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2" r:id="rId2"/>
    <p:sldId id="273" r:id="rId3"/>
    <p:sldId id="274" r:id="rId4"/>
    <p:sldId id="276" r:id="rId5"/>
    <p:sldId id="277" r:id="rId6"/>
    <p:sldId id="278" r:id="rId7"/>
    <p:sldId id="280" r:id="rId8"/>
    <p:sldId id="281" r:id="rId9"/>
    <p:sldId id="284" r:id="rId10"/>
    <p:sldId id="282" r:id="rId11"/>
    <p:sldId id="27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2E7"/>
    <a:srgbClr val="D2849A"/>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98" autoAdjust="0"/>
    <p:restoredTop sz="75047" autoAdjust="0"/>
  </p:normalViewPr>
  <p:slideViewPr>
    <p:cSldViewPr snapToGrid="0">
      <p:cViewPr varScale="1">
        <p:scale>
          <a:sx n="54" d="100"/>
          <a:sy n="54" d="100"/>
        </p:scale>
        <p:origin x="131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6C480C-0E23-4859-B937-AB31C5B515E8}" type="datetimeFigureOut">
              <a:rPr lang="en-CA" smtClean="0"/>
              <a:t>2024-06-24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A155D9-13FC-48A3-8B83-FE55563855DF}" type="slidenum">
              <a:rPr lang="en-CA" smtClean="0"/>
              <a:t>‹#›</a:t>
            </a:fld>
            <a:endParaRPr lang="en-CA"/>
          </a:p>
        </p:txBody>
      </p:sp>
    </p:spTree>
    <p:extLst>
      <p:ext uri="{BB962C8B-B14F-4D97-AF65-F5344CB8AC3E}">
        <p14:creationId xmlns:p14="http://schemas.microsoft.com/office/powerpoint/2010/main" val="1701937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CDD983-8305-314A-9800-E75A8538EF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22267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This section pertains to support during ambulation or walking</a:t>
            </a:r>
          </a:p>
          <a:p>
            <a:pPr marL="285750" marR="0" lvl="0" indent="-285750" algn="l" defTabSz="914400" rtl="0" eaLnBrk="1" fontAlgn="auto" latinLnBrk="0" hangingPunct="1">
              <a:lnSpc>
                <a:spcPct val="100000"/>
              </a:lnSpc>
              <a:spcBef>
                <a:spcPts val="0"/>
              </a:spcBef>
              <a:spcAft>
                <a:spcPts val="0"/>
              </a:spcAft>
              <a:buClr>
                <a:srgbClr val="D2849A"/>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D2849A"/>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Once standing, pause to ensure balance before walking. </a:t>
            </a:r>
          </a:p>
          <a:p>
            <a:pPr marL="285750" marR="0" lvl="0" indent="-285750" algn="l" defTabSz="914400" rtl="0" eaLnBrk="1" fontAlgn="auto" latinLnBrk="0" hangingPunct="1">
              <a:lnSpc>
                <a:spcPct val="100000"/>
              </a:lnSpc>
              <a:spcBef>
                <a:spcPts val="0"/>
              </a:spcBef>
              <a:spcAft>
                <a:spcPts val="0"/>
              </a:spcAft>
              <a:buClr>
                <a:srgbClr val="D2849A"/>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D2849A"/>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If a gait aid is used, have it nearby</a:t>
            </a:r>
          </a:p>
          <a:p>
            <a:pPr marL="285750" marR="0" lvl="0" indent="-285750" algn="l" defTabSz="914400" rtl="0" eaLnBrk="1" fontAlgn="auto" latinLnBrk="0" hangingPunct="1">
              <a:lnSpc>
                <a:spcPct val="100000"/>
              </a:lnSpc>
              <a:spcBef>
                <a:spcPts val="0"/>
              </a:spcBef>
              <a:spcAft>
                <a:spcPts val="0"/>
              </a:spcAft>
              <a:buClr>
                <a:srgbClr val="D2849A"/>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D2849A"/>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While walking, stand on the affected side, maintaining a close distance to steady the person as needed</a:t>
            </a:r>
          </a:p>
          <a:p>
            <a:pPr marL="285750" marR="0" lvl="0" indent="-285750" algn="l" defTabSz="914400" rtl="0" eaLnBrk="1" fontAlgn="auto" latinLnBrk="0" hangingPunct="1">
              <a:lnSpc>
                <a:spcPct val="100000"/>
              </a:lnSpc>
              <a:spcBef>
                <a:spcPts val="0"/>
              </a:spcBef>
              <a:spcAft>
                <a:spcPts val="0"/>
              </a:spcAft>
              <a:buClr>
                <a:srgbClr val="D2849A"/>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D2849A"/>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Encourage the person to look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up/forward to where they are going </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rather than at the floor</a:t>
            </a:r>
          </a:p>
          <a:p>
            <a:pPr marL="285750" marR="0" lvl="0" indent="-285750" algn="l" defTabSz="914400" rtl="0" eaLnBrk="1" fontAlgn="auto" latinLnBrk="0" hangingPunct="1">
              <a:lnSpc>
                <a:spcPct val="100000"/>
              </a:lnSpc>
              <a:spcBef>
                <a:spcPts val="0"/>
              </a:spcBef>
              <a:spcAft>
                <a:spcPts val="0"/>
              </a:spcAft>
              <a:buClr>
                <a:srgbClr val="D2849A"/>
              </a:buClr>
              <a:buSzTx/>
              <a:buFont typeface="Arial" panose="020B0604020202020204" pitchFamily="34" charset="0"/>
              <a:buChar char="•"/>
              <a:tabLst/>
              <a:defRPr/>
            </a:pPr>
            <a:endPar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D2849A"/>
              </a:buClr>
              <a:buSzTx/>
              <a:buFont typeface="Arial" panose="020B0604020202020204" pitchFamily="34" charset="0"/>
              <a:buChar char="•"/>
              <a:tabLst/>
              <a:defRPr/>
            </a:pP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Assist the person to avoid obstacles in their path if vision or spatial awareness is affected</a:t>
            </a:r>
          </a:p>
          <a:p>
            <a:endParaRPr lang="en-CA" dirty="0"/>
          </a:p>
        </p:txBody>
      </p:sp>
      <p:sp>
        <p:nvSpPr>
          <p:cNvPr id="4" name="Slide Number Placeholder 3"/>
          <p:cNvSpPr>
            <a:spLocks noGrp="1"/>
          </p:cNvSpPr>
          <p:nvPr>
            <p:ph type="sldNum" sz="quarter" idx="5"/>
          </p:nvPr>
        </p:nvSpPr>
        <p:spPr/>
        <p:txBody>
          <a:bodyPr/>
          <a:lstStyle/>
          <a:p>
            <a:fld id="{51A155D9-13FC-48A3-8B83-FE55563855DF}" type="slidenum">
              <a:rPr lang="en-CA" smtClean="0"/>
              <a:t>10</a:t>
            </a:fld>
            <a:endParaRPr lang="en-CA"/>
          </a:p>
        </p:txBody>
      </p:sp>
    </p:spTree>
    <p:extLst>
      <p:ext uri="{BB962C8B-B14F-4D97-AF65-F5344CB8AC3E}">
        <p14:creationId xmlns:p14="http://schemas.microsoft.com/office/powerpoint/2010/main" val="2619711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
                <a:srgbClr val="D2849A"/>
              </a:buClr>
              <a:buSzTx/>
              <a:buFont typeface="Wingdings" pitchFamily="2" charset="2"/>
              <a:buChar char="ü"/>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Physiotherapists and Occupational Therapists are skilled in mobility and transfers. It may be helpful to involve them if there are questions or concerns</a:t>
            </a:r>
          </a:p>
          <a:p>
            <a:pPr marL="285750" marR="0" lvl="0" indent="-285750" algn="l" defTabSz="914400" rtl="0" eaLnBrk="1" fontAlgn="auto" latinLnBrk="0" hangingPunct="1">
              <a:lnSpc>
                <a:spcPct val="100000"/>
              </a:lnSpc>
              <a:spcBef>
                <a:spcPts val="0"/>
              </a:spcBef>
              <a:spcAft>
                <a:spcPts val="0"/>
              </a:spcAft>
              <a:buClr>
                <a:srgbClr val="D2849A"/>
              </a:buClr>
              <a:buSzTx/>
              <a:buFont typeface="Wingdings" pitchFamily="2" charset="2"/>
              <a:buChar char="ü"/>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D2849A"/>
              </a:buClr>
              <a:buSzTx/>
              <a:buFont typeface="Wingdings" pitchFamily="2" charset="2"/>
              <a:buChar char="ü"/>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Notify the team if you notice a change in the person’s ability to transfer or ambulate</a:t>
            </a:r>
          </a:p>
          <a:p>
            <a:endParaRPr lang="en-CA" dirty="0"/>
          </a:p>
        </p:txBody>
      </p:sp>
      <p:sp>
        <p:nvSpPr>
          <p:cNvPr id="4" name="Slide Number Placeholder 3"/>
          <p:cNvSpPr>
            <a:spLocks noGrp="1"/>
          </p:cNvSpPr>
          <p:nvPr>
            <p:ph type="sldNum" sz="quarter" idx="5"/>
          </p:nvPr>
        </p:nvSpPr>
        <p:spPr/>
        <p:txBody>
          <a:bodyPr/>
          <a:lstStyle/>
          <a:p>
            <a:fld id="{51A155D9-13FC-48A3-8B83-FE55563855DF}" type="slidenum">
              <a:rPr lang="en-CA" smtClean="0"/>
              <a:t>11</a:t>
            </a:fld>
            <a:endParaRPr lang="en-CA"/>
          </a:p>
        </p:txBody>
      </p:sp>
    </p:spTree>
    <p:extLst>
      <p:ext uri="{BB962C8B-B14F-4D97-AF65-F5344CB8AC3E}">
        <p14:creationId xmlns:p14="http://schemas.microsoft.com/office/powerpoint/2010/main" val="1305975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 stroke can cause weakness, altered muscle tone, loss of coordination, changes in sensation and decreased body awareness.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These can impact a person’s ability to move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CA" sz="12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Careful handling of the person during movement can improve safety and comfort.</a:t>
            </a:r>
          </a:p>
          <a:p>
            <a:endParaRPr lang="en-CA" dirty="0"/>
          </a:p>
        </p:txBody>
      </p:sp>
      <p:sp>
        <p:nvSpPr>
          <p:cNvPr id="4" name="Slide Number Placeholder 3"/>
          <p:cNvSpPr>
            <a:spLocks noGrp="1"/>
          </p:cNvSpPr>
          <p:nvPr>
            <p:ph type="sldNum" sz="quarter" idx="5"/>
          </p:nvPr>
        </p:nvSpPr>
        <p:spPr/>
        <p:txBody>
          <a:bodyPr/>
          <a:lstStyle/>
          <a:p>
            <a:fld id="{51A155D9-13FC-48A3-8B83-FE55563855DF}" type="slidenum">
              <a:rPr lang="en-CA" smtClean="0"/>
              <a:t>2</a:t>
            </a:fld>
            <a:endParaRPr lang="en-CA"/>
          </a:p>
        </p:txBody>
      </p:sp>
    </p:spTree>
    <p:extLst>
      <p:ext uri="{BB962C8B-B14F-4D97-AF65-F5344CB8AC3E}">
        <p14:creationId xmlns:p14="http://schemas.microsoft.com/office/powerpoint/2010/main" val="3540890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The safety and success of any mobility activity depends on a number of factors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See Smart Tips for Stroke Care – Mobility After Stroke</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b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b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There are four main types of movement which include bed mobility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(e.g. rolling), </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transitional movements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(e.g. lie to sit, sit to stand</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transfers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(e.g. pivot or stepping to move between surfaces such as bed and chair</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and ambulation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(e.g. walking</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b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b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Always protect and never pull on the affected arm when moving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(See Smart Tips for Stroke Care - The Hemiplegic Arm and Hand)</a:t>
            </a:r>
          </a:p>
          <a:p>
            <a:endParaRPr lang="en-CA" dirty="0"/>
          </a:p>
        </p:txBody>
      </p:sp>
      <p:sp>
        <p:nvSpPr>
          <p:cNvPr id="4" name="Slide Number Placeholder 3"/>
          <p:cNvSpPr>
            <a:spLocks noGrp="1"/>
          </p:cNvSpPr>
          <p:nvPr>
            <p:ph type="sldNum" sz="quarter" idx="5"/>
          </p:nvPr>
        </p:nvSpPr>
        <p:spPr/>
        <p:txBody>
          <a:bodyPr/>
          <a:lstStyle/>
          <a:p>
            <a:fld id="{51A155D9-13FC-48A3-8B83-FE55563855DF}" type="slidenum">
              <a:rPr lang="en-CA" smtClean="0"/>
              <a:t>3</a:t>
            </a:fld>
            <a:endParaRPr lang="en-CA"/>
          </a:p>
        </p:txBody>
      </p:sp>
    </p:spTree>
    <p:extLst>
      <p:ext uri="{BB962C8B-B14F-4D97-AF65-F5344CB8AC3E}">
        <p14:creationId xmlns:p14="http://schemas.microsoft.com/office/powerpoint/2010/main" val="2455730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Smart Tips –This section pertains to rolling in bed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b="1" dirty="0">
              <a:solidFill>
                <a:srgbClr val="D2849A"/>
              </a:solidFill>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Always follow the care plan and lift policies at your organization!</a:t>
            </a:r>
          </a:p>
          <a:p>
            <a:pPr marL="0" marR="0" lvl="0" indent="0" algn="l" defTabSz="914400" rtl="0" eaLnBrk="1" fontAlgn="auto" latinLnBrk="0" hangingPunct="1">
              <a:lnSpc>
                <a:spcPct val="100000"/>
              </a:lnSpc>
              <a:spcBef>
                <a:spcPts val="600"/>
              </a:spcBef>
              <a:buClrTx/>
              <a:buSzTx/>
              <a:buFontTx/>
              <a:buNone/>
              <a:tabLst/>
              <a:defRPr/>
            </a:pPr>
            <a:endParaRPr kumimoji="0" lang="en-CA" sz="12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600"/>
              </a:spcBef>
              <a:buClrTx/>
              <a:buSzTx/>
              <a:buFontTx/>
              <a:buNone/>
              <a:tabLst/>
              <a:defRPr/>
            </a:pPr>
            <a:r>
              <a:rPr kumimoji="0" lang="en-CA" sz="1200" b="0"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Before rolling, ask/ help the person to:</a:t>
            </a:r>
          </a:p>
          <a:p>
            <a:pPr marL="342900" marR="0" lvl="0" indent="-342900" algn="l" defTabSz="914400" rtl="0" eaLnBrk="1" fontAlgn="auto" latinLnBrk="0" hangingPunct="1">
              <a:lnSpc>
                <a:spcPct val="100000"/>
              </a:lnSpc>
              <a:spcBef>
                <a:spcPts val="600"/>
              </a:spcBef>
              <a:buClr>
                <a:srgbClr val="D2849A"/>
              </a:buClr>
              <a:buSzTx/>
              <a:buFont typeface="+mj-lt"/>
              <a:buAutoNum type="arabicPeriod"/>
              <a:tabLst/>
              <a:defRPr/>
            </a:pPr>
            <a:r>
              <a:rPr lang="en-CA" sz="12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B</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end their knees and place feet flat on the bed</a:t>
            </a:r>
          </a:p>
          <a:p>
            <a:pPr marL="342900" marR="0" lvl="0" indent="-342900" algn="l" defTabSz="914400" rtl="0" eaLnBrk="1" fontAlgn="auto" latinLnBrk="0" hangingPunct="1">
              <a:lnSpc>
                <a:spcPct val="100000"/>
              </a:lnSpc>
              <a:spcBef>
                <a:spcPts val="600"/>
              </a:spcBef>
              <a:buClr>
                <a:srgbClr val="D2849A"/>
              </a:buClr>
              <a:buSzTx/>
              <a:buFont typeface="+mj-lt"/>
              <a:buAutoNum type="arabicPeriod"/>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Initiate the roll by allowing the knees to fall, turning the head, and reaching with the arm towards the direction of the roll, bringing their arm with the rest of the body</a:t>
            </a:r>
          </a:p>
          <a:p>
            <a:pPr marL="0" marR="0" lvl="0" indent="0" algn="l" defTabSz="914400" rtl="0" eaLnBrk="1" fontAlgn="auto" latinLnBrk="0" hangingPunct="1">
              <a:lnSpc>
                <a:spcPct val="100000"/>
              </a:lnSpc>
              <a:spcBef>
                <a:spcPts val="600"/>
              </a:spcBef>
              <a:buClrTx/>
              <a:buSzTx/>
              <a:buFontTx/>
              <a:buNone/>
              <a:tabLst/>
              <a:defRPr/>
            </a:pPr>
            <a:endParaRPr kumimoji="0" lang="en-CA" sz="1200" b="0"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600"/>
              </a:spcBef>
              <a:buClrTx/>
              <a:buSzTx/>
              <a:buFontTx/>
              <a:buNone/>
              <a:tabLst/>
              <a:defRPr/>
            </a:pPr>
            <a:r>
              <a:rPr kumimoji="0" lang="en-CA" sz="1200" b="0"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Assist the person by helping at the back of the shoulder blade and hip as needed, </a:t>
            </a:r>
            <a:r>
              <a:rPr kumimoji="0" lang="en-CA" sz="1200" b="0" i="0" u="sng"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never pull on the affected arm</a:t>
            </a:r>
          </a:p>
          <a:p>
            <a:pPr marL="285750" indent="-285750">
              <a:buFont typeface="Arial" panose="020B0604020202020204" pitchFamily="34" charset="0"/>
              <a:buChar char="•"/>
            </a:pPr>
            <a:endParaRPr kumimoji="0" lang="en-CA"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Font typeface="Arial" panose="020B0604020202020204" pitchFamily="34" charset="0"/>
              <a:buChar char="•"/>
            </a:pPr>
            <a:endParaRPr kumimoji="0" lang="en-CA"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0" indent="0">
              <a:buFont typeface="Arial" panose="020B0604020202020204" pitchFamily="34" charset="0"/>
              <a:buNone/>
            </a:pPr>
            <a:r>
              <a:rPr kumimoji="0" lang="en-CA"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Other bed mobility tasks include shifting upwards or side to side in bed. </a:t>
            </a:r>
          </a:p>
          <a:p>
            <a:pPr marL="0" indent="0">
              <a:buFont typeface="Arial" panose="020B0604020202020204" pitchFamily="34" charset="0"/>
              <a:buNone/>
            </a:pPr>
            <a:r>
              <a:rPr kumimoji="0" lang="en-CA"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All of these movements may require the use of a draw sheet and an additional helper.</a:t>
            </a:r>
          </a:p>
          <a:p>
            <a:endParaRPr lang="en-CA" dirty="0"/>
          </a:p>
        </p:txBody>
      </p:sp>
      <p:sp>
        <p:nvSpPr>
          <p:cNvPr id="4" name="Slide Number Placeholder 3"/>
          <p:cNvSpPr>
            <a:spLocks noGrp="1"/>
          </p:cNvSpPr>
          <p:nvPr>
            <p:ph type="sldNum" sz="quarter" idx="5"/>
          </p:nvPr>
        </p:nvSpPr>
        <p:spPr/>
        <p:txBody>
          <a:bodyPr/>
          <a:lstStyle/>
          <a:p>
            <a:fld id="{51A155D9-13FC-48A3-8B83-FE55563855DF}" type="slidenum">
              <a:rPr lang="en-CA" smtClean="0"/>
              <a:t>4</a:t>
            </a:fld>
            <a:endParaRPr lang="en-CA"/>
          </a:p>
        </p:txBody>
      </p:sp>
    </p:spTree>
    <p:extLst>
      <p:ext uri="{BB962C8B-B14F-4D97-AF65-F5344CB8AC3E}">
        <p14:creationId xmlns:p14="http://schemas.microsoft.com/office/powerpoint/2010/main" val="3626527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7000"/>
              </a:lnSpc>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Smart Tips- this section pertains to moving from lying to sitting:</a:t>
            </a:r>
          </a:p>
          <a:p>
            <a:pPr marL="0" lvl="0" indent="0">
              <a:lnSpc>
                <a:spcPct val="107000"/>
              </a:lnSpc>
              <a:buFont typeface="Symbol" panose="05050102010706020507" pitchFamily="18" charset="2"/>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Once on their side, ask the person (or help them) to:</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Bring their feet over the edge of the bed by moving their knees up towards their chest </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Push up with the bottom arm to sit up. If assistance is needed, place one hand underneath the bottom ribs near the shoulder blade, and one hand on the upper hip. </a:t>
            </a:r>
          </a:p>
          <a:p>
            <a:pPr marL="742950" lvl="1" indent="-285750">
              <a:lnSpc>
                <a:spcPct val="107000"/>
              </a:lnSpc>
              <a:buFont typeface="Courier New" panose="02070309020205020404" pitchFamily="49" charset="0"/>
              <a:buChar char="o"/>
            </a:pPr>
            <a:r>
              <a:rPr lang="en-US" sz="11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Never pull on the person’s arm</a:t>
            </a:r>
          </a:p>
          <a:p>
            <a:pPr marL="742950" lvl="1" indent="-285750">
              <a:lnSpc>
                <a:spcPct val="107000"/>
              </a:lnSpc>
              <a:buFont typeface="Courier New" panose="02070309020205020404" pitchFamily="49" charset="0"/>
              <a:buChar char="o"/>
            </a:pPr>
            <a:endParaRPr lang="en-CA" sz="11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Once sitting safely, lower the height of bed if possible to allow feet to be in contact with the floor </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51A155D9-13FC-48A3-8B83-FE55563855DF}" type="slidenum">
              <a:rPr lang="en-CA" smtClean="0"/>
              <a:t>5</a:t>
            </a:fld>
            <a:endParaRPr lang="en-CA"/>
          </a:p>
        </p:txBody>
      </p:sp>
    </p:spTree>
    <p:extLst>
      <p:ext uri="{BB962C8B-B14F-4D97-AF65-F5344CB8AC3E}">
        <p14:creationId xmlns:p14="http://schemas.microsoft.com/office/powerpoint/2010/main" val="3240174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This section pertains to Moving from Sitting to Standing: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Stand on the person’s affected side </a:t>
            </a:r>
            <a:endParaRPr kumimoji="0" lang="en-CA" sz="1200" b="1" i="0" u="none" strike="noStrike" kern="1200" cap="none" spc="0" normalizeH="0" baseline="0" noProof="0" dirty="0">
              <a:ln>
                <a:noFill/>
              </a:ln>
              <a:solidFill>
                <a:srgbClr val="323232"/>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endParaRPr lang="en-CA"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Ask the person (or help them) to: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342900" marR="0" lvl="0" indent="-342900" algn="l" defTabSz="914400" rtl="0" eaLnBrk="1" fontAlgn="auto" latinLnBrk="0" hangingPunct="1">
              <a:lnSpc>
                <a:spcPct val="100000"/>
              </a:lnSpc>
              <a:spcBef>
                <a:spcPts val="0"/>
              </a:spcBef>
              <a:spcAft>
                <a:spcPts val="0"/>
              </a:spcAft>
              <a:buClr>
                <a:srgbClr val="D2849A"/>
              </a:buClr>
              <a:buSzTx/>
              <a:buFont typeface="+mj-lt"/>
              <a:buAutoNum type="arabicPeriod"/>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Shift their hips forward towards the edge of the sitting surface</a:t>
            </a:r>
          </a:p>
          <a:p>
            <a:pPr marL="342900" marR="0" lvl="0" indent="-342900" algn="l" defTabSz="914400" rtl="0" eaLnBrk="1" fontAlgn="auto" latinLnBrk="0" hangingPunct="1">
              <a:lnSpc>
                <a:spcPct val="100000"/>
              </a:lnSpc>
              <a:spcBef>
                <a:spcPts val="0"/>
              </a:spcBef>
              <a:spcAft>
                <a:spcPts val="0"/>
              </a:spcAft>
              <a:buClr>
                <a:srgbClr val="D2849A"/>
              </a:buClr>
              <a:buSzTx/>
              <a:buFont typeface="+mj-lt"/>
              <a:buAutoNum type="arabicPeriod"/>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342900" marR="0" lvl="0" indent="-342900" algn="l" defTabSz="914400" rtl="0" eaLnBrk="1" fontAlgn="auto" latinLnBrk="0" hangingPunct="1">
              <a:lnSpc>
                <a:spcPct val="100000"/>
              </a:lnSpc>
              <a:spcBef>
                <a:spcPts val="0"/>
              </a:spcBef>
              <a:spcAft>
                <a:spcPts val="0"/>
              </a:spcAft>
              <a:buClr>
                <a:srgbClr val="D2849A"/>
              </a:buClr>
              <a:buSzTx/>
              <a:buFont typeface="+mj-lt"/>
              <a:buAutoNum type="arabicPeriod"/>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Position the feet shoulder width apart, with the heels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on the floor </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under the knees</a:t>
            </a:r>
          </a:p>
          <a:p>
            <a:pPr marL="342900" marR="0" lvl="0" indent="-342900" algn="l" defTabSz="914400" rtl="0" eaLnBrk="1" fontAlgn="auto" latinLnBrk="0" hangingPunct="1">
              <a:lnSpc>
                <a:spcPct val="100000"/>
              </a:lnSpc>
              <a:spcBef>
                <a:spcPts val="0"/>
              </a:spcBef>
              <a:spcAft>
                <a:spcPts val="0"/>
              </a:spcAft>
              <a:buClr>
                <a:srgbClr val="D2849A"/>
              </a:buClr>
              <a:buSzTx/>
              <a:buFont typeface="+mj-lt"/>
              <a:buAutoNum type="arabicPeriod"/>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342900" marR="0" lvl="0" indent="-342900" algn="l" defTabSz="914400" rtl="0" eaLnBrk="1" fontAlgn="auto" latinLnBrk="0" hangingPunct="1">
              <a:lnSpc>
                <a:spcPct val="100000"/>
              </a:lnSpc>
              <a:spcBef>
                <a:spcPts val="0"/>
              </a:spcBef>
              <a:spcAft>
                <a:spcPts val="0"/>
              </a:spcAft>
              <a:buClr>
                <a:srgbClr val="D2849A"/>
              </a:buClr>
              <a:buSzTx/>
              <a:buFont typeface="+mj-lt"/>
              <a:buAutoNum type="arabicPeriod"/>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Sit up tall, then bend forward at the hips while looking forward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(not at the floor) with back straight</a:t>
            </a:r>
          </a:p>
          <a:p>
            <a:pPr marL="342900" marR="0" lvl="0" indent="-342900" algn="l" defTabSz="914400" rtl="0" eaLnBrk="1" fontAlgn="auto" latinLnBrk="0" hangingPunct="1">
              <a:lnSpc>
                <a:spcPct val="100000"/>
              </a:lnSpc>
              <a:spcBef>
                <a:spcPts val="0"/>
              </a:spcBef>
              <a:spcAft>
                <a:spcPts val="0"/>
              </a:spcAft>
              <a:buClr>
                <a:srgbClr val="D2849A"/>
              </a:buClr>
              <a:buSzTx/>
              <a:buFont typeface="+mj-lt"/>
              <a:buAutoNum type="arabicPeriod"/>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342900" marR="0" lvl="0" indent="-342900" algn="l" defTabSz="914400" rtl="0" eaLnBrk="1" fontAlgn="auto" latinLnBrk="0" hangingPunct="1">
              <a:lnSpc>
                <a:spcPct val="100000"/>
              </a:lnSpc>
              <a:spcBef>
                <a:spcPts val="0"/>
              </a:spcBef>
              <a:spcAft>
                <a:spcPts val="0"/>
              </a:spcAft>
              <a:buClr>
                <a:srgbClr val="D2849A"/>
              </a:buClr>
              <a:buSzTx/>
              <a:buFont typeface="+mj-lt"/>
              <a:buAutoNum type="arabicPeriod"/>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Push up from the bed with both hands, if able. DO NOT allow the person to pull on the walker to stand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(or any other person/item/gait aid)</a:t>
            </a:r>
          </a:p>
          <a:p>
            <a:pPr marL="342900" marR="0" lvl="0" indent="-342900" algn="l" defTabSz="914400" rtl="0" eaLnBrk="1" fontAlgn="auto" latinLnBrk="0" hangingPunct="1">
              <a:lnSpc>
                <a:spcPct val="100000"/>
              </a:lnSpc>
              <a:spcBef>
                <a:spcPts val="0"/>
              </a:spcBef>
              <a:spcAft>
                <a:spcPts val="0"/>
              </a:spcAft>
              <a:buClr>
                <a:srgbClr val="D2849A"/>
              </a:buClr>
              <a:buSzTx/>
              <a:buFont typeface="+mj-lt"/>
              <a:buAutoNum type="arabicPeriod"/>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342900" marR="0" lvl="0" indent="-342900" algn="l" defTabSz="914400" rtl="0" eaLnBrk="1" fontAlgn="auto" latinLnBrk="0" hangingPunct="1">
              <a:lnSpc>
                <a:spcPct val="100000"/>
              </a:lnSpc>
              <a:spcBef>
                <a:spcPts val="0"/>
              </a:spcBef>
              <a:spcAft>
                <a:spcPts val="0"/>
              </a:spcAft>
              <a:buClr>
                <a:srgbClr val="D2849A"/>
              </a:buClr>
              <a:buSzTx/>
              <a:buFont typeface="+mj-lt"/>
              <a:buAutoNum type="arabicPeriod"/>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Push through their legs with their weight equally distributed on both legs.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If assistance is needed, assist under the buttocks</a:t>
            </a:r>
          </a:p>
          <a:p>
            <a:endParaRPr lang="en-CA" dirty="0"/>
          </a:p>
        </p:txBody>
      </p:sp>
      <p:sp>
        <p:nvSpPr>
          <p:cNvPr id="4" name="Slide Number Placeholder 3"/>
          <p:cNvSpPr>
            <a:spLocks noGrp="1"/>
          </p:cNvSpPr>
          <p:nvPr>
            <p:ph type="sldNum" sz="quarter" idx="5"/>
          </p:nvPr>
        </p:nvSpPr>
        <p:spPr/>
        <p:txBody>
          <a:bodyPr/>
          <a:lstStyle/>
          <a:p>
            <a:fld id="{51A155D9-13FC-48A3-8B83-FE55563855DF}" type="slidenum">
              <a:rPr lang="en-CA" smtClean="0"/>
              <a:t>6</a:t>
            </a:fld>
            <a:endParaRPr lang="en-CA"/>
          </a:p>
        </p:txBody>
      </p:sp>
    </p:spTree>
    <p:extLst>
      <p:ext uri="{BB962C8B-B14F-4D97-AF65-F5344CB8AC3E}">
        <p14:creationId xmlns:p14="http://schemas.microsoft.com/office/powerpoint/2010/main" val="3726861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This section pertains to Moving from Standing to Sitting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Before sitting,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the person should feel </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the back of their legs touching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the edge of </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the sitting surface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(e.g. chair, bed, etc.)</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a:ln>
                <a:noFill/>
              </a:ln>
              <a:solidFill>
                <a:srgbClr val="323232"/>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Ask the person (or help them) to: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342900" marR="0" lvl="0" indent="-342900" algn="l" defTabSz="914400" rtl="0" eaLnBrk="1" fontAlgn="auto" latinLnBrk="0" hangingPunct="1">
              <a:lnSpc>
                <a:spcPct val="100000"/>
              </a:lnSpc>
              <a:spcBef>
                <a:spcPts val="0"/>
              </a:spcBef>
              <a:spcAft>
                <a:spcPts val="0"/>
              </a:spcAft>
              <a:buClr>
                <a:srgbClr val="D2849A"/>
              </a:buClr>
              <a:buSzTx/>
              <a:buFont typeface="+mj-lt"/>
              <a:buAutoNum type="arabicPeriod"/>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Reach back to place their hand(s) on armrests or the sitting surface</a:t>
            </a:r>
          </a:p>
          <a:p>
            <a:pPr marL="342900" marR="0" lvl="0" indent="-342900" algn="l" defTabSz="914400" rtl="0" eaLnBrk="1" fontAlgn="auto" latinLnBrk="0" hangingPunct="1">
              <a:lnSpc>
                <a:spcPct val="100000"/>
              </a:lnSpc>
              <a:spcBef>
                <a:spcPts val="0"/>
              </a:spcBef>
              <a:spcAft>
                <a:spcPts val="0"/>
              </a:spcAft>
              <a:buClr>
                <a:srgbClr val="D2849A"/>
              </a:buClr>
              <a:buSzTx/>
              <a:buFont typeface="+mj-lt"/>
              <a:buAutoNum type="arabicPeriod"/>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342900" marR="0" lvl="0" indent="-342900" algn="l" defTabSz="914400" rtl="0" eaLnBrk="1" fontAlgn="auto" latinLnBrk="0" hangingPunct="1">
              <a:lnSpc>
                <a:spcPct val="100000"/>
              </a:lnSpc>
              <a:spcBef>
                <a:spcPts val="0"/>
              </a:spcBef>
              <a:spcAft>
                <a:spcPts val="0"/>
              </a:spcAft>
              <a:buClr>
                <a:srgbClr val="D2849A"/>
              </a:buClr>
              <a:buSzTx/>
              <a:buFont typeface="+mj-lt"/>
              <a:buAutoNum type="arabicPeriod"/>
              <a:tabLst/>
              <a:defRPr/>
            </a:pP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Bend forward slightly, then </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bend their knees to lower themselves slowly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to sitting</a:t>
            </a:r>
          </a:p>
          <a:p>
            <a:pPr marL="342900" marR="0" lvl="0" indent="-342900" algn="l" defTabSz="914400" rtl="0" eaLnBrk="1" fontAlgn="auto" latinLnBrk="0" hangingPunct="1">
              <a:lnSpc>
                <a:spcPct val="100000"/>
              </a:lnSpc>
              <a:spcBef>
                <a:spcPts val="0"/>
              </a:spcBef>
              <a:spcAft>
                <a:spcPts val="0"/>
              </a:spcAft>
              <a:buClr>
                <a:srgbClr val="D2849A"/>
              </a:buClr>
              <a:buSzTx/>
              <a:buFont typeface="+mj-lt"/>
              <a:buAutoNum type="arabicPeriod"/>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342900" marR="0" lvl="0" indent="-342900" algn="l" defTabSz="914400" rtl="0" eaLnBrk="1" fontAlgn="auto" latinLnBrk="0" hangingPunct="1">
              <a:lnSpc>
                <a:spcPct val="100000"/>
              </a:lnSpc>
              <a:spcBef>
                <a:spcPts val="0"/>
              </a:spcBef>
              <a:spcAft>
                <a:spcPts val="0"/>
              </a:spcAft>
              <a:buClr>
                <a:srgbClr val="D2849A"/>
              </a:buClr>
              <a:buSzTx/>
              <a:buFont typeface="+mj-lt"/>
              <a:buAutoNum type="arabicPeriod"/>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Shift their hips back on the sitting surface</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CDD983-8305-314A-9800-E75A8538EF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7618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Helvetica Neue" panose="02000503000000020004" pitchFamily="2" charset="0"/>
                <a:cs typeface="Times New Roman" panose="02020603050405020304" pitchFamily="18" charset="0"/>
              </a:rPr>
              <a:t>This section pertains to transferring between surfaces such as bed to chair, chair to commode, etc.:</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Helvetica Neue" panose="02000503000000020004" pitchFamily="2"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8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It may be easier for the person to </a:t>
            </a:r>
            <a:r>
              <a:rPr kumimoji="0" lang="en-CA" sz="1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move towards their stronger side, </a:t>
            </a:r>
            <a:r>
              <a:rPr kumimoji="0" lang="en-CA" sz="18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if possible</a:t>
            </a:r>
          </a:p>
          <a:p>
            <a:pPr marL="285750" marR="0" lvl="0" indent="-285750" algn="l" defTabSz="914400" rtl="0" eaLnBrk="1" fontAlgn="auto" latinLnBrk="0" hangingPunct="1">
              <a:lnSpc>
                <a:spcPct val="100000"/>
              </a:lnSpc>
              <a:spcBef>
                <a:spcPts val="0"/>
              </a:spcBef>
              <a:spcAft>
                <a:spcPts val="0"/>
              </a:spcAft>
              <a:buClr>
                <a:srgbClr val="D2849A"/>
              </a:buClr>
              <a:buSzTx/>
              <a:buFont typeface="Arial" panose="020B0604020202020204" pitchFamily="34" charset="0"/>
              <a:buChar char="•"/>
              <a:tabLst/>
              <a:defRPr/>
            </a:pPr>
            <a:endParaRPr kumimoji="0" lang="en-CA" sz="1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D2849A"/>
              </a:buClr>
              <a:buSzTx/>
              <a:buFont typeface="Arial" panose="020B0604020202020204" pitchFamily="34" charset="0"/>
              <a:buChar char="•"/>
              <a:tabLst/>
              <a:defRPr/>
            </a:pPr>
            <a:r>
              <a:rPr kumimoji="0" lang="en-CA" sz="1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Position the chair/commode as close to the bed </a:t>
            </a:r>
            <a:r>
              <a:rPr kumimoji="0" lang="en-CA" sz="18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as possible</a:t>
            </a:r>
          </a:p>
          <a:p>
            <a:pPr marL="285750" marR="0" lvl="0" indent="-285750" algn="l" defTabSz="914400" rtl="0" eaLnBrk="1" fontAlgn="auto" latinLnBrk="0" hangingPunct="1">
              <a:lnSpc>
                <a:spcPct val="100000"/>
              </a:lnSpc>
              <a:spcBef>
                <a:spcPts val="0"/>
              </a:spcBef>
              <a:spcAft>
                <a:spcPts val="0"/>
              </a:spcAft>
              <a:buClr>
                <a:srgbClr val="D2849A"/>
              </a:buClr>
              <a:buSzTx/>
              <a:buFont typeface="Arial" panose="020B0604020202020204" pitchFamily="34" charset="0"/>
              <a:buChar char="•"/>
              <a:tabLst/>
              <a:defRPr/>
            </a:pPr>
            <a:endParaRPr kumimoji="0" lang="en-CA" sz="1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D2849A"/>
              </a:buClr>
              <a:buSzTx/>
              <a:buFont typeface="Arial" panose="020B0604020202020204" pitchFamily="34" charset="0"/>
              <a:buChar char="•"/>
              <a:tabLst/>
              <a:defRPr/>
            </a:pPr>
            <a:r>
              <a:rPr kumimoji="0" lang="en-CA" sz="1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Ensure brakes are applied and arm/foot rests are </a:t>
            </a:r>
            <a:r>
              <a:rPr lang="en-CA" sz="1800" b="1"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out of the way</a:t>
            </a:r>
          </a:p>
          <a:p>
            <a:pPr marL="285750" marR="0" lvl="0" indent="-285750" algn="l" defTabSz="914400" rtl="0" eaLnBrk="1" fontAlgn="auto" latinLnBrk="0" hangingPunct="1">
              <a:lnSpc>
                <a:spcPct val="100000"/>
              </a:lnSpc>
              <a:spcBef>
                <a:spcPts val="0"/>
              </a:spcBef>
              <a:spcAft>
                <a:spcPts val="0"/>
              </a:spcAft>
              <a:buClr>
                <a:srgbClr val="D2849A"/>
              </a:buClr>
              <a:buSzTx/>
              <a:buFont typeface="Arial" panose="020B0604020202020204" pitchFamily="34" charset="0"/>
              <a:buChar char="•"/>
              <a:tabLst/>
              <a:defRPr/>
            </a:pPr>
            <a:endParaRPr kumimoji="0" lang="en-CA" sz="1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D2849A"/>
              </a:buClr>
              <a:buSzTx/>
              <a:buFont typeface="Arial" panose="020B0604020202020204" pitchFamily="34" charset="0"/>
              <a:buChar char="•"/>
              <a:tabLst/>
              <a:defRPr/>
            </a:pPr>
            <a:r>
              <a:rPr kumimoji="0" lang="en-CA" sz="1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Ask the person (</a:t>
            </a:r>
            <a:r>
              <a:rPr kumimoji="0" lang="en-CA" sz="18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or help them</a:t>
            </a:r>
            <a:r>
              <a:rPr kumimoji="0" lang="en-CA" sz="1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shift their hips forward to the edge of the sitting surface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51A155D9-13FC-48A3-8B83-FE55563855DF}" type="slidenum">
              <a:rPr lang="en-CA" smtClean="0"/>
              <a:t>8</a:t>
            </a:fld>
            <a:endParaRPr lang="en-CA"/>
          </a:p>
        </p:txBody>
      </p:sp>
    </p:spTree>
    <p:extLst>
      <p:ext uri="{BB962C8B-B14F-4D97-AF65-F5344CB8AC3E}">
        <p14:creationId xmlns:p14="http://schemas.microsoft.com/office/powerpoint/2010/main" val="3760396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
                <a:srgbClr val="D2849A"/>
              </a:buClr>
              <a:buSzTx/>
              <a:buFont typeface="Arial" panose="020B0604020202020204" pitchFamily="34" charset="0"/>
              <a:buChar char="•"/>
              <a:tabLst/>
              <a:defRPr/>
            </a:pPr>
            <a:r>
              <a:rPr kumimoji="0" lang="en-CA" sz="1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Position yourself as close to the person as possible on their weaker</a:t>
            </a:r>
            <a:r>
              <a:rPr kumimoji="0" lang="en-CA" sz="18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/affected </a:t>
            </a:r>
            <a:r>
              <a:rPr kumimoji="0" lang="en-CA" sz="1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side, </a:t>
            </a:r>
            <a:r>
              <a:rPr kumimoji="0" lang="en-CA" sz="18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without blocking their movement</a:t>
            </a:r>
          </a:p>
          <a:p>
            <a:pPr marL="285750" marR="0" lvl="0" indent="-285750" algn="l" defTabSz="914400" rtl="0" eaLnBrk="1" fontAlgn="auto" latinLnBrk="0" hangingPunct="1">
              <a:lnSpc>
                <a:spcPct val="100000"/>
              </a:lnSpc>
              <a:spcBef>
                <a:spcPts val="0"/>
              </a:spcBef>
              <a:spcAft>
                <a:spcPts val="0"/>
              </a:spcAft>
              <a:buClr>
                <a:srgbClr val="D2849A"/>
              </a:buClr>
              <a:buSzTx/>
              <a:buFont typeface="Arial" panose="020B0604020202020204" pitchFamily="34" charset="0"/>
              <a:buChar char="•"/>
              <a:tabLst/>
              <a:defRPr/>
            </a:pPr>
            <a:endParaRPr kumimoji="0" lang="en-CA" sz="1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D2849A"/>
              </a:buClr>
              <a:buSzTx/>
              <a:buFont typeface="Arial" panose="020B0604020202020204" pitchFamily="34" charset="0"/>
              <a:buChar char="•"/>
              <a:tabLst/>
              <a:defRPr/>
            </a:pPr>
            <a:r>
              <a:rPr lang="en-CA" sz="1800" b="1"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Following the care plan for the individual</a:t>
            </a:r>
            <a:r>
              <a:rPr lang="en-CA" sz="18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 g</a:t>
            </a:r>
            <a:r>
              <a:rPr kumimoji="0" lang="en-CA" sz="1800" b="0" i="0" u="none" strike="noStrike" kern="1200" cap="none" spc="0" normalizeH="0" baseline="0" noProof="0" dirty="0" err="1">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uide</a:t>
            </a:r>
            <a:r>
              <a:rPr kumimoji="0" lang="en-CA" sz="1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the person onto their feet and help them shift their hips from one surface to the other</a:t>
            </a:r>
          </a:p>
          <a:p>
            <a:pPr marL="285750" marR="0" lvl="0" indent="-285750" algn="l" defTabSz="914400" rtl="0" eaLnBrk="1" fontAlgn="auto" latinLnBrk="0" hangingPunct="1">
              <a:lnSpc>
                <a:spcPct val="100000"/>
              </a:lnSpc>
              <a:spcBef>
                <a:spcPts val="0"/>
              </a:spcBef>
              <a:spcAft>
                <a:spcPts val="0"/>
              </a:spcAft>
              <a:buClr>
                <a:srgbClr val="D2849A"/>
              </a:buClr>
              <a:buSzTx/>
              <a:buFont typeface="Arial" panose="020B0604020202020204" pitchFamily="34" charset="0"/>
              <a:buChar char="•"/>
              <a:tabLst/>
              <a:defRPr/>
            </a:pPr>
            <a:endParaRPr kumimoji="0" lang="en-CA" sz="1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D2849A"/>
              </a:buClr>
              <a:buSzTx/>
              <a:buFont typeface="Arial" panose="020B0604020202020204" pitchFamily="34" charset="0"/>
              <a:buChar char="•"/>
              <a:tabLst/>
              <a:defRPr/>
            </a:pPr>
            <a:r>
              <a:rPr kumimoji="0" lang="en-CA" sz="1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Cue the person to reach towards the surface they are transferring to </a:t>
            </a:r>
          </a:p>
          <a:p>
            <a:pPr marL="285750" marR="0" lvl="0" indent="-285750" algn="l" defTabSz="914400" rtl="0" eaLnBrk="1" fontAlgn="auto" latinLnBrk="0" hangingPunct="1">
              <a:lnSpc>
                <a:spcPct val="100000"/>
              </a:lnSpc>
              <a:spcBef>
                <a:spcPts val="0"/>
              </a:spcBef>
              <a:spcAft>
                <a:spcPts val="0"/>
              </a:spcAft>
              <a:buClr>
                <a:srgbClr val="D2849A"/>
              </a:buClr>
              <a:buSzTx/>
              <a:buFont typeface="Arial" panose="020B0604020202020204" pitchFamily="34" charset="0"/>
              <a:buChar char="•"/>
              <a:tabLst/>
              <a:defRPr/>
            </a:pPr>
            <a:endParaRPr kumimoji="0" lang="en-CA" sz="1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D2849A"/>
              </a:buClr>
              <a:buSzTx/>
              <a:buFont typeface="Arial" panose="020B0604020202020204" pitchFamily="34" charset="0"/>
              <a:buChar char="•"/>
              <a:tabLst/>
              <a:defRPr/>
            </a:pPr>
            <a:r>
              <a:rPr kumimoji="0" lang="en-CA" sz="18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If a second helper is needed, they can help guide the hips from behind (this may require demo)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51A155D9-13FC-48A3-8B83-FE55563855DF}" type="slidenum">
              <a:rPr lang="en-CA" smtClean="0"/>
              <a:t>9</a:t>
            </a:fld>
            <a:endParaRPr lang="en-CA"/>
          </a:p>
        </p:txBody>
      </p:sp>
    </p:spTree>
    <p:extLst>
      <p:ext uri="{BB962C8B-B14F-4D97-AF65-F5344CB8AC3E}">
        <p14:creationId xmlns:p14="http://schemas.microsoft.com/office/powerpoint/2010/main" val="3367798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4711-1A8B-196E-087C-6FCAB206E6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6492AA-AE22-5CCF-217E-7B8148028C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8F631D-35A8-1B4B-F7FF-D754DB3C8815}"/>
              </a:ext>
            </a:extLst>
          </p:cNvPr>
          <p:cNvSpPr>
            <a:spLocks noGrp="1"/>
          </p:cNvSpPr>
          <p:nvPr>
            <p:ph type="dt" sz="half" idx="10"/>
          </p:nvPr>
        </p:nvSpPr>
        <p:spPr/>
        <p:txBody>
          <a:bodyPr/>
          <a:lstStyle/>
          <a:p>
            <a:fld id="{D8FC18A9-D479-7E45-80BC-806C6DEA5369}" type="datetime1">
              <a:rPr lang="en-CA" smtClean="0"/>
              <a:t>2024-06-24</a:t>
            </a:fld>
            <a:endParaRPr lang="en-US"/>
          </a:p>
        </p:txBody>
      </p:sp>
      <p:sp>
        <p:nvSpPr>
          <p:cNvPr id="5" name="Footer Placeholder 4">
            <a:extLst>
              <a:ext uri="{FF2B5EF4-FFF2-40B4-BE49-F238E27FC236}">
                <a16:creationId xmlns:a16="http://schemas.microsoft.com/office/drawing/2014/main" id="{2416B51A-4DDE-5885-7D88-F46112B4C6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0442B0-6096-EDB7-CAE5-02D12CEBB540}"/>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824260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9AEAA-D01D-5072-A430-91E15557D8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D1DC17-9BA0-3E6A-009E-58083B0005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79F652-4843-5C7B-58B4-8B555F57C720}"/>
              </a:ext>
            </a:extLst>
          </p:cNvPr>
          <p:cNvSpPr>
            <a:spLocks noGrp="1"/>
          </p:cNvSpPr>
          <p:nvPr>
            <p:ph type="dt" sz="half" idx="10"/>
          </p:nvPr>
        </p:nvSpPr>
        <p:spPr/>
        <p:txBody>
          <a:bodyPr/>
          <a:lstStyle/>
          <a:p>
            <a:fld id="{9F2A9756-855C-4D46-B531-D08BF4519634}" type="datetime1">
              <a:rPr lang="en-CA" smtClean="0"/>
              <a:t>2024-06-24</a:t>
            </a:fld>
            <a:endParaRPr lang="en-US"/>
          </a:p>
        </p:txBody>
      </p:sp>
      <p:sp>
        <p:nvSpPr>
          <p:cNvPr id="5" name="Footer Placeholder 4">
            <a:extLst>
              <a:ext uri="{FF2B5EF4-FFF2-40B4-BE49-F238E27FC236}">
                <a16:creationId xmlns:a16="http://schemas.microsoft.com/office/drawing/2014/main" id="{1726BBEC-66DC-C0D7-2070-1091C42E15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D3E57E-311D-EC71-9B70-E6A2C35423DC}"/>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738880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2DFF78-9636-E62A-8651-3CC50D2C9C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C42AC1-19DB-54A5-28CC-C810A2DD5F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041873-925A-0FCE-CAA7-236E232CC853}"/>
              </a:ext>
            </a:extLst>
          </p:cNvPr>
          <p:cNvSpPr>
            <a:spLocks noGrp="1"/>
          </p:cNvSpPr>
          <p:nvPr>
            <p:ph type="dt" sz="half" idx="10"/>
          </p:nvPr>
        </p:nvSpPr>
        <p:spPr/>
        <p:txBody>
          <a:bodyPr/>
          <a:lstStyle/>
          <a:p>
            <a:fld id="{B70D64A3-D405-0949-B5A2-C55DDFD13F9A}" type="datetime1">
              <a:rPr lang="en-CA" smtClean="0"/>
              <a:t>2024-06-24</a:t>
            </a:fld>
            <a:endParaRPr lang="en-US"/>
          </a:p>
        </p:txBody>
      </p:sp>
      <p:sp>
        <p:nvSpPr>
          <p:cNvPr id="5" name="Footer Placeholder 4">
            <a:extLst>
              <a:ext uri="{FF2B5EF4-FFF2-40B4-BE49-F238E27FC236}">
                <a16:creationId xmlns:a16="http://schemas.microsoft.com/office/drawing/2014/main" id="{DF3D6EED-87AF-615B-3CCC-27C0A4357B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9CDB80-28B7-E3F0-5E2F-CE706FEC816A}"/>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119214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AE912-C2FA-BD90-DC11-43D5B92340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8C150-1D6A-C0F9-759F-CE02388D05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F34E06-8AFE-E7EB-5BA9-DB71E3FCE2B7}"/>
              </a:ext>
            </a:extLst>
          </p:cNvPr>
          <p:cNvSpPr>
            <a:spLocks noGrp="1"/>
          </p:cNvSpPr>
          <p:nvPr>
            <p:ph type="dt" sz="half" idx="10"/>
          </p:nvPr>
        </p:nvSpPr>
        <p:spPr/>
        <p:txBody>
          <a:bodyPr/>
          <a:lstStyle/>
          <a:p>
            <a:fld id="{379F7857-9A97-4344-999A-9937CA3CFF32}" type="datetime1">
              <a:rPr lang="en-CA" smtClean="0"/>
              <a:t>2024-06-24</a:t>
            </a:fld>
            <a:endParaRPr lang="en-US"/>
          </a:p>
        </p:txBody>
      </p:sp>
      <p:sp>
        <p:nvSpPr>
          <p:cNvPr id="5" name="Footer Placeholder 4">
            <a:extLst>
              <a:ext uri="{FF2B5EF4-FFF2-40B4-BE49-F238E27FC236}">
                <a16:creationId xmlns:a16="http://schemas.microsoft.com/office/drawing/2014/main" id="{E683C00E-C190-1DE4-987A-72B4BAE83C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F46FCB-19A7-C141-D753-3E67F6E1B85E}"/>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208584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A6DA1-4B44-8350-D927-018F1431A0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EC7037-A4C6-C739-5E14-8BE25373B6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B29AB3-5061-44AB-280D-72629192EECB}"/>
              </a:ext>
            </a:extLst>
          </p:cNvPr>
          <p:cNvSpPr>
            <a:spLocks noGrp="1"/>
          </p:cNvSpPr>
          <p:nvPr>
            <p:ph type="dt" sz="half" idx="10"/>
          </p:nvPr>
        </p:nvSpPr>
        <p:spPr/>
        <p:txBody>
          <a:bodyPr/>
          <a:lstStyle/>
          <a:p>
            <a:fld id="{E4C8F6B2-F474-8546-B6B5-ADD8098E2F46}" type="datetime1">
              <a:rPr lang="en-CA" smtClean="0"/>
              <a:t>2024-06-24</a:t>
            </a:fld>
            <a:endParaRPr lang="en-US"/>
          </a:p>
        </p:txBody>
      </p:sp>
      <p:sp>
        <p:nvSpPr>
          <p:cNvPr id="5" name="Footer Placeholder 4">
            <a:extLst>
              <a:ext uri="{FF2B5EF4-FFF2-40B4-BE49-F238E27FC236}">
                <a16:creationId xmlns:a16="http://schemas.microsoft.com/office/drawing/2014/main" id="{4F0B0C91-5B88-7456-81D5-7EDAC67E85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E6170-6AE5-48F8-11F1-2A73DE7733ED}"/>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905556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CDDF6-8B5A-CE7F-69F5-2231998095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F5F4FA-2B1E-9B5F-55C5-909C1ECC1F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DCFB32-6AED-1316-1BA6-B32D9575AF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B9B3FC-0854-B139-4133-494B4F536866}"/>
              </a:ext>
            </a:extLst>
          </p:cNvPr>
          <p:cNvSpPr>
            <a:spLocks noGrp="1"/>
          </p:cNvSpPr>
          <p:nvPr>
            <p:ph type="dt" sz="half" idx="10"/>
          </p:nvPr>
        </p:nvSpPr>
        <p:spPr/>
        <p:txBody>
          <a:bodyPr/>
          <a:lstStyle/>
          <a:p>
            <a:fld id="{0DE43BF4-4A9B-B540-BFE7-ABE1DB5A02D9}" type="datetime1">
              <a:rPr lang="en-CA" smtClean="0"/>
              <a:t>2024-06-24</a:t>
            </a:fld>
            <a:endParaRPr lang="en-US"/>
          </a:p>
        </p:txBody>
      </p:sp>
      <p:sp>
        <p:nvSpPr>
          <p:cNvPr id="6" name="Footer Placeholder 5">
            <a:extLst>
              <a:ext uri="{FF2B5EF4-FFF2-40B4-BE49-F238E27FC236}">
                <a16:creationId xmlns:a16="http://schemas.microsoft.com/office/drawing/2014/main" id="{A6341100-7ED9-0388-2F0C-EE7EE48619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B547E6-F5DB-963B-4575-6CC2B5A3B7EC}"/>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463620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D77B5-6168-239C-6590-B4D85047D8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5952F7-BD67-4342-E368-D33CE75816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427D7A-0819-6158-D266-5690D7DD53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8E8230-BF0B-97AF-EB70-0EC0819F93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24F121-01FF-2937-E54D-EA0A5D7B09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CC4D77-5ABB-D4EB-EE8E-E0776BDCAB14}"/>
              </a:ext>
            </a:extLst>
          </p:cNvPr>
          <p:cNvSpPr>
            <a:spLocks noGrp="1"/>
          </p:cNvSpPr>
          <p:nvPr>
            <p:ph type="dt" sz="half" idx="10"/>
          </p:nvPr>
        </p:nvSpPr>
        <p:spPr/>
        <p:txBody>
          <a:bodyPr/>
          <a:lstStyle/>
          <a:p>
            <a:fld id="{87B356F5-0A96-0049-ABF6-6DCE47ED4E78}" type="datetime1">
              <a:rPr lang="en-CA" smtClean="0"/>
              <a:t>2024-06-24</a:t>
            </a:fld>
            <a:endParaRPr lang="en-US"/>
          </a:p>
        </p:txBody>
      </p:sp>
      <p:sp>
        <p:nvSpPr>
          <p:cNvPr id="8" name="Footer Placeholder 7">
            <a:extLst>
              <a:ext uri="{FF2B5EF4-FFF2-40B4-BE49-F238E27FC236}">
                <a16:creationId xmlns:a16="http://schemas.microsoft.com/office/drawing/2014/main" id="{36C4384F-FD15-84A8-C60C-D7E3D1B05C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838E03-5A22-EDEC-041E-00D91B3D20C4}"/>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4246847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E458A-07A6-A300-1BAA-BD36484E24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556637-98EB-28C5-E4A0-28A47CB4B583}"/>
              </a:ext>
            </a:extLst>
          </p:cNvPr>
          <p:cNvSpPr>
            <a:spLocks noGrp="1"/>
          </p:cNvSpPr>
          <p:nvPr>
            <p:ph type="dt" sz="half" idx="10"/>
          </p:nvPr>
        </p:nvSpPr>
        <p:spPr/>
        <p:txBody>
          <a:bodyPr/>
          <a:lstStyle/>
          <a:p>
            <a:fld id="{5465264A-3346-664A-A4E5-E62F7BBAF892}" type="datetime1">
              <a:rPr lang="en-CA" smtClean="0"/>
              <a:t>2024-06-24</a:t>
            </a:fld>
            <a:endParaRPr lang="en-US"/>
          </a:p>
        </p:txBody>
      </p:sp>
      <p:sp>
        <p:nvSpPr>
          <p:cNvPr id="4" name="Footer Placeholder 3">
            <a:extLst>
              <a:ext uri="{FF2B5EF4-FFF2-40B4-BE49-F238E27FC236}">
                <a16:creationId xmlns:a16="http://schemas.microsoft.com/office/drawing/2014/main" id="{88866A18-D95A-5597-776E-38DBC13F21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1C490E-BBD5-CDD0-FF4B-B8509BB6D5A7}"/>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2694257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5C0949-181E-3F2F-80D0-14A59C437083}"/>
              </a:ext>
            </a:extLst>
          </p:cNvPr>
          <p:cNvSpPr>
            <a:spLocks noGrp="1"/>
          </p:cNvSpPr>
          <p:nvPr>
            <p:ph type="dt" sz="half" idx="10"/>
          </p:nvPr>
        </p:nvSpPr>
        <p:spPr/>
        <p:txBody>
          <a:bodyPr/>
          <a:lstStyle/>
          <a:p>
            <a:fld id="{02A35CD2-F44A-364B-82B5-21846FACEBCF}" type="datetime1">
              <a:rPr lang="en-CA" smtClean="0"/>
              <a:t>2024-06-24</a:t>
            </a:fld>
            <a:endParaRPr lang="en-US"/>
          </a:p>
        </p:txBody>
      </p:sp>
      <p:sp>
        <p:nvSpPr>
          <p:cNvPr id="3" name="Footer Placeholder 2">
            <a:extLst>
              <a:ext uri="{FF2B5EF4-FFF2-40B4-BE49-F238E27FC236}">
                <a16:creationId xmlns:a16="http://schemas.microsoft.com/office/drawing/2014/main" id="{F7D99DD8-5C02-B0A8-F8F9-22F760BB8F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9EA090-B05F-E5C1-1153-B7629CE37050}"/>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1726706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AE5E0-92AB-D298-5636-AA753390F5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2D995E-3C59-F53D-A2A0-083C9CBAD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A25CF2-CDFB-2104-37C0-8730D4D35F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C74E5A-30C5-6E74-C991-7F10BC6BEA14}"/>
              </a:ext>
            </a:extLst>
          </p:cNvPr>
          <p:cNvSpPr>
            <a:spLocks noGrp="1"/>
          </p:cNvSpPr>
          <p:nvPr>
            <p:ph type="dt" sz="half" idx="10"/>
          </p:nvPr>
        </p:nvSpPr>
        <p:spPr/>
        <p:txBody>
          <a:bodyPr/>
          <a:lstStyle/>
          <a:p>
            <a:fld id="{ED8DA844-38DE-6547-BB02-DC2F83A55C1E}" type="datetime1">
              <a:rPr lang="en-CA" smtClean="0"/>
              <a:t>2024-06-24</a:t>
            </a:fld>
            <a:endParaRPr lang="en-US"/>
          </a:p>
        </p:txBody>
      </p:sp>
      <p:sp>
        <p:nvSpPr>
          <p:cNvPr id="6" name="Footer Placeholder 5">
            <a:extLst>
              <a:ext uri="{FF2B5EF4-FFF2-40B4-BE49-F238E27FC236}">
                <a16:creationId xmlns:a16="http://schemas.microsoft.com/office/drawing/2014/main" id="{DB6A66D8-C498-8B12-A4C1-7A61359C78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576287-DE8C-95FC-E7A4-A0E86BFE2F26}"/>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4218283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91C08-306C-D95D-8401-7A2CBC390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8B4417-67DC-6193-7203-23D1A3E77F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E5CC8C-DBD2-0F35-2E39-B9EB1DCCD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2DE0B9-79B9-8E66-897E-636731AC2554}"/>
              </a:ext>
            </a:extLst>
          </p:cNvPr>
          <p:cNvSpPr>
            <a:spLocks noGrp="1"/>
          </p:cNvSpPr>
          <p:nvPr>
            <p:ph type="dt" sz="half" idx="10"/>
          </p:nvPr>
        </p:nvSpPr>
        <p:spPr/>
        <p:txBody>
          <a:bodyPr/>
          <a:lstStyle/>
          <a:p>
            <a:fld id="{73C019FD-03C5-3F4F-B18E-34D50C2FFB94}" type="datetime1">
              <a:rPr lang="en-CA" smtClean="0"/>
              <a:t>2024-06-24</a:t>
            </a:fld>
            <a:endParaRPr lang="en-US"/>
          </a:p>
        </p:txBody>
      </p:sp>
      <p:sp>
        <p:nvSpPr>
          <p:cNvPr id="6" name="Footer Placeholder 5">
            <a:extLst>
              <a:ext uri="{FF2B5EF4-FFF2-40B4-BE49-F238E27FC236}">
                <a16:creationId xmlns:a16="http://schemas.microsoft.com/office/drawing/2014/main" id="{BA023314-F248-70AD-6A0F-28130A215C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341C66-8241-A4CD-93B8-047764AA43C1}"/>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911919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15FC77-36C5-CD41-3752-8E3D3F8DAD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9B0CEF-794E-3E74-28F9-89532A57ED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94438F-5E29-5652-A008-9412CB546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3D8CBE-0F28-8D40-8CE8-D2248A4AA8CB}" type="datetime1">
              <a:rPr lang="en-CA" smtClean="0"/>
              <a:t>2024-06-24</a:t>
            </a:fld>
            <a:endParaRPr lang="en-US"/>
          </a:p>
        </p:txBody>
      </p:sp>
      <p:sp>
        <p:nvSpPr>
          <p:cNvPr id="5" name="Footer Placeholder 4">
            <a:extLst>
              <a:ext uri="{FF2B5EF4-FFF2-40B4-BE49-F238E27FC236}">
                <a16:creationId xmlns:a16="http://schemas.microsoft.com/office/drawing/2014/main" id="{A7427DC5-5BB1-E208-CB59-FF8EFEC2AB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A81F4C-F0D8-0E4D-3BB3-8F6B34BE12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6DC59-4653-7A4D-8176-0D237FA82B48}" type="slidenum">
              <a:rPr lang="en-US" smtClean="0"/>
              <a:t>‹#›</a:t>
            </a:fld>
            <a:endParaRPr lang="en-US"/>
          </a:p>
        </p:txBody>
      </p:sp>
    </p:spTree>
    <p:extLst>
      <p:ext uri="{BB962C8B-B14F-4D97-AF65-F5344CB8AC3E}">
        <p14:creationId xmlns:p14="http://schemas.microsoft.com/office/powerpoint/2010/main" val="686714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2849A"/>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286FE0A-33C5-DCE2-7AAC-73D83DCCE85F}"/>
              </a:ext>
            </a:extLst>
          </p:cNvPr>
          <p:cNvSpPr txBox="1"/>
          <p:nvPr/>
        </p:nvSpPr>
        <p:spPr>
          <a:xfrm>
            <a:off x="626905" y="1963583"/>
            <a:ext cx="7757241" cy="4154984"/>
          </a:xfrm>
          <a:prstGeom prst="rect">
            <a:avLst/>
          </a:prstGeom>
          <a:noFill/>
        </p:spPr>
        <p:txBody>
          <a:bodyPr wrap="square" anchor="t">
            <a:spAutoFit/>
          </a:bodyPr>
          <a:lstStyle/>
          <a:p>
            <a:pPr marL="0" marR="0" lvl="0" indent="0" algn="l" defTabSz="914400" rtl="0" eaLnBrk="1" fontAlgn="auto" latinLnBrk="0" hangingPunct="1">
              <a:lnSpc>
                <a:spcPct val="100000"/>
              </a:lnSpc>
              <a:spcBef>
                <a:spcPts val="1800"/>
              </a:spcBef>
              <a:spcAft>
                <a:spcPts val="0"/>
              </a:spcAft>
              <a:buClrTx/>
              <a:buSzTx/>
              <a:buFontTx/>
              <a:buNone/>
              <a:tabLst/>
              <a:defRPr/>
            </a:pPr>
            <a:r>
              <a:rPr kumimoji="0" lang="en-CA" sz="6600" b="1" i="0" u="none" strike="noStrike" kern="1200" cap="none" spc="0" normalizeH="0" baseline="0" noProof="0" dirty="0">
                <a:ln>
                  <a:noFill/>
                </a:ln>
                <a:solidFill>
                  <a:prstClr val="white"/>
                </a:solidFill>
                <a:effectLst/>
                <a:uLnTx/>
                <a:uFillTx/>
                <a:latin typeface="Helvetica Neue" panose="02000503000000020004" pitchFamily="2" charset="0"/>
                <a:ea typeface="Helvetica Neue" panose="02000503000000020004" pitchFamily="2" charset="0"/>
                <a:cs typeface="Helvetica Neue" panose="02000503000000020004" pitchFamily="2" charset="0"/>
              </a:rPr>
              <a:t>Bed Mobility, Transfers and Ambulation </a:t>
            </a:r>
            <a:br>
              <a:rPr kumimoji="0" lang="en-CA" sz="6600" b="1" i="0" u="none" strike="noStrike" kern="1200" cap="none" spc="0" normalizeH="0" baseline="0" noProof="0" dirty="0">
                <a:ln>
                  <a:noFill/>
                </a:ln>
                <a:solidFill>
                  <a:prstClr val="white"/>
                </a:solidFill>
                <a:effectLst/>
                <a:uLnTx/>
                <a:uFillTx/>
                <a:latin typeface="Helvetica Neue" panose="02000503000000020004" pitchFamily="2" charset="0"/>
                <a:ea typeface="Helvetica Neue" panose="02000503000000020004" pitchFamily="2" charset="0"/>
                <a:cs typeface="Helvetica Neue" panose="02000503000000020004" pitchFamily="2" charset="0"/>
              </a:rPr>
            </a:br>
            <a:r>
              <a:rPr kumimoji="0" lang="en-CA" sz="6600" b="1" i="0" u="none" strike="noStrike" kern="1200" cap="none" spc="0" normalizeH="0" baseline="0" noProof="0" dirty="0">
                <a:ln>
                  <a:noFill/>
                </a:ln>
                <a:solidFill>
                  <a:prstClr val="white"/>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endParaRPr kumimoji="0" lang="en-CA" sz="6600" b="0" i="0" u="none" strike="noStrike" kern="1200" cap="none" spc="0" normalizeH="0" baseline="0" noProof="0" dirty="0">
              <a:ln>
                <a:noFill/>
              </a:ln>
              <a:solidFill>
                <a:prstClr val="white"/>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8" name="TextBox 7">
            <a:extLst>
              <a:ext uri="{FF2B5EF4-FFF2-40B4-BE49-F238E27FC236}">
                <a16:creationId xmlns:a16="http://schemas.microsoft.com/office/drawing/2014/main" id="{FCEB7CDC-D11C-ECCE-164B-561FB8250904}"/>
              </a:ext>
            </a:extLst>
          </p:cNvPr>
          <p:cNvSpPr txBox="1"/>
          <p:nvPr/>
        </p:nvSpPr>
        <p:spPr>
          <a:xfrm>
            <a:off x="781582" y="1484736"/>
            <a:ext cx="1812762" cy="400110"/>
          </a:xfrm>
          <a:prstGeom prst="rect">
            <a:avLst/>
          </a:prstGeom>
          <a:solidFill>
            <a:schemeClr val="bg1"/>
          </a:solidFill>
        </p:spPr>
        <p:txBody>
          <a:bodyPr wrap="square">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CA" sz="2000" b="1" i="0" u="none" strike="noStrike" kern="1200" cap="none" spc="60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TOPIC</a:t>
            </a:r>
            <a:r>
              <a:rPr kumimoji="0" lang="en-CA" sz="20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p:txBody>
      </p:sp>
      <p:sp>
        <p:nvSpPr>
          <p:cNvPr id="9" name="TextBox 8">
            <a:extLst>
              <a:ext uri="{FF2B5EF4-FFF2-40B4-BE49-F238E27FC236}">
                <a16:creationId xmlns:a16="http://schemas.microsoft.com/office/drawing/2014/main" id="{2CA98192-22E7-5D62-376B-60916C8527B6}"/>
              </a:ext>
            </a:extLst>
          </p:cNvPr>
          <p:cNvSpPr txBox="1"/>
          <p:nvPr/>
        </p:nvSpPr>
        <p:spPr>
          <a:xfrm>
            <a:off x="4827181" y="223284"/>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1" name="Picture 10" descr="A grey brain with black background&#10;&#10;Description automatically generated">
            <a:extLst>
              <a:ext uri="{FF2B5EF4-FFF2-40B4-BE49-F238E27FC236}">
                <a16:creationId xmlns:a16="http://schemas.microsoft.com/office/drawing/2014/main" id="{69365A1A-BDE5-5D85-866B-BC5B3CF87208}"/>
              </a:ext>
            </a:extLst>
          </p:cNvPr>
          <p:cNvPicPr>
            <a:picLocks noGrp="1" noRot="1" noChangeAspect="1" noMove="1" noResize="1" noEditPoints="1" noAdjustHandles="1" noChangeArrowheads="1" noChangeShapeType="1" noCrop="1"/>
          </p:cNvPicPr>
          <p:nvPr/>
        </p:nvPicPr>
        <p:blipFill>
          <a:blip r:embed="rId3"/>
          <a:stretch>
            <a:fillRect/>
          </a:stretch>
        </p:blipFill>
        <p:spPr>
          <a:xfrm>
            <a:off x="8624925" y="1318437"/>
            <a:ext cx="2695341" cy="4800130"/>
          </a:xfrm>
          <a:prstGeom prst="rect">
            <a:avLst/>
          </a:prstGeom>
        </p:spPr>
      </p:pic>
    </p:spTree>
    <p:extLst>
      <p:ext uri="{BB962C8B-B14F-4D97-AF65-F5344CB8AC3E}">
        <p14:creationId xmlns:p14="http://schemas.microsoft.com/office/powerpoint/2010/main" val="4129425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D2849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1" cy="50165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5094130" y="2357493"/>
            <a:ext cx="5877810" cy="3954929"/>
          </a:xfrm>
          <a:prstGeom prst="rect">
            <a:avLst/>
          </a:prstGeom>
          <a:noFill/>
        </p:spPr>
        <p:txBody>
          <a:bodyPr wrap="square" anchor="t">
            <a:spAutoFit/>
          </a:bodyPr>
          <a:lstStyle/>
          <a:p>
            <a:pPr marL="285750" marR="0" lvl="0" indent="-285750" algn="l" defTabSz="914400" rtl="0" eaLnBrk="1" fontAlgn="auto" latinLnBrk="0" hangingPunct="1">
              <a:lnSpc>
                <a:spcPct val="100000"/>
              </a:lnSpc>
              <a:spcBef>
                <a:spcPts val="600"/>
              </a:spcBef>
              <a:spcAft>
                <a:spcPts val="600"/>
              </a:spcAft>
              <a:buClr>
                <a:srgbClr val="D2849A"/>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Once standing, pause to ensure balance before walking. </a:t>
            </a:r>
          </a:p>
          <a:p>
            <a:pPr marL="285750" marR="0" lvl="0" indent="-285750" algn="l" defTabSz="914400" rtl="0" eaLnBrk="1" fontAlgn="auto" latinLnBrk="0" hangingPunct="1">
              <a:lnSpc>
                <a:spcPct val="100000"/>
              </a:lnSpc>
              <a:spcBef>
                <a:spcPts val="600"/>
              </a:spcBef>
              <a:spcAft>
                <a:spcPts val="600"/>
              </a:spcAft>
              <a:buClr>
                <a:srgbClr val="D2849A"/>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If a gait aid is used, have it nearby</a:t>
            </a:r>
          </a:p>
          <a:p>
            <a:pPr marL="285750" marR="0" lvl="0" indent="-285750" algn="l" defTabSz="914400" rtl="0" eaLnBrk="1" fontAlgn="auto" latinLnBrk="0" hangingPunct="1">
              <a:lnSpc>
                <a:spcPct val="100000"/>
              </a:lnSpc>
              <a:spcBef>
                <a:spcPts val="600"/>
              </a:spcBef>
              <a:spcAft>
                <a:spcPts val="600"/>
              </a:spcAft>
              <a:buClr>
                <a:srgbClr val="D2849A"/>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While walking, stand on the affected side and stay close to steady the person as needed</a:t>
            </a:r>
          </a:p>
          <a:p>
            <a:pPr marL="285750" marR="0" lvl="0" indent="-285750" algn="l" defTabSz="914400" rtl="0" eaLnBrk="1" fontAlgn="auto" latinLnBrk="0" hangingPunct="1">
              <a:lnSpc>
                <a:spcPct val="100000"/>
              </a:lnSpc>
              <a:spcBef>
                <a:spcPts val="600"/>
              </a:spcBef>
              <a:spcAft>
                <a:spcPts val="600"/>
              </a:spcAft>
              <a:buClr>
                <a:srgbClr val="D2849A"/>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Encourage the person to look ahead, not at the floor</a:t>
            </a:r>
          </a:p>
          <a:p>
            <a:pPr marR="0" lvl="0" algn="l" defTabSz="914400" rtl="0" eaLnBrk="1" fontAlgn="auto" latinLnBrk="0" hangingPunct="1">
              <a:lnSpc>
                <a:spcPct val="100000"/>
              </a:lnSpc>
              <a:spcBef>
                <a:spcPts val="0"/>
              </a:spcBef>
              <a:spcAft>
                <a:spcPts val="0"/>
              </a:spcAft>
              <a:buClr>
                <a:srgbClr val="D2849A"/>
              </a:buClr>
              <a:buSzTx/>
              <a:tabLst/>
              <a:defRPr/>
            </a:pPr>
            <a:endPar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pic>
        <p:nvPicPr>
          <p:cNvPr id="3" name="Picture 2" descr="A pink and black sign with white text&#10;&#10;Description automatically generated">
            <a:extLst>
              <a:ext uri="{FF2B5EF4-FFF2-40B4-BE49-F238E27FC236}">
                <a16:creationId xmlns:a16="http://schemas.microsoft.com/office/drawing/2014/main" id="{A1506A6C-F814-A4EE-034A-94D13FEE3215}"/>
              </a:ext>
            </a:extLst>
          </p:cNvPr>
          <p:cNvPicPr>
            <a:picLocks noChangeAspect="1"/>
          </p:cNvPicPr>
          <p:nvPr/>
        </p:nvPicPr>
        <p:blipFill>
          <a:blip r:embed="rId3"/>
          <a:stretch>
            <a:fillRect/>
          </a:stretch>
        </p:blipFill>
        <p:spPr>
          <a:xfrm>
            <a:off x="8901840" y="259491"/>
            <a:ext cx="2070100" cy="800100"/>
          </a:xfrm>
          <a:prstGeom prst="rect">
            <a:avLst/>
          </a:prstGeom>
        </p:spPr>
      </p:pic>
      <p:sp>
        <p:nvSpPr>
          <p:cNvPr id="5" name="TextBox 4">
            <a:extLst>
              <a:ext uri="{FF2B5EF4-FFF2-40B4-BE49-F238E27FC236}">
                <a16:creationId xmlns:a16="http://schemas.microsoft.com/office/drawing/2014/main" id="{19E12B01-98E6-3609-057B-372DA22C9083}"/>
              </a:ext>
            </a:extLst>
          </p:cNvPr>
          <p:cNvSpPr txBox="1"/>
          <p:nvPr/>
        </p:nvSpPr>
        <p:spPr>
          <a:xfrm>
            <a:off x="515006" y="345523"/>
            <a:ext cx="7356005"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36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Bed Mobility, Transfers and Ambulation </a:t>
            </a:r>
            <a:r>
              <a:rPr kumimoji="0" lang="en-CA" sz="3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grpSp>
        <p:nvGrpSpPr>
          <p:cNvPr id="4" name="Group 3">
            <a:extLst>
              <a:ext uri="{FF2B5EF4-FFF2-40B4-BE49-F238E27FC236}">
                <a16:creationId xmlns:a16="http://schemas.microsoft.com/office/drawing/2014/main" id="{401ED8AA-B2EB-437E-8620-24B55709DE6B}"/>
              </a:ext>
            </a:extLst>
          </p:cNvPr>
          <p:cNvGrpSpPr/>
          <p:nvPr/>
        </p:nvGrpSpPr>
        <p:grpSpPr>
          <a:xfrm>
            <a:off x="682820" y="2313565"/>
            <a:ext cx="3854911" cy="3998857"/>
            <a:chOff x="582612" y="2711667"/>
            <a:chExt cx="3674789" cy="3936399"/>
          </a:xfrm>
        </p:grpSpPr>
        <p:sp>
          <p:nvSpPr>
            <p:cNvPr id="7" name="Rectangle 6">
              <a:extLst>
                <a:ext uri="{FF2B5EF4-FFF2-40B4-BE49-F238E27FC236}">
                  <a16:creationId xmlns:a16="http://schemas.microsoft.com/office/drawing/2014/main" id="{52809B9D-194C-4A1F-8D7D-A6670134294A}"/>
                </a:ext>
              </a:extLst>
            </p:cNvPr>
            <p:cNvSpPr/>
            <p:nvPr/>
          </p:nvSpPr>
          <p:spPr>
            <a:xfrm>
              <a:off x="630621" y="2711669"/>
              <a:ext cx="3578772" cy="3644681"/>
            </a:xfrm>
            <a:prstGeom prst="rect">
              <a:avLst/>
            </a:prstGeom>
            <a:solidFill>
              <a:srgbClr val="F4E2E7"/>
            </a:solidFill>
            <a:ln>
              <a:solidFill>
                <a:srgbClr val="F4E2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erson helping an old person with a walker&#10;&#10;Description automatically generated">
              <a:extLst>
                <a:ext uri="{FF2B5EF4-FFF2-40B4-BE49-F238E27FC236}">
                  <a16:creationId xmlns:a16="http://schemas.microsoft.com/office/drawing/2014/main" id="{D85702C0-C0A0-42AE-A150-821FDF5877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2612" y="2973277"/>
              <a:ext cx="3674789" cy="3674789"/>
            </a:xfrm>
            <a:prstGeom prst="rect">
              <a:avLst/>
            </a:prstGeom>
            <a:ln>
              <a:noFill/>
            </a:ln>
          </p:spPr>
        </p:pic>
        <p:sp>
          <p:nvSpPr>
            <p:cNvPr id="8" name="Rectangle 7">
              <a:extLst>
                <a:ext uri="{FF2B5EF4-FFF2-40B4-BE49-F238E27FC236}">
                  <a16:creationId xmlns:a16="http://schemas.microsoft.com/office/drawing/2014/main" id="{5219C01B-15D3-4349-BADE-C2662AE95EC1}"/>
                </a:ext>
              </a:extLst>
            </p:cNvPr>
            <p:cNvSpPr/>
            <p:nvPr/>
          </p:nvSpPr>
          <p:spPr>
            <a:xfrm>
              <a:off x="630621" y="2711667"/>
              <a:ext cx="3578772" cy="523220"/>
            </a:xfrm>
            <a:prstGeom prst="rect">
              <a:avLst/>
            </a:prstGeom>
            <a:solidFill>
              <a:srgbClr val="D284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Helvetica Neue" panose="02000503000000020004"/>
                </a:rPr>
                <a:t>Walking</a:t>
              </a:r>
            </a:p>
          </p:txBody>
        </p:sp>
      </p:grpSp>
    </p:spTree>
    <p:extLst>
      <p:ext uri="{BB962C8B-B14F-4D97-AF65-F5344CB8AC3E}">
        <p14:creationId xmlns:p14="http://schemas.microsoft.com/office/powerpoint/2010/main" val="3088748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D2849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BBC509D5-46BD-167E-68C6-9824757CF746}"/>
              </a:ext>
            </a:extLst>
          </p:cNvPr>
          <p:cNvSpPr txBox="1"/>
          <p:nvPr/>
        </p:nvSpPr>
        <p:spPr>
          <a:xfrm>
            <a:off x="569753" y="3011379"/>
            <a:ext cx="10247728" cy="2092881"/>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600"/>
              </a:spcBef>
              <a:spcAft>
                <a:spcPts val="600"/>
              </a:spcAft>
              <a:buClr>
                <a:srgbClr val="D2849A"/>
              </a:buClr>
              <a:buSzTx/>
              <a:buFont typeface="Wingdings" pitchFamily="2" charset="2"/>
              <a:buChar char="ü"/>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Physiotherapists and Occupational Therapists are skilled in mobility and transfers. It may be helpful to involve them if there are questions </a:t>
            </a:r>
            <a:r>
              <a:rPr kumimoji="0" lang="en-CA" sz="2400" b="0" i="0" u="none" strike="noStrike" kern="1200" cap="none" spc="0" normalizeH="0" baseline="0" noProof="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or concerns</a:t>
            </a:r>
            <a:endPar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600"/>
              </a:spcAft>
              <a:buClr>
                <a:srgbClr val="D2849A"/>
              </a:buClr>
              <a:buSzTx/>
              <a:buFont typeface="Wingdings" pitchFamily="2" charset="2"/>
              <a:buChar char="ü"/>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Notify the team if you notice a change in the person’s ability to transfer or ambulate</a:t>
            </a:r>
          </a:p>
        </p:txBody>
      </p:sp>
      <p:sp>
        <p:nvSpPr>
          <p:cNvPr id="5" name="TextBox 4">
            <a:extLst>
              <a:ext uri="{FF2B5EF4-FFF2-40B4-BE49-F238E27FC236}">
                <a16:creationId xmlns:a16="http://schemas.microsoft.com/office/drawing/2014/main" id="{C464F891-8B36-55E6-3070-E2AE354F925B}"/>
              </a:ext>
            </a:extLst>
          </p:cNvPr>
          <p:cNvSpPr txBox="1"/>
          <p:nvPr/>
        </p:nvSpPr>
        <p:spPr>
          <a:xfrm>
            <a:off x="569753" y="2063461"/>
            <a:ext cx="6098058"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Seek extra support</a:t>
            </a:r>
            <a:endParaRPr kumimoji="0" lang="en-CA" sz="2800" b="0"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pic>
        <p:nvPicPr>
          <p:cNvPr id="2" name="Picture 1" descr="A pink and black sign with white text&#10;&#10;Description automatically generated">
            <a:extLst>
              <a:ext uri="{FF2B5EF4-FFF2-40B4-BE49-F238E27FC236}">
                <a16:creationId xmlns:a16="http://schemas.microsoft.com/office/drawing/2014/main" id="{53440639-CB0C-53CB-A017-BDC3600E4787}"/>
              </a:ext>
            </a:extLst>
          </p:cNvPr>
          <p:cNvPicPr>
            <a:picLocks noChangeAspect="1"/>
          </p:cNvPicPr>
          <p:nvPr/>
        </p:nvPicPr>
        <p:blipFill>
          <a:blip r:embed="rId3"/>
          <a:stretch>
            <a:fillRect/>
          </a:stretch>
        </p:blipFill>
        <p:spPr>
          <a:xfrm>
            <a:off x="8901840" y="259491"/>
            <a:ext cx="2070100" cy="800100"/>
          </a:xfrm>
          <a:prstGeom prst="rect">
            <a:avLst/>
          </a:prstGeom>
        </p:spPr>
      </p:pic>
      <p:sp>
        <p:nvSpPr>
          <p:cNvPr id="3" name="TextBox 2">
            <a:extLst>
              <a:ext uri="{FF2B5EF4-FFF2-40B4-BE49-F238E27FC236}">
                <a16:creationId xmlns:a16="http://schemas.microsoft.com/office/drawing/2014/main" id="{E7587B5A-3713-988D-ACED-BA5913AEFD6C}"/>
              </a:ext>
            </a:extLst>
          </p:cNvPr>
          <p:cNvSpPr txBox="1"/>
          <p:nvPr/>
        </p:nvSpPr>
        <p:spPr>
          <a:xfrm>
            <a:off x="515006" y="345523"/>
            <a:ext cx="7356005"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36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Bed Mobility, Transfers and Ambulation </a:t>
            </a:r>
            <a:r>
              <a:rPr kumimoji="0" lang="en-CA" sz="3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8" name="TextBox 7">
            <a:extLst>
              <a:ext uri="{FF2B5EF4-FFF2-40B4-BE49-F238E27FC236}">
                <a16:creationId xmlns:a16="http://schemas.microsoft.com/office/drawing/2014/main" id="{5FAAACC8-3D53-5F6A-D028-D924B8416805}"/>
              </a:ext>
            </a:extLst>
          </p:cNvPr>
          <p:cNvSpPr txBox="1"/>
          <p:nvPr/>
        </p:nvSpPr>
        <p:spPr>
          <a:xfrm>
            <a:off x="637107" y="6050812"/>
            <a:ext cx="10113020"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0" i="1"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Smart Tips for Stroke Care (2023) was created by members of the Regional Stroke Networks of Ontario. This material may be shared without permission from the authors, without changes and with source credited. </a:t>
            </a:r>
          </a:p>
        </p:txBody>
      </p:sp>
    </p:spTree>
    <p:extLst>
      <p:ext uri="{BB962C8B-B14F-4D97-AF65-F5344CB8AC3E}">
        <p14:creationId xmlns:p14="http://schemas.microsoft.com/office/powerpoint/2010/main" val="3794763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nk and black sign with white text&#10;&#10;Description automatically generated">
            <a:extLst>
              <a:ext uri="{FF2B5EF4-FFF2-40B4-BE49-F238E27FC236}">
                <a16:creationId xmlns:a16="http://schemas.microsoft.com/office/drawing/2014/main" id="{B6F05278-DAEA-21F6-415F-273F9A02942E}"/>
              </a:ext>
            </a:extLst>
          </p:cNvPr>
          <p:cNvPicPr>
            <a:picLocks noChangeAspect="1"/>
          </p:cNvPicPr>
          <p:nvPr/>
        </p:nvPicPr>
        <p:blipFill>
          <a:blip r:embed="rId3"/>
          <a:stretch>
            <a:fillRect/>
          </a:stretch>
        </p:blipFill>
        <p:spPr>
          <a:xfrm>
            <a:off x="8901840" y="259491"/>
            <a:ext cx="2070100" cy="800100"/>
          </a:xfrm>
          <a:prstGeom prst="rect">
            <a:avLst/>
          </a:prstGeom>
        </p:spPr>
      </p:pic>
      <p:sp>
        <p:nvSpPr>
          <p:cNvPr id="33" name="Rectangle 32">
            <a:extLst>
              <a:ext uri="{FF2B5EF4-FFF2-40B4-BE49-F238E27FC236}">
                <a16:creationId xmlns:a16="http://schemas.microsoft.com/office/drawing/2014/main" id="{9D64C07B-2A1F-CC75-1EBF-D2EC0B9A68C4}"/>
              </a:ext>
            </a:extLst>
          </p:cNvPr>
          <p:cNvSpPr/>
          <p:nvPr/>
        </p:nvSpPr>
        <p:spPr>
          <a:xfrm>
            <a:off x="569753" y="1912020"/>
            <a:ext cx="10402188" cy="3661466"/>
          </a:xfrm>
          <a:prstGeom prst="rect">
            <a:avLst/>
          </a:prstGeom>
          <a:solidFill>
            <a:srgbClr val="D2849A">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D2849A"/>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7B9B826D-F18B-B2AC-9025-934FEB7A57C4}"/>
              </a:ext>
            </a:extLst>
          </p:cNvPr>
          <p:cNvSpPr txBox="1"/>
          <p:nvPr/>
        </p:nvSpPr>
        <p:spPr>
          <a:xfrm>
            <a:off x="870857" y="2459504"/>
            <a:ext cx="9927772" cy="1723549"/>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CA" sz="24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 stroke can cause weakness, altered muscle tone, loss of coordination, changes in sensation and decreased body awareness</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CA" sz="24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Careful handling of the person during movement can improve safety and comfort</a:t>
            </a:r>
          </a:p>
        </p:txBody>
      </p:sp>
      <p:sp>
        <p:nvSpPr>
          <p:cNvPr id="37" name="TextBox 36">
            <a:extLst>
              <a:ext uri="{FF2B5EF4-FFF2-40B4-BE49-F238E27FC236}">
                <a16:creationId xmlns:a16="http://schemas.microsoft.com/office/drawing/2014/main" id="{3F99C738-BB80-7DA7-0E9F-84BFB8A7CF0B}"/>
              </a:ext>
            </a:extLst>
          </p:cNvPr>
          <p:cNvSpPr txBox="1"/>
          <p:nvPr/>
        </p:nvSpPr>
        <p:spPr>
          <a:xfrm>
            <a:off x="515006" y="345523"/>
            <a:ext cx="7356005"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36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Bed Mobility, Transfers and Ambulation </a:t>
            </a:r>
            <a:r>
              <a:rPr kumimoji="0" lang="en-CA" sz="3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6785"/>
            <a:ext cx="700732" cy="6895072"/>
          </a:xfrm>
          <a:prstGeom prst="rect">
            <a:avLst/>
          </a:prstGeom>
          <a:solidFill>
            <a:srgbClr val="D2849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108723" y="6356350"/>
            <a:ext cx="935807" cy="50165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4128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3B0A7742-B88F-AB93-F7BD-74ECEE237A88}"/>
              </a:ext>
            </a:extLst>
          </p:cNvPr>
          <p:cNvSpPr txBox="1"/>
          <p:nvPr/>
        </p:nvSpPr>
        <p:spPr>
          <a:xfrm>
            <a:off x="630790" y="2585171"/>
            <a:ext cx="10897549"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The safety and success of any mobility activity depends on a number of factors</a:t>
            </a:r>
            <a:br>
              <a:rPr kumimoji="0" lang="en-CA" sz="24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br>
            <a:endParaRPr kumimoji="0" lang="en-CA" sz="24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There are four main types of movement which include:</a:t>
            </a:r>
            <a:b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br>
            <a:endPar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5" name="TextBox 34">
            <a:extLst>
              <a:ext uri="{FF2B5EF4-FFF2-40B4-BE49-F238E27FC236}">
                <a16:creationId xmlns:a16="http://schemas.microsoft.com/office/drawing/2014/main" id="{79DAB083-B228-F343-2C41-42824666980D}"/>
              </a:ext>
            </a:extLst>
          </p:cNvPr>
          <p:cNvSpPr txBox="1"/>
          <p:nvPr/>
        </p:nvSpPr>
        <p:spPr>
          <a:xfrm>
            <a:off x="630790" y="1744064"/>
            <a:ext cx="6098058"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What you should know:</a:t>
            </a:r>
            <a:endParaRPr kumimoji="0" lang="en-CA" sz="2800" b="0"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6785"/>
            <a:ext cx="700732" cy="6895072"/>
          </a:xfrm>
          <a:prstGeom prst="rect">
            <a:avLst/>
          </a:prstGeom>
          <a:solidFill>
            <a:srgbClr val="D2849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0971941" y="6356350"/>
            <a:ext cx="1072590" cy="50165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 name="Picture 1" descr="A pink and black sign with white text&#10;&#10;Description automatically generated">
            <a:extLst>
              <a:ext uri="{FF2B5EF4-FFF2-40B4-BE49-F238E27FC236}">
                <a16:creationId xmlns:a16="http://schemas.microsoft.com/office/drawing/2014/main" id="{D4CD5954-6AB2-3A45-3289-D26089DF4B2D}"/>
              </a:ext>
            </a:extLst>
          </p:cNvPr>
          <p:cNvPicPr>
            <a:picLocks noChangeAspect="1"/>
          </p:cNvPicPr>
          <p:nvPr/>
        </p:nvPicPr>
        <p:blipFill>
          <a:blip r:embed="rId3"/>
          <a:stretch>
            <a:fillRect/>
          </a:stretch>
        </p:blipFill>
        <p:spPr>
          <a:xfrm>
            <a:off x="8901840" y="259491"/>
            <a:ext cx="2070100" cy="800100"/>
          </a:xfrm>
          <a:prstGeom prst="rect">
            <a:avLst/>
          </a:prstGeom>
        </p:spPr>
      </p:pic>
      <p:sp>
        <p:nvSpPr>
          <p:cNvPr id="3" name="TextBox 2">
            <a:extLst>
              <a:ext uri="{FF2B5EF4-FFF2-40B4-BE49-F238E27FC236}">
                <a16:creationId xmlns:a16="http://schemas.microsoft.com/office/drawing/2014/main" id="{EC1986FF-A72C-2789-4529-63C5D95F600C}"/>
              </a:ext>
            </a:extLst>
          </p:cNvPr>
          <p:cNvSpPr txBox="1"/>
          <p:nvPr/>
        </p:nvSpPr>
        <p:spPr>
          <a:xfrm>
            <a:off x="515006" y="345523"/>
            <a:ext cx="7356005"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36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Bed Mobility, Transfers and Ambulation </a:t>
            </a:r>
            <a:r>
              <a:rPr kumimoji="0" lang="en-CA" sz="3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grpSp>
        <p:nvGrpSpPr>
          <p:cNvPr id="5" name="Group 4">
            <a:extLst>
              <a:ext uri="{FF2B5EF4-FFF2-40B4-BE49-F238E27FC236}">
                <a16:creationId xmlns:a16="http://schemas.microsoft.com/office/drawing/2014/main" id="{C2C3863B-A163-4461-AD4D-32952D310ABD}"/>
              </a:ext>
            </a:extLst>
          </p:cNvPr>
          <p:cNvGrpSpPr/>
          <p:nvPr/>
        </p:nvGrpSpPr>
        <p:grpSpPr>
          <a:xfrm>
            <a:off x="1300512" y="4137808"/>
            <a:ext cx="8418955" cy="926075"/>
            <a:chOff x="703426" y="4498853"/>
            <a:chExt cx="8418955" cy="926075"/>
          </a:xfrm>
        </p:grpSpPr>
        <p:sp>
          <p:nvSpPr>
            <p:cNvPr id="8" name="Rectangle 7">
              <a:extLst>
                <a:ext uri="{FF2B5EF4-FFF2-40B4-BE49-F238E27FC236}">
                  <a16:creationId xmlns:a16="http://schemas.microsoft.com/office/drawing/2014/main" id="{C2336CBC-08FF-41E5-9EED-4022B0B62469}"/>
                </a:ext>
              </a:extLst>
            </p:cNvPr>
            <p:cNvSpPr/>
            <p:nvPr/>
          </p:nvSpPr>
          <p:spPr>
            <a:xfrm>
              <a:off x="703426" y="4499393"/>
              <a:ext cx="2081719" cy="9255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Bed Mobility</a:t>
              </a:r>
            </a:p>
          </p:txBody>
        </p:sp>
        <p:sp>
          <p:nvSpPr>
            <p:cNvPr id="9" name="Rectangle 8">
              <a:extLst>
                <a:ext uri="{FF2B5EF4-FFF2-40B4-BE49-F238E27FC236}">
                  <a16:creationId xmlns:a16="http://schemas.microsoft.com/office/drawing/2014/main" id="{D6BD6940-6C47-4D5C-9D3D-9E5324087E1A}"/>
                </a:ext>
              </a:extLst>
            </p:cNvPr>
            <p:cNvSpPr/>
            <p:nvPr/>
          </p:nvSpPr>
          <p:spPr>
            <a:xfrm>
              <a:off x="2808290" y="4498854"/>
              <a:ext cx="2081719" cy="925536"/>
            </a:xfrm>
            <a:prstGeom prst="rect">
              <a:avLst/>
            </a:prstGeom>
            <a:solidFill>
              <a:srgbClr val="D284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Transitional Movements</a:t>
              </a:r>
            </a:p>
          </p:txBody>
        </p:sp>
        <p:sp>
          <p:nvSpPr>
            <p:cNvPr id="10" name="Rectangle 9">
              <a:extLst>
                <a:ext uri="{FF2B5EF4-FFF2-40B4-BE49-F238E27FC236}">
                  <a16:creationId xmlns:a16="http://schemas.microsoft.com/office/drawing/2014/main" id="{B4C067BE-6A9F-48F0-ABD1-309C2AFA992A}"/>
                </a:ext>
              </a:extLst>
            </p:cNvPr>
            <p:cNvSpPr/>
            <p:nvPr/>
          </p:nvSpPr>
          <p:spPr>
            <a:xfrm>
              <a:off x="4928109" y="4498854"/>
              <a:ext cx="2081719" cy="92553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Transfers</a:t>
              </a:r>
              <a:endParaRPr lang="en-US" b="1" dirty="0"/>
            </a:p>
          </p:txBody>
        </p:sp>
        <p:sp>
          <p:nvSpPr>
            <p:cNvPr id="11" name="Rectangle 10">
              <a:extLst>
                <a:ext uri="{FF2B5EF4-FFF2-40B4-BE49-F238E27FC236}">
                  <a16:creationId xmlns:a16="http://schemas.microsoft.com/office/drawing/2014/main" id="{048397C3-91B6-4E00-A985-D4FF8BE1441B}"/>
                </a:ext>
              </a:extLst>
            </p:cNvPr>
            <p:cNvSpPr/>
            <p:nvPr/>
          </p:nvSpPr>
          <p:spPr>
            <a:xfrm>
              <a:off x="7040662" y="4498853"/>
              <a:ext cx="2081719" cy="92553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Ambulation</a:t>
              </a:r>
              <a:endParaRPr lang="en-US" b="1" dirty="0"/>
            </a:p>
          </p:txBody>
        </p:sp>
      </p:grpSp>
      <p:sp>
        <p:nvSpPr>
          <p:cNvPr id="4" name="TextBox 3">
            <a:extLst>
              <a:ext uri="{FF2B5EF4-FFF2-40B4-BE49-F238E27FC236}">
                <a16:creationId xmlns:a16="http://schemas.microsoft.com/office/drawing/2014/main" id="{F48D1916-2663-4499-BE2F-5EA99509377E}"/>
              </a:ext>
            </a:extLst>
          </p:cNvPr>
          <p:cNvSpPr txBox="1"/>
          <p:nvPr/>
        </p:nvSpPr>
        <p:spPr>
          <a:xfrm>
            <a:off x="709638" y="5680411"/>
            <a:ext cx="9600705" cy="461665"/>
          </a:xfrm>
          <a:prstGeom prst="rect">
            <a:avLst/>
          </a:prstGeom>
          <a:noFill/>
        </p:spPr>
        <p:txBody>
          <a:bodyPr wrap="none" rtlCol="0">
            <a:spAutoFit/>
          </a:bodyPr>
          <a:lstStyle/>
          <a:p>
            <a:r>
              <a:rPr kumimoji="0" lang="en-CA" sz="24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Always protect and never pull on the affected arm when moving </a:t>
            </a:r>
            <a:endParaRPr lang="en-US" sz="2400" b="1" dirty="0">
              <a:solidFill>
                <a:srgbClr val="D2849A"/>
              </a:solidFill>
            </a:endParaRPr>
          </a:p>
        </p:txBody>
      </p:sp>
    </p:spTree>
    <p:extLst>
      <p:ext uri="{BB962C8B-B14F-4D97-AF65-F5344CB8AC3E}">
        <p14:creationId xmlns:p14="http://schemas.microsoft.com/office/powerpoint/2010/main" val="873784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6785"/>
            <a:ext cx="700732" cy="6895072"/>
          </a:xfrm>
          <a:prstGeom prst="rect">
            <a:avLst/>
          </a:prstGeom>
          <a:solidFill>
            <a:srgbClr val="D2849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0971941" y="6356350"/>
            <a:ext cx="1072590" cy="50165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4964646" y="2173896"/>
            <a:ext cx="6563693" cy="4247317"/>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CA" sz="24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Before rolling, ask/ help the person to:</a:t>
            </a:r>
            <a:endParaRPr kumimoji="0" lang="en-CA" sz="2400" b="0"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342900" marR="0" lvl="0" indent="-342900" algn="l" defTabSz="914400" rtl="0" eaLnBrk="1" fontAlgn="auto" latinLnBrk="0" hangingPunct="1">
              <a:lnSpc>
                <a:spcPct val="100000"/>
              </a:lnSpc>
              <a:spcBef>
                <a:spcPts val="600"/>
              </a:spcBef>
              <a:spcAft>
                <a:spcPts val="600"/>
              </a:spcAft>
              <a:buClr>
                <a:srgbClr val="D2849A"/>
              </a:buClr>
              <a:buSzTx/>
              <a:buFont typeface="+mj-lt"/>
              <a:buAutoNum type="arabicPeriod"/>
              <a:tabLst/>
              <a:defRPr/>
            </a:pP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B</a:t>
            </a: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end their knees and place feet flat on the bed</a:t>
            </a:r>
          </a:p>
          <a:p>
            <a:pPr marL="342900" marR="0" lvl="0" indent="-342900" algn="l" defTabSz="914400" rtl="0" eaLnBrk="1" fontAlgn="auto" latinLnBrk="0" hangingPunct="1">
              <a:lnSpc>
                <a:spcPct val="100000"/>
              </a:lnSpc>
              <a:spcBef>
                <a:spcPts val="600"/>
              </a:spcBef>
              <a:spcAft>
                <a:spcPts val="600"/>
              </a:spcAft>
              <a:buClr>
                <a:srgbClr val="D2849A"/>
              </a:buClr>
              <a:buSzTx/>
              <a:buFont typeface="+mj-lt"/>
              <a:buAutoNum type="arabicPeriod"/>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Initiate the roll by allowing the knees to fall, turning the head, and reaching with the arm towards the direction of the roll, bringing their arm with the rest of the body</a:t>
            </a:r>
          </a:p>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CA" sz="24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Assist the person by helping at the back of the</a:t>
            </a:r>
            <a:r>
              <a:rPr kumimoji="0" lang="en-CA" sz="2400" b="0"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CA" sz="24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shoulder blade and hip as needed</a:t>
            </a:r>
            <a:r>
              <a:rPr lang="en-CA" sz="2400" b="1" dirty="0">
                <a:solidFill>
                  <a:srgbClr val="D2849A"/>
                </a:solidFill>
                <a:latin typeface="Helvetica Neue" panose="02000503000000020004" pitchFamily="2" charset="0"/>
                <a:ea typeface="Helvetica Neue" panose="02000503000000020004" pitchFamily="2" charset="0"/>
                <a:cs typeface="Helvetica Neue" panose="02000503000000020004" pitchFamily="2" charset="0"/>
              </a:rPr>
              <a:t>;</a:t>
            </a:r>
            <a:r>
              <a:rPr kumimoji="0" lang="en-CA" sz="24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CA" sz="2400" b="1" i="0" u="sng"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never pull on the affected arm</a:t>
            </a:r>
            <a:endParaRPr kumimoji="0" lang="en-CA" sz="2400" b="0" i="0" u="sng"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 name="Picture 1" descr="A pink and black sign with white text&#10;&#10;Description automatically generated">
            <a:extLst>
              <a:ext uri="{FF2B5EF4-FFF2-40B4-BE49-F238E27FC236}">
                <a16:creationId xmlns:a16="http://schemas.microsoft.com/office/drawing/2014/main" id="{CFC38714-B52B-FC29-1A8B-2F190675D13A}"/>
              </a:ext>
            </a:extLst>
          </p:cNvPr>
          <p:cNvPicPr>
            <a:picLocks noChangeAspect="1"/>
          </p:cNvPicPr>
          <p:nvPr/>
        </p:nvPicPr>
        <p:blipFill>
          <a:blip r:embed="rId3"/>
          <a:stretch>
            <a:fillRect/>
          </a:stretch>
        </p:blipFill>
        <p:spPr>
          <a:xfrm>
            <a:off x="8901840" y="259491"/>
            <a:ext cx="2070100" cy="800100"/>
          </a:xfrm>
          <a:prstGeom prst="rect">
            <a:avLst/>
          </a:prstGeom>
        </p:spPr>
      </p:pic>
      <p:sp>
        <p:nvSpPr>
          <p:cNvPr id="3" name="TextBox 2">
            <a:extLst>
              <a:ext uri="{FF2B5EF4-FFF2-40B4-BE49-F238E27FC236}">
                <a16:creationId xmlns:a16="http://schemas.microsoft.com/office/drawing/2014/main" id="{9AAEB6EB-0E57-49E6-1639-F4648937A958}"/>
              </a:ext>
            </a:extLst>
          </p:cNvPr>
          <p:cNvSpPr txBox="1"/>
          <p:nvPr/>
        </p:nvSpPr>
        <p:spPr>
          <a:xfrm>
            <a:off x="515006" y="345523"/>
            <a:ext cx="7356005"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36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Bed Mobility, Transfers and Ambulation </a:t>
            </a:r>
            <a:r>
              <a:rPr kumimoji="0" lang="en-CA" sz="3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6" name="Picture 5" descr="An old person lying in a bed&#10;&#10;Description automatically generated">
            <a:extLst>
              <a:ext uri="{FF2B5EF4-FFF2-40B4-BE49-F238E27FC236}">
                <a16:creationId xmlns:a16="http://schemas.microsoft.com/office/drawing/2014/main" id="{706A52B8-96BA-687A-C567-97B200A9BA7F}"/>
              </a:ext>
            </a:extLst>
          </p:cNvPr>
          <p:cNvPicPr>
            <a:picLocks noChangeAspect="1"/>
          </p:cNvPicPr>
          <p:nvPr/>
        </p:nvPicPr>
        <p:blipFill>
          <a:blip r:embed="rId4"/>
          <a:stretch>
            <a:fillRect/>
          </a:stretch>
        </p:blipFill>
        <p:spPr>
          <a:xfrm>
            <a:off x="259445" y="2527824"/>
            <a:ext cx="4475393" cy="2862328"/>
          </a:xfrm>
          <a:prstGeom prst="rect">
            <a:avLst/>
          </a:prstGeom>
        </p:spPr>
      </p:pic>
      <p:sp>
        <p:nvSpPr>
          <p:cNvPr id="4" name="TextBox 3">
            <a:extLst>
              <a:ext uri="{FF2B5EF4-FFF2-40B4-BE49-F238E27FC236}">
                <a16:creationId xmlns:a16="http://schemas.microsoft.com/office/drawing/2014/main" id="{BA7EF8E2-72D9-4322-827A-C27E47F4DA11}"/>
              </a:ext>
            </a:extLst>
          </p:cNvPr>
          <p:cNvSpPr txBox="1"/>
          <p:nvPr/>
        </p:nvSpPr>
        <p:spPr>
          <a:xfrm>
            <a:off x="515006" y="1656215"/>
            <a:ext cx="2154692" cy="523220"/>
          </a:xfrm>
          <a:prstGeom prst="rect">
            <a:avLst/>
          </a:prstGeom>
          <a:noFill/>
        </p:spPr>
        <p:txBody>
          <a:bodyPr wrap="none" rtlCol="0">
            <a:spAutoFit/>
          </a:bodyPr>
          <a:lstStyle/>
          <a:p>
            <a:r>
              <a:rPr lang="en-US" sz="2800" b="1" dirty="0">
                <a:solidFill>
                  <a:srgbClr val="D2849A"/>
                </a:solidFill>
                <a:latin typeface="Helvetica Neue" panose="02000503000000020004"/>
              </a:rPr>
              <a:t>Smart Tips:</a:t>
            </a:r>
          </a:p>
        </p:txBody>
      </p:sp>
    </p:spTree>
    <p:extLst>
      <p:ext uri="{BB962C8B-B14F-4D97-AF65-F5344CB8AC3E}">
        <p14:creationId xmlns:p14="http://schemas.microsoft.com/office/powerpoint/2010/main" val="4085507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D2849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1" cy="50165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4673600" y="1852027"/>
            <a:ext cx="6670199" cy="4247317"/>
          </a:xfrm>
          <a:prstGeom prst="rect">
            <a:avLst/>
          </a:prstGeom>
          <a:noFill/>
        </p:spPr>
        <p:txBody>
          <a:bodyPr wrap="square" anchor="t">
            <a:spAutoFit/>
          </a:bodyPr>
          <a:lstStyle/>
          <a:p>
            <a:pPr>
              <a:spcBef>
                <a:spcPts val="600"/>
              </a:spcBef>
              <a:spcAft>
                <a:spcPts val="600"/>
              </a:spcAft>
              <a:defRPr/>
            </a:pPr>
            <a:r>
              <a:rPr kumimoji="0" lang="en-CA" sz="24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Once on their side, ask/ help the person to:</a:t>
            </a:r>
            <a:endParaRPr kumimoji="0" lang="en-CA" sz="2400" b="0"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342900" marR="0" lvl="0" indent="-342900" algn="l" defTabSz="914400" rtl="0" eaLnBrk="1" fontAlgn="auto" latinLnBrk="0" hangingPunct="1">
              <a:lnSpc>
                <a:spcPct val="100000"/>
              </a:lnSpc>
              <a:spcBef>
                <a:spcPts val="600"/>
              </a:spcBef>
              <a:spcAft>
                <a:spcPts val="600"/>
              </a:spcAft>
              <a:buClr>
                <a:srgbClr val="D2849A"/>
              </a:buClr>
              <a:buSzTx/>
              <a:buFont typeface="+mj-lt"/>
              <a:buAutoNum type="arabicPeriod"/>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Bring their feet over the edge of the bed by moving their knees up towards their chest </a:t>
            </a:r>
          </a:p>
          <a:p>
            <a:pPr marL="342900" marR="0" lvl="0" indent="-342900" algn="l" defTabSz="914400" rtl="0" eaLnBrk="1" fontAlgn="auto" latinLnBrk="0" hangingPunct="1">
              <a:lnSpc>
                <a:spcPct val="100000"/>
              </a:lnSpc>
              <a:spcBef>
                <a:spcPts val="600"/>
              </a:spcBef>
              <a:spcAft>
                <a:spcPts val="600"/>
              </a:spcAft>
              <a:buClr>
                <a:srgbClr val="D2849A"/>
              </a:buClr>
              <a:buSzTx/>
              <a:buFont typeface="+mj-lt"/>
              <a:buAutoNum type="arabicPeriod"/>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Push up with the bottom arm to sit up. If assistance is needed, place one hand underneath the bottom ribs near the shoulder blade, and one hand on the upper hip</a:t>
            </a:r>
            <a:endParaRPr kumimoji="0" lang="en-CA" sz="24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CA" sz="24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Once sitting safely, lower the height</a:t>
            </a:r>
            <a:r>
              <a:rPr kumimoji="0" lang="en-CA" sz="2400" b="0"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CA" sz="24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of bed if possible, to allow feet to be in contact with</a:t>
            </a:r>
            <a:r>
              <a:rPr kumimoji="0" lang="en-CA" sz="2400" b="0"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CA" sz="24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the floor</a:t>
            </a:r>
            <a:endParaRPr kumimoji="0" lang="en-CA" sz="2400" b="0"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descr="A pink and black sign with white text&#10;&#10;Description automatically generated">
            <a:extLst>
              <a:ext uri="{FF2B5EF4-FFF2-40B4-BE49-F238E27FC236}">
                <a16:creationId xmlns:a16="http://schemas.microsoft.com/office/drawing/2014/main" id="{A1506A6C-F814-A4EE-034A-94D13FEE3215}"/>
              </a:ext>
            </a:extLst>
          </p:cNvPr>
          <p:cNvPicPr>
            <a:picLocks noChangeAspect="1"/>
          </p:cNvPicPr>
          <p:nvPr/>
        </p:nvPicPr>
        <p:blipFill>
          <a:blip r:embed="rId3"/>
          <a:stretch>
            <a:fillRect/>
          </a:stretch>
        </p:blipFill>
        <p:spPr>
          <a:xfrm>
            <a:off x="8901840" y="259491"/>
            <a:ext cx="2070100" cy="800100"/>
          </a:xfrm>
          <a:prstGeom prst="rect">
            <a:avLst/>
          </a:prstGeom>
        </p:spPr>
      </p:pic>
      <p:sp>
        <p:nvSpPr>
          <p:cNvPr id="5" name="TextBox 4">
            <a:extLst>
              <a:ext uri="{FF2B5EF4-FFF2-40B4-BE49-F238E27FC236}">
                <a16:creationId xmlns:a16="http://schemas.microsoft.com/office/drawing/2014/main" id="{19E12B01-98E6-3609-057B-372DA22C9083}"/>
              </a:ext>
            </a:extLst>
          </p:cNvPr>
          <p:cNvSpPr txBox="1"/>
          <p:nvPr/>
        </p:nvSpPr>
        <p:spPr>
          <a:xfrm>
            <a:off x="515006" y="345523"/>
            <a:ext cx="7356005"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36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Bed Mobility, Transfers and Ambulation </a:t>
            </a:r>
            <a:r>
              <a:rPr kumimoji="0" lang="en-CA" sz="3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7" name="Picture 6" descr="An old person sitting on a bed&#10;&#10;Description automatically generated">
            <a:extLst>
              <a:ext uri="{FF2B5EF4-FFF2-40B4-BE49-F238E27FC236}">
                <a16:creationId xmlns:a16="http://schemas.microsoft.com/office/drawing/2014/main" id="{3DAC8748-C10E-09CC-BFD6-61814072B505}"/>
              </a:ext>
            </a:extLst>
          </p:cNvPr>
          <p:cNvPicPr>
            <a:picLocks noChangeAspect="1"/>
          </p:cNvPicPr>
          <p:nvPr/>
        </p:nvPicPr>
        <p:blipFill>
          <a:blip r:embed="rId4"/>
          <a:stretch>
            <a:fillRect/>
          </a:stretch>
        </p:blipFill>
        <p:spPr>
          <a:xfrm>
            <a:off x="276049" y="2301340"/>
            <a:ext cx="4119351" cy="3117857"/>
          </a:xfrm>
          <a:prstGeom prst="rect">
            <a:avLst/>
          </a:prstGeom>
        </p:spPr>
      </p:pic>
    </p:spTree>
    <p:extLst>
      <p:ext uri="{BB962C8B-B14F-4D97-AF65-F5344CB8AC3E}">
        <p14:creationId xmlns:p14="http://schemas.microsoft.com/office/powerpoint/2010/main" val="563087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D2849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1"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descr="A pink and black sign with white text&#10;&#10;Description automatically generated">
            <a:extLst>
              <a:ext uri="{FF2B5EF4-FFF2-40B4-BE49-F238E27FC236}">
                <a16:creationId xmlns:a16="http://schemas.microsoft.com/office/drawing/2014/main" id="{DB9CE669-98F4-2348-B483-534328A877A7}"/>
              </a:ext>
            </a:extLst>
          </p:cNvPr>
          <p:cNvPicPr>
            <a:picLocks noChangeAspect="1"/>
          </p:cNvPicPr>
          <p:nvPr/>
        </p:nvPicPr>
        <p:blipFill>
          <a:blip r:embed="rId3"/>
          <a:stretch>
            <a:fillRect/>
          </a:stretch>
        </p:blipFill>
        <p:spPr>
          <a:xfrm>
            <a:off x="8901840" y="259491"/>
            <a:ext cx="2070100" cy="800100"/>
          </a:xfrm>
          <a:prstGeom prst="rect">
            <a:avLst/>
          </a:prstGeom>
        </p:spPr>
      </p:pic>
      <p:sp>
        <p:nvSpPr>
          <p:cNvPr id="6" name="TextBox 5">
            <a:extLst>
              <a:ext uri="{FF2B5EF4-FFF2-40B4-BE49-F238E27FC236}">
                <a16:creationId xmlns:a16="http://schemas.microsoft.com/office/drawing/2014/main" id="{AEF8205B-1CCA-5FE4-A2F9-F9266E28FB3F}"/>
              </a:ext>
            </a:extLst>
          </p:cNvPr>
          <p:cNvSpPr txBox="1"/>
          <p:nvPr/>
        </p:nvSpPr>
        <p:spPr>
          <a:xfrm>
            <a:off x="515006" y="345523"/>
            <a:ext cx="7356005"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36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Bed Mobility, Transfers and Ambulation </a:t>
            </a:r>
            <a:r>
              <a:rPr kumimoji="0" lang="en-CA" sz="3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8" name="Picture 7" descr="A person sitting on chairs&#10;&#10;Description automatically generated">
            <a:extLst>
              <a:ext uri="{FF2B5EF4-FFF2-40B4-BE49-F238E27FC236}">
                <a16:creationId xmlns:a16="http://schemas.microsoft.com/office/drawing/2014/main" id="{74EBFE84-A1B2-CF53-581D-D0A2F365C917}"/>
              </a:ext>
            </a:extLst>
          </p:cNvPr>
          <p:cNvPicPr>
            <a:picLocks noChangeAspect="1"/>
          </p:cNvPicPr>
          <p:nvPr/>
        </p:nvPicPr>
        <p:blipFill>
          <a:blip r:embed="rId4"/>
          <a:stretch>
            <a:fillRect/>
          </a:stretch>
        </p:blipFill>
        <p:spPr>
          <a:xfrm>
            <a:off x="515006" y="1545852"/>
            <a:ext cx="6671989" cy="2052023"/>
          </a:xfrm>
          <a:prstGeom prst="rect">
            <a:avLst/>
          </a:prstGeom>
        </p:spPr>
      </p:pic>
      <p:sp>
        <p:nvSpPr>
          <p:cNvPr id="10" name="TextBox 9">
            <a:extLst>
              <a:ext uri="{FF2B5EF4-FFF2-40B4-BE49-F238E27FC236}">
                <a16:creationId xmlns:a16="http://schemas.microsoft.com/office/drawing/2014/main" id="{8A76EEC4-D5B5-E2B9-4173-91154F47F92F}"/>
              </a:ext>
            </a:extLst>
          </p:cNvPr>
          <p:cNvSpPr txBox="1"/>
          <p:nvPr/>
        </p:nvSpPr>
        <p:spPr>
          <a:xfrm>
            <a:off x="515006" y="3730179"/>
            <a:ext cx="10456934" cy="3077766"/>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CA" sz="24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Ask/help the person to:</a:t>
            </a:r>
            <a:endParaRPr kumimoji="0" lang="en-CA" sz="2400" b="0"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342900" marR="0" lvl="0" indent="-342900" algn="l" defTabSz="914400" rtl="0" eaLnBrk="1" fontAlgn="auto" latinLnBrk="0" hangingPunct="1">
              <a:lnSpc>
                <a:spcPct val="100000"/>
              </a:lnSpc>
              <a:spcBef>
                <a:spcPts val="600"/>
              </a:spcBef>
              <a:spcAft>
                <a:spcPts val="600"/>
              </a:spcAft>
              <a:buClr>
                <a:srgbClr val="D2849A"/>
              </a:buClr>
              <a:buSzTx/>
              <a:buFont typeface="+mj-lt"/>
              <a:buAutoNum type="arabicPeriod"/>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Shift hips towards front edge of the sitting surface</a:t>
            </a:r>
          </a:p>
          <a:p>
            <a:pPr marL="342900" marR="0" lvl="0" indent="-342900" algn="l" defTabSz="914400" rtl="0" eaLnBrk="1" fontAlgn="auto" latinLnBrk="0" hangingPunct="1">
              <a:lnSpc>
                <a:spcPct val="100000"/>
              </a:lnSpc>
              <a:spcBef>
                <a:spcPts val="600"/>
              </a:spcBef>
              <a:spcAft>
                <a:spcPts val="600"/>
              </a:spcAft>
              <a:buClr>
                <a:srgbClr val="D2849A"/>
              </a:buClr>
              <a:buSzTx/>
              <a:buFont typeface="+mj-lt"/>
              <a:buAutoNum type="arabicPeriod"/>
              <a:tabLst/>
              <a:defRPr/>
            </a:pP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Place f</a:t>
            </a:r>
            <a:r>
              <a:rPr kumimoji="0" lang="en-CA" sz="2400" b="0" i="0" u="none" strike="noStrike" kern="1200" cap="none" spc="0" normalizeH="0" baseline="0" noProof="0" dirty="0" err="1">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eet</a:t>
            </a: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shoulder width apart, with heels under the knees</a:t>
            </a:r>
          </a:p>
          <a:p>
            <a:pPr marL="342900" marR="0" lvl="0" indent="-342900" algn="l" defTabSz="914400" rtl="0" eaLnBrk="1" fontAlgn="auto" latinLnBrk="0" hangingPunct="1">
              <a:lnSpc>
                <a:spcPct val="100000"/>
              </a:lnSpc>
              <a:spcBef>
                <a:spcPts val="600"/>
              </a:spcBef>
              <a:spcAft>
                <a:spcPts val="600"/>
              </a:spcAft>
              <a:buClr>
                <a:srgbClr val="D2849A"/>
              </a:buClr>
              <a:buSzTx/>
              <a:buFont typeface="+mj-lt"/>
              <a:buAutoNum type="arabicPeriod"/>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Sit up tall</a:t>
            </a: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 and </a:t>
            </a: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bend forward at the hips while looking </a:t>
            </a: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ahead</a:t>
            </a: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p>
          <a:p>
            <a:pPr marL="342900" marR="0" lvl="0" indent="-342900" algn="l" defTabSz="914400" rtl="0" eaLnBrk="1" fontAlgn="auto" latinLnBrk="0" hangingPunct="1">
              <a:lnSpc>
                <a:spcPct val="100000"/>
              </a:lnSpc>
              <a:spcBef>
                <a:spcPts val="600"/>
              </a:spcBef>
              <a:spcAft>
                <a:spcPts val="600"/>
              </a:spcAft>
              <a:buClr>
                <a:srgbClr val="D2849A"/>
              </a:buClr>
              <a:buSzTx/>
              <a:buFont typeface="+mj-lt"/>
              <a:buAutoNum type="arabicPeriod"/>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Push up from the bed with both hands, if able- </a:t>
            </a:r>
            <a:r>
              <a:rPr kumimoji="0" lang="en-CA" sz="24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do not pull on walker</a:t>
            </a:r>
            <a:endParaRPr lang="en-CA" sz="2400" b="1"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a:p>
            <a:pPr marL="342900" marR="0" lvl="0" indent="-342900" algn="l" defTabSz="914400" rtl="0" eaLnBrk="1" fontAlgn="auto" latinLnBrk="0" hangingPunct="1">
              <a:lnSpc>
                <a:spcPct val="100000"/>
              </a:lnSpc>
              <a:spcBef>
                <a:spcPts val="600"/>
              </a:spcBef>
              <a:spcAft>
                <a:spcPts val="600"/>
              </a:spcAft>
              <a:buClr>
                <a:srgbClr val="D2849A"/>
              </a:buClr>
              <a:buSzTx/>
              <a:buFont typeface="+mj-lt"/>
              <a:buAutoNum type="arabicPeriod"/>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Push through both legs with weight equally distributed</a:t>
            </a:r>
          </a:p>
        </p:txBody>
      </p:sp>
      <p:sp>
        <p:nvSpPr>
          <p:cNvPr id="2" name="Rectangle 1">
            <a:extLst>
              <a:ext uri="{FF2B5EF4-FFF2-40B4-BE49-F238E27FC236}">
                <a16:creationId xmlns:a16="http://schemas.microsoft.com/office/drawing/2014/main" id="{EAF4521B-DB57-4418-A720-C23ABBFC9E05}"/>
              </a:ext>
            </a:extLst>
          </p:cNvPr>
          <p:cNvSpPr/>
          <p:nvPr/>
        </p:nvSpPr>
        <p:spPr>
          <a:xfrm>
            <a:off x="515006" y="1545852"/>
            <a:ext cx="6671990" cy="424030"/>
          </a:xfrm>
          <a:prstGeom prst="rect">
            <a:avLst/>
          </a:prstGeom>
          <a:solidFill>
            <a:srgbClr val="D2849A"/>
          </a:solidFill>
          <a:ln>
            <a:solidFill>
              <a:srgbClr val="D284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Helvetica Neue" panose="02000503000000020004"/>
              </a:rPr>
              <a:t>Sit to Stand</a:t>
            </a:r>
          </a:p>
        </p:txBody>
      </p:sp>
      <p:sp>
        <p:nvSpPr>
          <p:cNvPr id="3" name="Cloud 2">
            <a:extLst>
              <a:ext uri="{FF2B5EF4-FFF2-40B4-BE49-F238E27FC236}">
                <a16:creationId xmlns:a16="http://schemas.microsoft.com/office/drawing/2014/main" id="{0E2DB558-87DA-E2BE-191D-9C14E1FCC187}"/>
              </a:ext>
            </a:extLst>
          </p:cNvPr>
          <p:cNvSpPr/>
          <p:nvPr/>
        </p:nvSpPr>
        <p:spPr>
          <a:xfrm>
            <a:off x="7621272" y="1718985"/>
            <a:ext cx="3472788" cy="1624371"/>
          </a:xfrm>
          <a:prstGeom prst="cloud">
            <a:avLst/>
          </a:prstGeom>
          <a:solidFill>
            <a:srgbClr val="D2849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latin typeface="Helvetica Neue" panose="02000503000000020004"/>
              </a:rPr>
              <a:t>Stand on the persons affected side</a:t>
            </a:r>
          </a:p>
        </p:txBody>
      </p:sp>
      <p:sp>
        <p:nvSpPr>
          <p:cNvPr id="5" name="Rectangle 4">
            <a:extLst>
              <a:ext uri="{FF2B5EF4-FFF2-40B4-BE49-F238E27FC236}">
                <a16:creationId xmlns:a16="http://schemas.microsoft.com/office/drawing/2014/main" id="{C0D54856-66F9-196D-B79A-4F16FD807009}"/>
              </a:ext>
            </a:extLst>
          </p:cNvPr>
          <p:cNvSpPr/>
          <p:nvPr/>
        </p:nvSpPr>
        <p:spPr>
          <a:xfrm>
            <a:off x="5934635" y="3343356"/>
            <a:ext cx="1252358" cy="254519"/>
          </a:xfrm>
          <a:prstGeom prst="rect">
            <a:avLst/>
          </a:prstGeom>
          <a:solidFill>
            <a:srgbClr val="F4E2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5303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D2849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1"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descr="A pink and black sign with white text&#10;&#10;Description automatically generated">
            <a:extLst>
              <a:ext uri="{FF2B5EF4-FFF2-40B4-BE49-F238E27FC236}">
                <a16:creationId xmlns:a16="http://schemas.microsoft.com/office/drawing/2014/main" id="{DB9CE669-98F4-2348-B483-534328A877A7}"/>
              </a:ext>
            </a:extLst>
          </p:cNvPr>
          <p:cNvPicPr>
            <a:picLocks noChangeAspect="1"/>
          </p:cNvPicPr>
          <p:nvPr/>
        </p:nvPicPr>
        <p:blipFill>
          <a:blip r:embed="rId3"/>
          <a:stretch>
            <a:fillRect/>
          </a:stretch>
        </p:blipFill>
        <p:spPr>
          <a:xfrm>
            <a:off x="8901840" y="259491"/>
            <a:ext cx="2070100" cy="800100"/>
          </a:xfrm>
          <a:prstGeom prst="rect">
            <a:avLst/>
          </a:prstGeom>
        </p:spPr>
      </p:pic>
      <p:sp>
        <p:nvSpPr>
          <p:cNvPr id="6" name="TextBox 5">
            <a:extLst>
              <a:ext uri="{FF2B5EF4-FFF2-40B4-BE49-F238E27FC236}">
                <a16:creationId xmlns:a16="http://schemas.microsoft.com/office/drawing/2014/main" id="{AEF8205B-1CCA-5FE4-A2F9-F9266E28FB3F}"/>
              </a:ext>
            </a:extLst>
          </p:cNvPr>
          <p:cNvSpPr txBox="1"/>
          <p:nvPr/>
        </p:nvSpPr>
        <p:spPr>
          <a:xfrm>
            <a:off x="515006" y="345523"/>
            <a:ext cx="7356005"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36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Bed Mobility, Transfers and Ambulation </a:t>
            </a:r>
            <a:r>
              <a:rPr kumimoji="0" lang="en-CA" sz="3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10" name="TextBox 9">
            <a:extLst>
              <a:ext uri="{FF2B5EF4-FFF2-40B4-BE49-F238E27FC236}">
                <a16:creationId xmlns:a16="http://schemas.microsoft.com/office/drawing/2014/main" id="{8A76EEC4-D5B5-E2B9-4173-91154F47F92F}"/>
              </a:ext>
            </a:extLst>
          </p:cNvPr>
          <p:cNvSpPr txBox="1"/>
          <p:nvPr/>
        </p:nvSpPr>
        <p:spPr>
          <a:xfrm>
            <a:off x="438132" y="4109581"/>
            <a:ext cx="10627468" cy="2554545"/>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CA" sz="24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Ask/help the person to:</a:t>
            </a:r>
            <a:endParaRPr kumimoji="0" lang="en-CA" sz="2400" b="0"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spcBef>
                <a:spcPts val="600"/>
              </a:spcBef>
              <a:spcAft>
                <a:spcPts val="600"/>
              </a:spcAft>
              <a:buClr>
                <a:srgbClr val="D2849A"/>
              </a:buClr>
              <a:buFont typeface="+mj-lt"/>
              <a:buAutoNum type="arabicPeriod"/>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Before sitting, ensure the back of their legs are touching the sitting surface</a:t>
            </a:r>
          </a:p>
          <a:p>
            <a:pPr marL="342900" indent="-342900">
              <a:spcBef>
                <a:spcPts val="600"/>
              </a:spcBef>
              <a:spcAft>
                <a:spcPts val="600"/>
              </a:spcAft>
              <a:buClr>
                <a:srgbClr val="D2849A"/>
              </a:buClr>
              <a:buFont typeface="+mj-lt"/>
              <a:buAutoNum type="arabicPeriod"/>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Reach back to place their hand(s) on armrests or the sitting surface</a:t>
            </a:r>
          </a:p>
          <a:p>
            <a:pPr marL="342900" marR="0" lvl="0" indent="-342900" algn="l" defTabSz="914400" rtl="0" eaLnBrk="1" fontAlgn="auto" latinLnBrk="0" hangingPunct="1">
              <a:lnSpc>
                <a:spcPct val="100000"/>
              </a:lnSpc>
              <a:spcBef>
                <a:spcPts val="600"/>
              </a:spcBef>
              <a:spcAft>
                <a:spcPts val="600"/>
              </a:spcAft>
              <a:buClr>
                <a:srgbClr val="D2849A"/>
              </a:buClr>
              <a:buSzTx/>
              <a:buFont typeface="+mj-lt"/>
              <a:buAutoNum type="arabicPeriod"/>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Bend hips then knees to lower themselves slowly</a:t>
            </a:r>
          </a:p>
          <a:p>
            <a:pPr marL="342900" marR="0" lvl="0" indent="-342900" algn="l" defTabSz="914400" rtl="0" eaLnBrk="1" fontAlgn="auto" latinLnBrk="0" hangingPunct="1">
              <a:lnSpc>
                <a:spcPct val="100000"/>
              </a:lnSpc>
              <a:spcBef>
                <a:spcPts val="600"/>
              </a:spcBef>
              <a:spcAft>
                <a:spcPts val="600"/>
              </a:spcAft>
              <a:buClr>
                <a:srgbClr val="D2849A"/>
              </a:buClr>
              <a:buSzTx/>
              <a:buFont typeface="+mj-lt"/>
              <a:buAutoNum type="arabicPeriod"/>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Shift their hips back on the sitting surface</a:t>
            </a:r>
          </a:p>
        </p:txBody>
      </p:sp>
      <p:sp>
        <p:nvSpPr>
          <p:cNvPr id="9" name="Rectangle 8">
            <a:extLst>
              <a:ext uri="{FF2B5EF4-FFF2-40B4-BE49-F238E27FC236}">
                <a16:creationId xmlns:a16="http://schemas.microsoft.com/office/drawing/2014/main" id="{0B9AB437-0E78-42D7-8730-A0D9C36EE76B}"/>
              </a:ext>
            </a:extLst>
          </p:cNvPr>
          <p:cNvSpPr/>
          <p:nvPr/>
        </p:nvSpPr>
        <p:spPr>
          <a:xfrm>
            <a:off x="536661" y="1612716"/>
            <a:ext cx="5872515" cy="424031"/>
          </a:xfrm>
          <a:prstGeom prst="rect">
            <a:avLst/>
          </a:prstGeom>
          <a:solidFill>
            <a:srgbClr val="D2849A"/>
          </a:solidFill>
          <a:ln>
            <a:solidFill>
              <a:srgbClr val="D284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Helvetica Neue" panose="02000503000000020004"/>
              </a:rPr>
              <a:t>Stand to Sit</a:t>
            </a:r>
          </a:p>
        </p:txBody>
      </p:sp>
      <p:sp>
        <p:nvSpPr>
          <p:cNvPr id="5" name="Rectangle 4">
            <a:extLst>
              <a:ext uri="{FF2B5EF4-FFF2-40B4-BE49-F238E27FC236}">
                <a16:creationId xmlns:a16="http://schemas.microsoft.com/office/drawing/2014/main" id="{2F256329-0E34-4F34-9C88-A537788E6F08}"/>
              </a:ext>
            </a:extLst>
          </p:cNvPr>
          <p:cNvSpPr/>
          <p:nvPr/>
        </p:nvSpPr>
        <p:spPr>
          <a:xfrm>
            <a:off x="536660" y="2076288"/>
            <a:ext cx="5872516" cy="2052470"/>
          </a:xfrm>
          <a:prstGeom prst="rect">
            <a:avLst/>
          </a:prstGeom>
          <a:solidFill>
            <a:srgbClr val="F4E2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animation of a person sitting on a chair&#10;&#10;Description automatically generated">
            <a:extLst>
              <a:ext uri="{FF2B5EF4-FFF2-40B4-BE49-F238E27FC236}">
                <a16:creationId xmlns:a16="http://schemas.microsoft.com/office/drawing/2014/main" id="{8E26F1C7-E477-4BD5-9964-0952ADA759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67" y="1327277"/>
            <a:ext cx="6918458" cy="3268563"/>
          </a:xfrm>
          <a:prstGeom prst="rect">
            <a:avLst/>
          </a:prstGeom>
        </p:spPr>
      </p:pic>
      <p:sp>
        <p:nvSpPr>
          <p:cNvPr id="2" name="Cloud 1">
            <a:extLst>
              <a:ext uri="{FF2B5EF4-FFF2-40B4-BE49-F238E27FC236}">
                <a16:creationId xmlns:a16="http://schemas.microsoft.com/office/drawing/2014/main" id="{8042DCD3-D375-99B0-C988-E38C068AB926}"/>
              </a:ext>
            </a:extLst>
          </p:cNvPr>
          <p:cNvSpPr/>
          <p:nvPr/>
        </p:nvSpPr>
        <p:spPr>
          <a:xfrm>
            <a:off x="7281768" y="1856602"/>
            <a:ext cx="3472788" cy="1624371"/>
          </a:xfrm>
          <a:prstGeom prst="cloud">
            <a:avLst/>
          </a:prstGeom>
          <a:solidFill>
            <a:srgbClr val="D2849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latin typeface="Helvetica Neue" panose="02000503000000020004"/>
              </a:rPr>
              <a:t>Stand on the persons affected side</a:t>
            </a:r>
          </a:p>
        </p:txBody>
      </p:sp>
      <p:sp>
        <p:nvSpPr>
          <p:cNvPr id="3" name="Rectangle 2">
            <a:extLst>
              <a:ext uri="{FF2B5EF4-FFF2-40B4-BE49-F238E27FC236}">
                <a16:creationId xmlns:a16="http://schemas.microsoft.com/office/drawing/2014/main" id="{86F660A9-6A2F-B204-49E5-0C97E3FFF108}"/>
              </a:ext>
            </a:extLst>
          </p:cNvPr>
          <p:cNvSpPr/>
          <p:nvPr/>
        </p:nvSpPr>
        <p:spPr>
          <a:xfrm>
            <a:off x="5372963" y="2245323"/>
            <a:ext cx="1036213" cy="321860"/>
          </a:xfrm>
          <a:prstGeom prst="rect">
            <a:avLst/>
          </a:prstGeom>
          <a:solidFill>
            <a:srgbClr val="F4E2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2939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D2849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1" cy="50165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4786925" y="2176203"/>
            <a:ext cx="6556874" cy="3139321"/>
          </a:xfrm>
          <a:prstGeom prst="rect">
            <a:avLst/>
          </a:prstGeom>
          <a:noFill/>
        </p:spPr>
        <p:txBody>
          <a:bodyPr wrap="square" anchor="t">
            <a:spAutoFit/>
          </a:bodyPr>
          <a:lstStyle/>
          <a:p>
            <a:pPr marL="285750" marR="0" lvl="0" indent="-285750" algn="l" defTabSz="914400" rtl="0" eaLnBrk="1" fontAlgn="auto" latinLnBrk="0" hangingPunct="1">
              <a:lnSpc>
                <a:spcPct val="100000"/>
              </a:lnSpc>
              <a:spcBef>
                <a:spcPts val="600"/>
              </a:spcBef>
              <a:spcAft>
                <a:spcPts val="600"/>
              </a:spcAft>
              <a:buClr>
                <a:srgbClr val="D2849A"/>
              </a:buClr>
              <a:buSzTx/>
              <a:buFont typeface="Arial" panose="020B0604020202020204" pitchFamily="34" charset="0"/>
              <a:buChar char="•"/>
              <a:tabLst/>
              <a:defRPr/>
            </a:pP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Have</a:t>
            </a: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the person move towards their stronger side</a:t>
            </a:r>
          </a:p>
          <a:p>
            <a:pPr marL="285750" marR="0" lvl="0" indent="-285750" algn="l" defTabSz="914400" rtl="0" eaLnBrk="1" fontAlgn="auto" latinLnBrk="0" hangingPunct="1">
              <a:lnSpc>
                <a:spcPct val="100000"/>
              </a:lnSpc>
              <a:spcBef>
                <a:spcPts val="600"/>
              </a:spcBef>
              <a:spcAft>
                <a:spcPts val="600"/>
              </a:spcAft>
              <a:buClr>
                <a:srgbClr val="D2849A"/>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Position the chair/ commode close to the bed</a:t>
            </a:r>
          </a:p>
          <a:p>
            <a:pPr marL="285750" marR="0" lvl="0" indent="-285750" algn="l" defTabSz="914400" rtl="0" eaLnBrk="1" fontAlgn="auto" latinLnBrk="0" hangingPunct="1">
              <a:lnSpc>
                <a:spcPct val="100000"/>
              </a:lnSpc>
              <a:spcBef>
                <a:spcPts val="600"/>
              </a:spcBef>
              <a:spcAft>
                <a:spcPts val="600"/>
              </a:spcAft>
              <a:buClr>
                <a:srgbClr val="D2849A"/>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Ensure brakes are applied and arm/foot rests are </a:t>
            </a: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removed</a:t>
            </a:r>
            <a:endPar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600"/>
              </a:spcAft>
              <a:buClr>
                <a:srgbClr val="D2849A"/>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Ask the person to shift their hips forward to the edge of the sitting surface</a:t>
            </a:r>
          </a:p>
        </p:txBody>
      </p:sp>
      <p:pic>
        <p:nvPicPr>
          <p:cNvPr id="3" name="Picture 2" descr="A pink and black sign with white text&#10;&#10;Description automatically generated">
            <a:extLst>
              <a:ext uri="{FF2B5EF4-FFF2-40B4-BE49-F238E27FC236}">
                <a16:creationId xmlns:a16="http://schemas.microsoft.com/office/drawing/2014/main" id="{A1506A6C-F814-A4EE-034A-94D13FEE3215}"/>
              </a:ext>
            </a:extLst>
          </p:cNvPr>
          <p:cNvPicPr>
            <a:picLocks noChangeAspect="1"/>
          </p:cNvPicPr>
          <p:nvPr/>
        </p:nvPicPr>
        <p:blipFill>
          <a:blip r:embed="rId3"/>
          <a:stretch>
            <a:fillRect/>
          </a:stretch>
        </p:blipFill>
        <p:spPr>
          <a:xfrm>
            <a:off x="8901840" y="259491"/>
            <a:ext cx="2070100" cy="800100"/>
          </a:xfrm>
          <a:prstGeom prst="rect">
            <a:avLst/>
          </a:prstGeom>
        </p:spPr>
      </p:pic>
      <p:sp>
        <p:nvSpPr>
          <p:cNvPr id="5" name="TextBox 4">
            <a:extLst>
              <a:ext uri="{FF2B5EF4-FFF2-40B4-BE49-F238E27FC236}">
                <a16:creationId xmlns:a16="http://schemas.microsoft.com/office/drawing/2014/main" id="{19E12B01-98E6-3609-057B-372DA22C9083}"/>
              </a:ext>
            </a:extLst>
          </p:cNvPr>
          <p:cNvSpPr txBox="1"/>
          <p:nvPr/>
        </p:nvSpPr>
        <p:spPr>
          <a:xfrm>
            <a:off x="486508" y="267846"/>
            <a:ext cx="7356005"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36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Bed Mobility, Transfers and Ambulation </a:t>
            </a:r>
            <a:r>
              <a:rPr kumimoji="0" lang="en-CA" sz="3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6" name="Picture 5" descr="A person sitting on a wheelchair next to a person&#10;&#10;Description automatically generated">
            <a:extLst>
              <a:ext uri="{FF2B5EF4-FFF2-40B4-BE49-F238E27FC236}">
                <a16:creationId xmlns:a16="http://schemas.microsoft.com/office/drawing/2014/main" id="{41339126-4F60-CE9C-E20D-0D45E2D084C4}"/>
              </a:ext>
            </a:extLst>
          </p:cNvPr>
          <p:cNvPicPr>
            <a:picLocks noChangeAspect="1"/>
          </p:cNvPicPr>
          <p:nvPr/>
        </p:nvPicPr>
        <p:blipFill>
          <a:blip r:embed="rId4"/>
          <a:stretch>
            <a:fillRect/>
          </a:stretch>
        </p:blipFill>
        <p:spPr>
          <a:xfrm>
            <a:off x="664747" y="2176203"/>
            <a:ext cx="3937638" cy="3380256"/>
          </a:xfrm>
          <a:prstGeom prst="rect">
            <a:avLst/>
          </a:prstGeom>
        </p:spPr>
      </p:pic>
    </p:spTree>
    <p:extLst>
      <p:ext uri="{BB962C8B-B14F-4D97-AF65-F5344CB8AC3E}">
        <p14:creationId xmlns:p14="http://schemas.microsoft.com/office/powerpoint/2010/main" val="1953979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D2849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1" cy="50165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4945982" y="2206980"/>
            <a:ext cx="6253320" cy="2985433"/>
          </a:xfrm>
          <a:prstGeom prst="rect">
            <a:avLst/>
          </a:prstGeom>
          <a:noFill/>
        </p:spPr>
        <p:txBody>
          <a:bodyPr wrap="square" anchor="t">
            <a:spAutoFit/>
          </a:bodyPr>
          <a:lstStyle/>
          <a:p>
            <a:pPr marL="285750" marR="0" lvl="0" indent="-285750" algn="l" defTabSz="914400" rtl="0" eaLnBrk="1" fontAlgn="auto" latinLnBrk="0" hangingPunct="1">
              <a:lnSpc>
                <a:spcPct val="100000"/>
              </a:lnSpc>
              <a:spcBef>
                <a:spcPts val="600"/>
              </a:spcBef>
              <a:spcAft>
                <a:spcPts val="600"/>
              </a:spcAft>
              <a:buClr>
                <a:srgbClr val="D2849A"/>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Position yourself close to the person, on their weaker side</a:t>
            </a:r>
          </a:p>
          <a:p>
            <a:pPr marL="285750" marR="0" lvl="0" indent="-285750" algn="l" defTabSz="914400" rtl="0" eaLnBrk="1" fontAlgn="auto" latinLnBrk="0" hangingPunct="1">
              <a:lnSpc>
                <a:spcPct val="100000"/>
              </a:lnSpc>
              <a:spcBef>
                <a:spcPts val="600"/>
              </a:spcBef>
              <a:spcAft>
                <a:spcPts val="600"/>
              </a:spcAft>
              <a:buClr>
                <a:srgbClr val="D2849A"/>
              </a:buClr>
              <a:buSzTx/>
              <a:buFont typeface="Arial" panose="020B0604020202020204" pitchFamily="34" charset="0"/>
              <a:buChar char="•"/>
              <a:tabLst/>
              <a:defRPr/>
            </a:pP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G</a:t>
            </a:r>
            <a:r>
              <a:rPr kumimoji="0" lang="en-CA" sz="2400" b="0" i="0" u="none" strike="noStrike" kern="1200" cap="none" spc="0" normalizeH="0" baseline="0" noProof="0" dirty="0" err="1">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uide</a:t>
            </a: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the person onto their feet and help them shift their hips from one surface to the other</a:t>
            </a:r>
          </a:p>
          <a:p>
            <a:pPr marL="285750" marR="0" lvl="0" indent="-285750" algn="l" defTabSz="914400" rtl="0" eaLnBrk="1" fontAlgn="auto" latinLnBrk="0" hangingPunct="1">
              <a:lnSpc>
                <a:spcPct val="100000"/>
              </a:lnSpc>
              <a:spcBef>
                <a:spcPts val="600"/>
              </a:spcBef>
              <a:spcAft>
                <a:spcPts val="600"/>
              </a:spcAft>
              <a:buClr>
                <a:srgbClr val="D2849A"/>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Cue the person to reach towards the surface they are transferring to </a:t>
            </a:r>
          </a:p>
        </p:txBody>
      </p:sp>
      <p:pic>
        <p:nvPicPr>
          <p:cNvPr id="3" name="Picture 2" descr="A pink and black sign with white text&#10;&#10;Description automatically generated">
            <a:extLst>
              <a:ext uri="{FF2B5EF4-FFF2-40B4-BE49-F238E27FC236}">
                <a16:creationId xmlns:a16="http://schemas.microsoft.com/office/drawing/2014/main" id="{A1506A6C-F814-A4EE-034A-94D13FEE3215}"/>
              </a:ext>
            </a:extLst>
          </p:cNvPr>
          <p:cNvPicPr>
            <a:picLocks noChangeAspect="1"/>
          </p:cNvPicPr>
          <p:nvPr/>
        </p:nvPicPr>
        <p:blipFill>
          <a:blip r:embed="rId3"/>
          <a:stretch>
            <a:fillRect/>
          </a:stretch>
        </p:blipFill>
        <p:spPr>
          <a:xfrm>
            <a:off x="8901840" y="259491"/>
            <a:ext cx="2070100" cy="800100"/>
          </a:xfrm>
          <a:prstGeom prst="rect">
            <a:avLst/>
          </a:prstGeom>
        </p:spPr>
      </p:pic>
      <p:sp>
        <p:nvSpPr>
          <p:cNvPr id="5" name="TextBox 4">
            <a:extLst>
              <a:ext uri="{FF2B5EF4-FFF2-40B4-BE49-F238E27FC236}">
                <a16:creationId xmlns:a16="http://schemas.microsoft.com/office/drawing/2014/main" id="{19E12B01-98E6-3609-057B-372DA22C9083}"/>
              </a:ext>
            </a:extLst>
          </p:cNvPr>
          <p:cNvSpPr txBox="1"/>
          <p:nvPr/>
        </p:nvSpPr>
        <p:spPr>
          <a:xfrm>
            <a:off x="486508" y="267846"/>
            <a:ext cx="7356005"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3600" b="1" i="0" u="none" strike="noStrike" kern="1200" cap="none" spc="0" normalizeH="0" baseline="0" noProof="0" dirty="0">
                <a:ln>
                  <a:noFill/>
                </a:ln>
                <a:solidFill>
                  <a:srgbClr val="D2849A"/>
                </a:solidFill>
                <a:effectLst/>
                <a:uLnTx/>
                <a:uFillTx/>
                <a:latin typeface="Helvetica Neue" panose="02000503000000020004" pitchFamily="2" charset="0"/>
                <a:ea typeface="Helvetica Neue" panose="02000503000000020004" pitchFamily="2" charset="0"/>
                <a:cs typeface="Helvetica Neue" panose="02000503000000020004" pitchFamily="2" charset="0"/>
              </a:rPr>
              <a:t>Bed Mobility, Transfers and Ambulation </a:t>
            </a:r>
            <a:r>
              <a:rPr kumimoji="0" lang="en-CA" sz="36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6" name="Picture 5" descr="A person sitting on a wheelchair next to a person&#10;&#10;Description automatically generated">
            <a:extLst>
              <a:ext uri="{FF2B5EF4-FFF2-40B4-BE49-F238E27FC236}">
                <a16:creationId xmlns:a16="http://schemas.microsoft.com/office/drawing/2014/main" id="{41339126-4F60-CE9C-E20D-0D45E2D084C4}"/>
              </a:ext>
            </a:extLst>
          </p:cNvPr>
          <p:cNvPicPr>
            <a:picLocks noChangeAspect="1"/>
          </p:cNvPicPr>
          <p:nvPr/>
        </p:nvPicPr>
        <p:blipFill>
          <a:blip r:embed="rId4"/>
          <a:stretch>
            <a:fillRect/>
          </a:stretch>
        </p:blipFill>
        <p:spPr>
          <a:xfrm>
            <a:off x="679307" y="2206980"/>
            <a:ext cx="3937638" cy="3380256"/>
          </a:xfrm>
          <a:prstGeom prst="rect">
            <a:avLst/>
          </a:prstGeom>
        </p:spPr>
      </p:pic>
    </p:spTree>
    <p:extLst>
      <p:ext uri="{BB962C8B-B14F-4D97-AF65-F5344CB8AC3E}">
        <p14:creationId xmlns:p14="http://schemas.microsoft.com/office/powerpoint/2010/main" val="290105443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2002</TotalTime>
  <Words>1599</Words>
  <Application>Microsoft Office PowerPoint</Application>
  <PresentationFormat>Widescreen</PresentationFormat>
  <Paragraphs>168</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Courier New</vt:lpstr>
      <vt:lpstr>Helvetica Neue</vt:lpstr>
      <vt:lpstr>Symbol</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Trillium Health Partners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Traetto, Maggie</dc:creator>
  <cp:lastModifiedBy>Jenkins, Heather</cp:lastModifiedBy>
  <cp:revision>12</cp:revision>
  <dcterms:created xsi:type="dcterms:W3CDTF">2024-01-22T15:33:26Z</dcterms:created>
  <dcterms:modified xsi:type="dcterms:W3CDTF">2024-06-24T17:31:46Z</dcterms:modified>
</cp:coreProperties>
</file>