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372" r:id="rId2"/>
    <p:sldId id="373" r:id="rId3"/>
    <p:sldId id="374" r:id="rId4"/>
    <p:sldId id="381" r:id="rId5"/>
    <p:sldId id="376" r:id="rId6"/>
    <p:sldId id="385" r:id="rId7"/>
    <p:sldId id="386" r:id="rId8"/>
    <p:sldId id="387" r:id="rId9"/>
    <p:sldId id="388" r:id="rId10"/>
    <p:sldId id="377" r:id="rId11"/>
    <p:sldId id="383" r:id="rId12"/>
    <p:sldId id="382" r:id="rId13"/>
    <p:sldId id="384" r:id="rId14"/>
    <p:sldId id="38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6" autoAdjust="0"/>
    <p:restoredTop sz="72171" autoAdjust="0"/>
  </p:normalViewPr>
  <p:slideViewPr>
    <p:cSldViewPr snapToGrid="0">
      <p:cViewPr varScale="1">
        <p:scale>
          <a:sx n="52" d="100"/>
          <a:sy n="52" d="100"/>
        </p:scale>
        <p:origin x="152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6C379E-4C31-4513-BCAC-FEF286C10167}" type="datetimeFigureOut">
              <a:rPr lang="en-CA" smtClean="0"/>
              <a:t>2024-06-17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3610E6-073C-48B2-8171-C587891A1732}" type="slidenum">
              <a:rPr lang="en-CA" smtClean="0"/>
              <a:t>‹#›</a:t>
            </a:fld>
            <a:endParaRPr lang="en-CA"/>
          </a:p>
        </p:txBody>
      </p:sp>
    </p:spTree>
    <p:extLst>
      <p:ext uri="{BB962C8B-B14F-4D97-AF65-F5344CB8AC3E}">
        <p14:creationId xmlns:p14="http://schemas.microsoft.com/office/powerpoint/2010/main" val="1627089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CDD983-8305-314A-9800-E75A8538EF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8020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r>
              <a:rPr lang="en-US" sz="1100" dirty="0">
                <a:effectLst/>
                <a:latin typeface="Calibri" panose="020F0502020204030204" pitchFamily="34" charset="0"/>
                <a:ea typeface="Calibri" panose="020F0502020204030204" pitchFamily="34" charset="0"/>
                <a:cs typeface="Times New Roman" panose="02020603050405020304" pitchFamily="18" charset="0"/>
              </a:rPr>
              <a:t>Smart Tips- Always follow the care plan! This section pertains to steps you should take before you start:</a:t>
            </a: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6000"/>
              </a:lnSpc>
              <a:spcBef>
                <a:spcPts val="0"/>
              </a:spcBef>
              <a:spcAft>
                <a:spcPts val="0"/>
              </a:spcAft>
              <a:buClrTx/>
              <a:buSzTx/>
              <a:buFont typeface="Symbol" panose="05050102010706020507" pitchFamily="18" charset="2"/>
              <a:buChar char=""/>
              <a:tabLst/>
              <a:defRPr/>
            </a:pPr>
            <a:r>
              <a:rPr lang="en-US" sz="1100" dirty="0">
                <a:effectLst/>
                <a:latin typeface="Calibri" panose="020F0502020204030204" pitchFamily="34" charset="0"/>
                <a:ea typeface="Calibri" panose="020F0502020204030204" pitchFamily="34" charset="0"/>
                <a:cs typeface="Times New Roman" panose="02020603050405020304" pitchFamily="18" charset="0"/>
              </a:rPr>
              <a:t>Prepare</a:t>
            </a:r>
            <a:r>
              <a:rPr lang="en-US" sz="800" dirty="0">
                <a:effectLst/>
                <a:latin typeface="Calibri" panose="020F0502020204030204" pitchFamily="34" charset="0"/>
                <a:ea typeface="Calibri" panose="020F0502020204030204" pitchFamily="34" charset="0"/>
                <a:cs typeface="Times New Roman" panose="02020603050405020304" pitchFamily="18" charset="0"/>
              </a:rPr>
              <a:t> the</a:t>
            </a:r>
            <a:r>
              <a:rPr lang="en-US" sz="1100" dirty="0">
                <a:effectLst/>
                <a:latin typeface="Calibri" panose="020F0502020204030204" pitchFamily="34" charset="0"/>
                <a:ea typeface="Calibri" panose="020F0502020204030204" pitchFamily="34" charset="0"/>
                <a:cs typeface="Times New Roman" panose="02020603050405020304" pitchFamily="18" charset="0"/>
              </a:rPr>
              <a:t> environment. </a:t>
            </a:r>
            <a:r>
              <a:rPr lang="en-US" sz="1100" b="1" dirty="0">
                <a:effectLst/>
                <a:latin typeface="Calibri" panose="020F0502020204030204" pitchFamily="34" charset="0"/>
                <a:ea typeface="Calibri" panose="020F0502020204030204" pitchFamily="34" charset="0"/>
                <a:cs typeface="Times New Roman" panose="02020603050405020304" pitchFamily="18" charset="0"/>
              </a:rPr>
              <a:t>Ensure  the necessary equipment is nearby, the space is clear, and the lighting is adequate. </a:t>
            </a:r>
            <a:r>
              <a:rPr lang="en-US" sz="11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(i.e. mechanical lift is working and charged, have a wheelchair close by in case patient needs to sit down). </a:t>
            </a:r>
            <a:r>
              <a:rPr lang="en-US" sz="1050" b="1" dirty="0">
                <a:effectLst/>
                <a:latin typeface="Calibri" panose="020F0502020204030204" pitchFamily="34" charset="0"/>
                <a:ea typeface="Calibri" panose="020F0502020204030204" pitchFamily="34" charset="0"/>
                <a:cs typeface="Times New Roman" panose="02020603050405020304" pitchFamily="18" charset="0"/>
              </a:rPr>
              <a:t> </a:t>
            </a:r>
          </a:p>
          <a:p>
            <a:pPr marL="800100" marR="0" lvl="1" indent="-342900" algn="l" defTabSz="914400" rtl="0" eaLnBrk="1" fontAlgn="auto" latinLnBrk="0" hangingPunct="1">
              <a:lnSpc>
                <a:spcPct val="106000"/>
              </a:lnSpc>
              <a:spcBef>
                <a:spcPts val="0"/>
              </a:spcBef>
              <a:spcAft>
                <a:spcPts val="0"/>
              </a:spcAft>
              <a:buClrTx/>
              <a:buSzTx/>
              <a:buFont typeface="Symbol" panose="05050102010706020507" pitchFamily="18" charset="2"/>
              <a:buChar char=""/>
              <a:tabLst/>
              <a:defRPr/>
            </a:pPr>
            <a:r>
              <a:rPr lang="en-US" sz="1100" b="1" dirty="0">
                <a:solidFill>
                  <a:srgbClr val="333333"/>
                </a:solidFill>
                <a:effectLst/>
                <a:latin typeface="Segoe UI" panose="020B0502040204020203" pitchFamily="34" charset="0"/>
                <a:ea typeface="Calibri" panose="020F0502020204030204" pitchFamily="34" charset="0"/>
                <a:cs typeface="Times New Roman" panose="02020603050405020304" pitchFamily="18" charset="0"/>
              </a:rPr>
              <a:t>Get to know the person/plan of care their abilities, recommendations for equipment and techniques to best assist them.</a:t>
            </a:r>
          </a:p>
          <a:p>
            <a:pPr marL="342900" marR="0" lvl="0" indent="-342900" algn="l" defTabSz="914400" rtl="0" eaLnBrk="1" fontAlgn="auto" latinLnBrk="0" hangingPunct="1">
              <a:lnSpc>
                <a:spcPct val="106000"/>
              </a:lnSpc>
              <a:spcBef>
                <a:spcPts val="0"/>
              </a:spcBef>
              <a:spcAft>
                <a:spcPts val="0"/>
              </a:spcAft>
              <a:buClrTx/>
              <a:buSzTx/>
              <a:buFont typeface="Symbol" panose="05050102010706020507" pitchFamily="18" charset="2"/>
              <a:buChar char=""/>
              <a:tabLst/>
              <a:defRPr/>
            </a:pP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Communicate the plan to the person and any helpers </a:t>
            </a:r>
            <a:r>
              <a:rPr lang="en-US" sz="1100" b="1" dirty="0">
                <a:effectLst/>
                <a:latin typeface="Calibri" panose="020F0502020204030204" pitchFamily="34" charset="0"/>
                <a:ea typeface="Calibri" panose="020F0502020204030204" pitchFamily="34" charset="0"/>
                <a:cs typeface="Times New Roman" panose="02020603050405020304" pitchFamily="18" charset="0"/>
              </a:rPr>
              <a:t>before you start to move. Use simple, clear instructions, and demonstrate the action if needed. Check that they have understood</a:t>
            </a:r>
          </a:p>
          <a:p>
            <a:pPr marL="342900" lvl="0" indent="-342900">
              <a:lnSpc>
                <a:spcPct val="106000"/>
              </a:lnSpc>
              <a:buFont typeface="Symbol" panose="05050102010706020507" pitchFamily="18" charset="2"/>
              <a:buChar char=""/>
            </a:pP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buFont typeface="Symbol" panose="05050102010706020507" pitchFamily="18" charset="2"/>
              <a:buChar char=""/>
            </a:pPr>
            <a:r>
              <a:rPr lang="en-US" sz="1100" b="1" dirty="0">
                <a:effectLst/>
                <a:latin typeface="Calibri" panose="020F0502020204030204" pitchFamily="34" charset="0"/>
                <a:ea typeface="Calibri" panose="020F0502020204030204" pitchFamily="34" charset="0"/>
                <a:cs typeface="Times New Roman" panose="02020603050405020304" pitchFamily="18" charset="0"/>
              </a:rPr>
              <a:t>The hemiplegic shoulder can easily be injured during mobility</a:t>
            </a:r>
            <a:r>
              <a:rPr lang="en-US" sz="1100" dirty="0">
                <a:effectLst/>
                <a:latin typeface="Calibri" panose="020F0502020204030204" pitchFamily="34" charset="0"/>
                <a:ea typeface="Calibri" panose="020F0502020204030204" pitchFamily="34" charset="0"/>
                <a:cs typeface="Times New Roman" panose="02020603050405020304" pitchFamily="18" charset="0"/>
              </a:rPr>
              <a:t>. Be mindful of the person’s arm during mobility activities and handle very carefully. </a:t>
            </a:r>
            <a:r>
              <a:rPr lang="en-US" sz="1100" b="1" dirty="0">
                <a:solidFill>
                  <a:srgbClr val="7030A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 shoulder injury (i.e. a shoulder subluxation) can make it very challenging for the patient to recover function in that arm. </a:t>
            </a: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F73610E6-073C-48B2-8171-C587891A1732}" type="slidenum">
              <a:rPr lang="en-CA" smtClean="0"/>
              <a:t>10</a:t>
            </a:fld>
            <a:endParaRPr lang="en-CA"/>
          </a:p>
        </p:txBody>
      </p:sp>
    </p:spTree>
    <p:extLst>
      <p:ext uri="{BB962C8B-B14F-4D97-AF65-F5344CB8AC3E}">
        <p14:creationId xmlns:p14="http://schemas.microsoft.com/office/powerpoint/2010/main" val="10709459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6000"/>
              </a:lnSpc>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Be mindful of a feeding tube (or other lines/ tubes/ wires) </a:t>
            </a:r>
            <a:r>
              <a:rPr lang="en-US" sz="1100" b="1" dirty="0">
                <a:effectLst/>
                <a:latin typeface="Calibri" panose="020F0502020204030204" pitchFamily="34" charset="0"/>
                <a:ea typeface="Calibri" panose="020F0502020204030204" pitchFamily="34" charset="0"/>
                <a:cs typeface="Times New Roman" panose="02020603050405020304" pitchFamily="18" charset="0"/>
              </a:rPr>
              <a:t>as you move</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r>
              <a:rPr lang="en-US" sz="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6000"/>
              </a:lnSpc>
              <a:buFont typeface="Symbol" panose="05050102010706020507" pitchFamily="18" charset="2"/>
              <a:buChar char=""/>
            </a:pP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Think about your own body mechanics: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6000"/>
              </a:lnSpc>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make sure to keep your body close to the person </a:t>
            </a:r>
            <a:r>
              <a:rPr lang="en-US" sz="1100" b="1" dirty="0">
                <a:effectLst/>
                <a:latin typeface="Calibri" panose="020F0502020204030204" pitchFamily="34" charset="0"/>
                <a:ea typeface="Calibri" panose="020F0502020204030204" pitchFamily="34" charset="0"/>
                <a:cs typeface="Times New Roman" panose="02020603050405020304" pitchFamily="18" charset="0"/>
              </a:rPr>
              <a:t>you are helping to move</a:t>
            </a: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6000"/>
              </a:lnSpc>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bend your knees</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6000"/>
              </a:lnSpc>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keep your back straight</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6000"/>
              </a:lnSpc>
              <a:spcAft>
                <a:spcPts val="80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avoid twisting</a:t>
            </a:r>
            <a:r>
              <a:rPr lang="en-US" sz="800" dirty="0">
                <a:effectLst/>
                <a:latin typeface="Calibri" panose="020F0502020204030204" pitchFamily="34" charset="0"/>
                <a:ea typeface="Calibri" panose="020F0502020204030204" pitchFamily="34" charset="0"/>
                <a:cs typeface="Times New Roman" panose="02020603050405020304" pitchFamily="18" charset="0"/>
              </a:rPr>
              <a:t>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F73610E6-073C-48B2-8171-C587891A1732}" type="slidenum">
              <a:rPr lang="en-CA" smtClean="0"/>
              <a:t>11</a:t>
            </a:fld>
            <a:endParaRPr lang="en-CA"/>
          </a:p>
        </p:txBody>
      </p:sp>
    </p:spTree>
    <p:extLst>
      <p:ext uri="{BB962C8B-B14F-4D97-AF65-F5344CB8AC3E}">
        <p14:creationId xmlns:p14="http://schemas.microsoft.com/office/powerpoint/2010/main" val="1803960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Smart Tips- this section pertains what should happen during mobility </a:t>
            </a:r>
          </a:p>
          <a:p>
            <a:pPr>
              <a:lnSpc>
                <a:spcPct val="107000"/>
              </a:lnSpc>
              <a:spcAft>
                <a:spcPts val="80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6000"/>
              </a:lnSpc>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Position yourself on the person’s affected side and as close as possible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(front/side)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Be sure not to block the direction of movement or the person’s vision of the path of movement</a:t>
            </a:r>
          </a:p>
          <a:p>
            <a:pPr marL="342900" lvl="0" indent="-342900">
              <a:lnSpc>
                <a:spcPct val="106000"/>
              </a:lnSpc>
              <a:buFont typeface="Symbol" panose="05050102010706020507" pitchFamily="18" charset="2"/>
              <a:buChar char=""/>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Continue to communicate with the person. Offer verbal </a:t>
            </a:r>
            <a:r>
              <a:rPr lang="en-US"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and visual </a:t>
            </a:r>
            <a:r>
              <a:rPr lang="en-US" sz="1800" dirty="0">
                <a:effectLst/>
                <a:latin typeface="Calibri" panose="020F0502020204030204" pitchFamily="34" charset="0"/>
                <a:ea typeface="Calibri" panose="020F0502020204030204" pitchFamily="34" charset="0"/>
                <a:cs typeface="Times New Roman" panose="02020603050405020304" pitchFamily="18" charset="0"/>
              </a:rPr>
              <a:t>cues for each step of the activity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and allow time for them to understand and respond</a:t>
            </a:r>
          </a:p>
          <a:p>
            <a:pPr marL="342900" lvl="0" indent="-342900">
              <a:lnSpc>
                <a:spcPct val="106000"/>
              </a:lnSpc>
              <a:buFont typeface="Symbol" panose="05050102010706020507" pitchFamily="18" charset="2"/>
              <a:buChar char=""/>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Provide support at the shoulder blade, the hip, or waist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to help guide the movement. </a:t>
            </a:r>
            <a:r>
              <a:rPr lang="en-US" sz="1800" b="0" dirty="0">
                <a:effectLst/>
                <a:latin typeface="Calibri" panose="020F0502020204030204" pitchFamily="34" charset="0"/>
                <a:ea typeface="Calibri" panose="020F0502020204030204" pitchFamily="34" charset="0"/>
                <a:cs typeface="Times New Roman" panose="02020603050405020304" pitchFamily="18" charset="0"/>
              </a:rPr>
              <a:t>Never hold onto clothing. Never pull on the person’s affected arm</a:t>
            </a:r>
          </a:p>
          <a:p>
            <a:pPr marL="342900" lvl="0" indent="-342900">
              <a:lnSpc>
                <a:spcPct val="106000"/>
              </a:lnSpc>
              <a:buFont typeface="Symbol" panose="05050102010706020507" pitchFamily="18" charset="2"/>
              <a:buChar char=""/>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See SMART TIPS for Stroke Care: Transfers after Stroke for additional details on transfers.</a:t>
            </a:r>
            <a:endParaRPr lang="en-CA"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F73610E6-073C-48B2-8171-C587891A1732}" type="slidenum">
              <a:rPr lang="en-CA" smtClean="0"/>
              <a:t>12</a:t>
            </a:fld>
            <a:endParaRPr lang="en-CA"/>
          </a:p>
        </p:txBody>
      </p:sp>
    </p:spTree>
    <p:extLst>
      <p:ext uri="{BB962C8B-B14F-4D97-AF65-F5344CB8AC3E}">
        <p14:creationId xmlns:p14="http://schemas.microsoft.com/office/powerpoint/2010/main" val="1971633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Smart Tips- this section pertains to things you should do after mobility</a:t>
            </a:r>
          </a:p>
          <a:p>
            <a:pPr>
              <a:lnSpc>
                <a:spcPct val="107000"/>
              </a:lnSpc>
              <a:spcAft>
                <a:spcPts val="800"/>
              </a:spcAft>
            </a:pP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Before you leave, ensure that the person with stroke is well supported and is in a safe and comfortable position </a:t>
            </a:r>
            <a:r>
              <a:rPr lang="en-US" sz="1200" b="1" dirty="0">
                <a:effectLst/>
                <a:latin typeface="Calibri" panose="020F0502020204030204" pitchFamily="34" charset="0"/>
                <a:ea typeface="Calibri" panose="020F0502020204030204" pitchFamily="34" charset="0"/>
                <a:cs typeface="Times New Roman" panose="02020603050405020304" pitchFamily="18" charset="0"/>
              </a:rPr>
              <a:t>(See Smart Tips for Stroke Care- Positioning in a chair/ wheelchair after stroke)</a:t>
            </a:r>
          </a:p>
          <a:p>
            <a:pPr marL="342900" lvl="0" indent="-342900">
              <a:lnSpc>
                <a:spcPct val="106000"/>
              </a:lnSpc>
              <a:buFont typeface="Symbol" panose="05050102010706020507" pitchFamily="18" charset="2"/>
              <a:buChar char=""/>
            </a:pP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Ensure that all necessary items </a:t>
            </a:r>
            <a:r>
              <a:rPr lang="en-US" sz="1200" b="1" dirty="0">
                <a:effectLst/>
                <a:latin typeface="Calibri" panose="020F0502020204030204" pitchFamily="34" charset="0"/>
                <a:ea typeface="Calibri" panose="020F0502020204030204" pitchFamily="34" charset="0"/>
                <a:cs typeface="Times New Roman" panose="02020603050405020304" pitchFamily="18" charset="0"/>
              </a:rPr>
              <a:t>(i.e. call bell) </a:t>
            </a:r>
            <a:r>
              <a:rPr lang="en-US" sz="1200" dirty="0">
                <a:effectLst/>
                <a:latin typeface="Calibri" panose="020F0502020204030204" pitchFamily="34" charset="0"/>
                <a:ea typeface="Calibri" panose="020F0502020204030204" pitchFamily="34" charset="0"/>
                <a:cs typeface="Times New Roman" panose="02020603050405020304" pitchFamily="18" charset="0"/>
              </a:rPr>
              <a:t>are within reach</a:t>
            </a:r>
          </a:p>
          <a:p>
            <a:pPr marL="342900" lvl="0" indent="-342900">
              <a:lnSpc>
                <a:spcPct val="106000"/>
              </a:lnSpc>
              <a:buFont typeface="Symbol" panose="05050102010706020507" pitchFamily="18" charset="2"/>
              <a:buChar char=""/>
            </a:pP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Check-in on the person and offer position changes frequently</a:t>
            </a:r>
          </a:p>
          <a:p>
            <a:pPr marL="342900" lvl="0" indent="-342900">
              <a:lnSpc>
                <a:spcPct val="106000"/>
              </a:lnSpc>
              <a:buFont typeface="Symbol" panose="05050102010706020507" pitchFamily="18" charset="2"/>
              <a:buChar char=""/>
            </a:pP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5000"/>
              </a:lnSpc>
              <a:spcAft>
                <a:spcPts val="800"/>
              </a:spcAft>
              <a:buFont typeface="Symbol" panose="05050102010706020507" pitchFamily="18" charset="2"/>
              <a:buChar char=""/>
            </a:pPr>
            <a:r>
              <a:rPr lang="en-US" sz="1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Let the team know if there is a change in their mobility status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F73610E6-073C-48B2-8171-C587891A1732}" type="slidenum">
              <a:rPr lang="en-CA" smtClean="0"/>
              <a:t>13</a:t>
            </a:fld>
            <a:endParaRPr lang="en-CA"/>
          </a:p>
        </p:txBody>
      </p:sp>
    </p:spTree>
    <p:extLst>
      <p:ext uri="{BB962C8B-B14F-4D97-AF65-F5344CB8AC3E}">
        <p14:creationId xmlns:p14="http://schemas.microsoft.com/office/powerpoint/2010/main" val="14473330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CA" sz="1100" u="sng" dirty="0">
                <a:effectLst/>
                <a:latin typeface="Calibri" panose="020F0502020204030204" pitchFamily="34" charset="0"/>
                <a:ea typeface="Calibri" panose="020F0502020204030204" pitchFamily="34" charset="0"/>
                <a:cs typeface="Times New Roman" panose="02020603050405020304" pitchFamily="18" charset="0"/>
              </a:rPr>
              <a:t>Seek extra support</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Wingdings" panose="05000000000000000000" pitchFamily="2"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Occupational Therapists and/or Physiotherapists are skilled in mobility and transfers. It may be helpful to involve these team members if you have questions</a:t>
            </a:r>
            <a:r>
              <a:rPr lang="en-US" sz="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Wingdings" panose="05000000000000000000" pitchFamily="2" charset="2"/>
              <a:buChar char=""/>
            </a:pPr>
            <a:endPar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Wingdings" panose="05000000000000000000" pitchFamily="2" charset="2"/>
              <a:buChar char=""/>
            </a:pPr>
            <a:r>
              <a:rPr lang="en-US" sz="1100" b="1" dirty="0">
                <a:solidFill>
                  <a:srgbClr val="7030A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It may also be beneficial to speak to the speech language pathologist to determine communication strategies as these have significant implications for mobility (i.e. patient may need tools to communicate that they are in pain/uncomfortable during mobilization).</a:t>
            </a: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CA"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F73610E6-073C-48B2-8171-C587891A1732}" type="slidenum">
              <a:rPr lang="en-CA" smtClean="0"/>
              <a:t>14</a:t>
            </a:fld>
            <a:endParaRPr lang="en-CA"/>
          </a:p>
        </p:txBody>
      </p:sp>
    </p:spTree>
    <p:extLst>
      <p:ext uri="{BB962C8B-B14F-4D97-AF65-F5344CB8AC3E}">
        <p14:creationId xmlns:p14="http://schemas.microsoft.com/office/powerpoint/2010/main" val="43949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dirty="0">
                <a:effectLst/>
                <a:latin typeface="Helvetica Neue" panose="02000503000000020004" pitchFamily="2" charset="0"/>
                <a:ea typeface="Helvetica Neue" panose="02000503000000020004" pitchFamily="2" charset="0"/>
                <a:cs typeface="Helvetica Neue" panose="02000503000000020004" pitchFamily="2" charset="0"/>
              </a:rPr>
              <a:t>Mobility is defined as the ability to move one’s body.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Examples of mobility include moving in or out of bed, transferring to a chair, and walking. </a:t>
            </a:r>
          </a:p>
          <a:p>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 stroke can cause weakness to one side of the body (hemiplegia), changes in sensation and altered muscle tone. </a:t>
            </a:r>
          </a:p>
          <a:p>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This can impact a person’s ability to move. </a:t>
            </a:r>
          </a:p>
          <a:p>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Regular mobility is important. It can improve function, decrease pain, enhance mood, and  prevent skin breakdown and contractures.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5"/>
          </p:nvPr>
        </p:nvSpPr>
        <p:spPr/>
        <p:txBody>
          <a:bodyPr/>
          <a:lstStyle/>
          <a:p>
            <a:fld id="{F73610E6-073C-48B2-8171-C587891A1732}" type="slidenum">
              <a:rPr lang="en-CA" smtClean="0"/>
              <a:t>2</a:t>
            </a:fld>
            <a:endParaRPr lang="en-CA"/>
          </a:p>
        </p:txBody>
      </p:sp>
    </p:spTree>
    <p:extLst>
      <p:ext uri="{BB962C8B-B14F-4D97-AF65-F5344CB8AC3E}">
        <p14:creationId xmlns:p14="http://schemas.microsoft.com/office/powerpoint/2010/main" val="4077417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kern="1200" dirty="0">
                <a:solidFill>
                  <a:schemeClr val="lt1"/>
                </a:solidFill>
                <a:effectLst/>
                <a:latin typeface="Helvetica Neue" panose="02000503000000020004" pitchFamily="2" charset="0"/>
                <a:ea typeface="Helvetica Neue" panose="02000503000000020004" pitchFamily="2" charset="0"/>
                <a:cs typeface="Helvetica Neue" panose="02000503000000020004" pitchFamily="2" charset="0"/>
              </a:rPr>
              <a:t>The Person’s Abilities</a:t>
            </a:r>
          </a:p>
          <a:p>
            <a:pPr algn="l">
              <a:lnSpc>
                <a:spcPct val="100000"/>
              </a:lnSpc>
              <a:spcBef>
                <a:spcPts val="300"/>
              </a:spcBef>
            </a:pPr>
            <a:r>
              <a:rPr lang="en-CA" sz="12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Communication</a:t>
            </a:r>
          </a:p>
          <a:p>
            <a:pPr algn="l">
              <a:lnSpc>
                <a:spcPct val="100000"/>
              </a:lnSpc>
              <a:spcBef>
                <a:spcPts val="300"/>
              </a:spcBef>
            </a:pPr>
            <a:r>
              <a:rPr lang="en-CA" sz="12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Cognition </a:t>
            </a:r>
          </a:p>
          <a:p>
            <a:pPr algn="l">
              <a:lnSpc>
                <a:spcPct val="100000"/>
              </a:lnSpc>
              <a:spcBef>
                <a:spcPts val="300"/>
              </a:spcBef>
            </a:pPr>
            <a:r>
              <a:rPr lang="en-CA" sz="12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Weakness and muscle tone</a:t>
            </a:r>
          </a:p>
          <a:p>
            <a:pPr algn="l">
              <a:lnSpc>
                <a:spcPct val="100000"/>
              </a:lnSpc>
              <a:spcBef>
                <a:spcPts val="300"/>
              </a:spcBef>
            </a:pPr>
            <a:r>
              <a:rPr lang="en-CA" sz="12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Balance and posture</a:t>
            </a:r>
          </a:p>
          <a:p>
            <a:pPr algn="l">
              <a:lnSpc>
                <a:spcPct val="100000"/>
              </a:lnSpc>
              <a:spcBef>
                <a:spcPts val="300"/>
              </a:spcBef>
            </a:pPr>
            <a:r>
              <a:rPr lang="en-CA" sz="12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Coordination</a:t>
            </a:r>
          </a:p>
          <a:p>
            <a:pPr algn="l">
              <a:lnSpc>
                <a:spcPct val="100000"/>
              </a:lnSpc>
              <a:spcBef>
                <a:spcPts val="300"/>
              </a:spcBef>
            </a:pPr>
            <a:r>
              <a:rPr lang="en-CA" sz="12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Vision and perception</a:t>
            </a:r>
          </a:p>
          <a:p>
            <a:pPr algn="l">
              <a:lnSpc>
                <a:spcPct val="100000"/>
              </a:lnSpc>
              <a:spcBef>
                <a:spcPts val="300"/>
              </a:spcBef>
            </a:pPr>
            <a:r>
              <a:rPr lang="en-CA" sz="12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Sensation</a:t>
            </a:r>
          </a:p>
          <a:p>
            <a:pPr algn="l">
              <a:lnSpc>
                <a:spcPct val="100000"/>
              </a:lnSpc>
              <a:spcBef>
                <a:spcPts val="300"/>
              </a:spcBef>
            </a:pPr>
            <a:r>
              <a:rPr lang="en-CA" sz="12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Mood and fatigue </a:t>
            </a:r>
          </a:p>
          <a:p>
            <a:pPr algn="l">
              <a:lnSpc>
                <a:spcPct val="100000"/>
              </a:lnSpc>
              <a:spcBef>
                <a:spcPts val="300"/>
              </a:spcBef>
            </a:pPr>
            <a:r>
              <a:rPr lang="en-CA" sz="12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Motivation</a:t>
            </a:r>
          </a:p>
          <a:p>
            <a:pPr algn="l">
              <a:lnSpc>
                <a:spcPct val="100000"/>
              </a:lnSpc>
              <a:spcBef>
                <a:spcPts val="300"/>
              </a:spcBef>
            </a:pPr>
            <a:r>
              <a:rPr lang="en-CA" sz="12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Pain</a:t>
            </a:r>
          </a:p>
          <a:p>
            <a:pPr algn="l">
              <a:lnSpc>
                <a:spcPct val="100000"/>
              </a:lnSpc>
              <a:spcBef>
                <a:spcPts val="300"/>
              </a:spcBef>
            </a:pPr>
            <a:endParaRPr lang="en-CA" sz="1200" kern="1200" dirty="0">
              <a:solidFill>
                <a:schemeClr val="tx1"/>
              </a:solidFill>
              <a:effectLst/>
              <a:latin typeface="Helvetica Neue" panose="02000503000000020004" pitchFamily="2" charset="0"/>
            </a:endParaRPr>
          </a:p>
          <a:p>
            <a:pPr marL="0" marR="0" lvl="0" indent="0" algn="l" defTabSz="914400" rtl="0" eaLnBrk="1" fontAlgn="auto" latinLnBrk="0" hangingPunct="1">
              <a:lnSpc>
                <a:spcPct val="100000"/>
              </a:lnSpc>
              <a:spcBef>
                <a:spcPts val="300"/>
              </a:spcBef>
              <a:spcAft>
                <a:spcPts val="0"/>
              </a:spcAft>
              <a:buClrTx/>
              <a:buSzTx/>
              <a:buFontTx/>
              <a:buNone/>
              <a:tabLst/>
              <a:defRPr/>
            </a:pPr>
            <a:r>
              <a:rPr lang="en-CA" sz="1200" b="1" kern="1200" dirty="0">
                <a:solidFill>
                  <a:schemeClr val="lt1"/>
                </a:solidFill>
                <a:effectLst/>
                <a:latin typeface="Helvetica Neue" panose="02000503000000020004" pitchFamily="2" charset="0"/>
                <a:ea typeface="Helvetica Neue" panose="02000503000000020004" pitchFamily="2" charset="0"/>
                <a:cs typeface="Helvetica Neue" panose="02000503000000020004" pitchFamily="2" charset="0"/>
              </a:rPr>
              <a:t>The Environment</a:t>
            </a:r>
          </a:p>
          <a:p>
            <a:pPr algn="l">
              <a:lnSpc>
                <a:spcPct val="150000"/>
              </a:lnSpc>
            </a:pPr>
            <a:r>
              <a:rPr lang="en-CA" sz="12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Lighting</a:t>
            </a:r>
          </a:p>
          <a:p>
            <a:pPr algn="l">
              <a:lnSpc>
                <a:spcPct val="150000"/>
              </a:lnSpc>
            </a:pPr>
            <a:r>
              <a:rPr lang="en-CA" sz="12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Equipment</a:t>
            </a:r>
          </a:p>
          <a:p>
            <a:pPr algn="l">
              <a:lnSpc>
                <a:spcPct val="150000"/>
              </a:lnSpc>
            </a:pPr>
            <a:r>
              <a:rPr lang="en-CA" sz="12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Space</a:t>
            </a:r>
          </a:p>
          <a:p>
            <a:pPr algn="l">
              <a:lnSpc>
                <a:spcPct val="150000"/>
              </a:lnSpc>
            </a:pPr>
            <a:r>
              <a:rPr lang="en-CA" sz="12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Resources available</a:t>
            </a:r>
          </a:p>
          <a:p>
            <a:pPr algn="l">
              <a:lnSpc>
                <a:spcPct val="150000"/>
              </a:lnSpc>
            </a:pPr>
            <a:r>
              <a:rPr lang="en-CA" sz="12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Organizational policies and procedures</a:t>
            </a:r>
          </a:p>
          <a:p>
            <a:pPr marL="0" marR="0" lvl="0" indent="0" algn="l" defTabSz="914400" rtl="0" eaLnBrk="1" fontAlgn="auto" latinLnBrk="0" hangingPunct="1">
              <a:lnSpc>
                <a:spcPct val="100000"/>
              </a:lnSpc>
              <a:spcBef>
                <a:spcPts val="300"/>
              </a:spcBef>
              <a:spcAft>
                <a:spcPts val="0"/>
              </a:spcAft>
              <a:buClrTx/>
              <a:buSzTx/>
              <a:buFontTx/>
              <a:buNone/>
              <a:tabLst/>
              <a:defRPr/>
            </a:pPr>
            <a:endParaRPr lang="en-CA" sz="1200" b="1" kern="1200" dirty="0">
              <a:solidFill>
                <a:schemeClr val="lt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300"/>
              </a:spcBef>
              <a:spcAft>
                <a:spcPts val="0"/>
              </a:spcAft>
              <a:buClrTx/>
              <a:buSzTx/>
              <a:buFontTx/>
              <a:buNone/>
              <a:tabLst/>
              <a:defRPr/>
            </a:pPr>
            <a:r>
              <a:rPr lang="en-CA" sz="1200" b="1" kern="1200" dirty="0">
                <a:solidFill>
                  <a:schemeClr val="lt1"/>
                </a:solidFill>
                <a:effectLst/>
                <a:latin typeface="Helvetica Neue" panose="02000503000000020004" pitchFamily="2" charset="0"/>
                <a:ea typeface="Helvetica Neue" panose="02000503000000020004" pitchFamily="2" charset="0"/>
                <a:cs typeface="Helvetica Neue" panose="02000503000000020004" pitchFamily="2" charset="0"/>
              </a:rPr>
              <a:t>The Caregiver</a:t>
            </a:r>
          </a:p>
          <a:p>
            <a:pPr algn="l">
              <a:lnSpc>
                <a:spcPct val="150000"/>
              </a:lnSpc>
            </a:pPr>
            <a:r>
              <a:rPr lang="en-CA" sz="12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Knowledge</a:t>
            </a:r>
          </a:p>
          <a:p>
            <a:pPr algn="l">
              <a:lnSpc>
                <a:spcPct val="150000"/>
              </a:lnSpc>
            </a:pPr>
            <a:r>
              <a:rPr lang="en-CA" sz="12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Skill</a:t>
            </a:r>
          </a:p>
          <a:p>
            <a:pPr algn="l">
              <a:lnSpc>
                <a:spcPct val="150000"/>
              </a:lnSpc>
            </a:pPr>
            <a:r>
              <a:rPr lang="en-CA" sz="12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Confidence</a:t>
            </a:r>
          </a:p>
          <a:p>
            <a:pPr algn="l">
              <a:lnSpc>
                <a:spcPct val="150000"/>
              </a:lnSpc>
            </a:pPr>
            <a:r>
              <a:rPr lang="en-CA" sz="12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Wellness</a:t>
            </a:r>
          </a:p>
          <a:p>
            <a:pPr algn="l">
              <a:lnSpc>
                <a:spcPct val="150000"/>
              </a:lnSpc>
            </a:pPr>
            <a:r>
              <a:rPr lang="en-CA" sz="12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Size/height</a:t>
            </a:r>
          </a:p>
          <a:p>
            <a:pPr algn="l">
              <a:lnSpc>
                <a:spcPct val="150000"/>
              </a:lnSpc>
            </a:pPr>
            <a:r>
              <a:rPr lang="en-CA" sz="12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Familiarity with the person</a:t>
            </a:r>
          </a:p>
          <a:p>
            <a:pPr marL="0" marR="0" lvl="0" indent="0" algn="l" defTabSz="914400" rtl="0" eaLnBrk="1" fontAlgn="auto" latinLnBrk="0" hangingPunct="1">
              <a:lnSpc>
                <a:spcPct val="100000"/>
              </a:lnSpc>
              <a:spcBef>
                <a:spcPts val="300"/>
              </a:spcBef>
              <a:spcAft>
                <a:spcPts val="0"/>
              </a:spcAft>
              <a:buClrTx/>
              <a:buSzTx/>
              <a:buFontTx/>
              <a:buNone/>
              <a:tabLst/>
              <a:defRPr/>
            </a:pPr>
            <a:endParaRPr lang="en-CA" sz="1200" b="1" kern="1200" dirty="0">
              <a:solidFill>
                <a:schemeClr val="lt1"/>
              </a:solidFill>
              <a:effectLst/>
              <a:latin typeface="Helvetica Neue" panose="02000503000000020004" pitchFamily="2" charset="0"/>
              <a:ea typeface="Helvetica Neue" panose="02000503000000020004" pitchFamily="2" charset="0"/>
              <a:cs typeface="Helvetica Neue" panose="02000503000000020004" pitchFamily="2" charset="0"/>
            </a:endParaRPr>
          </a:p>
          <a:p>
            <a:pPr algn="l">
              <a:lnSpc>
                <a:spcPct val="100000"/>
              </a:lnSpc>
              <a:spcBef>
                <a:spcPts val="300"/>
              </a:spcBef>
            </a:pPr>
            <a:endParaRPr lang="en-CA" dirty="0"/>
          </a:p>
        </p:txBody>
      </p:sp>
      <p:sp>
        <p:nvSpPr>
          <p:cNvPr id="4" name="Slide Number Placeholder 3"/>
          <p:cNvSpPr>
            <a:spLocks noGrp="1"/>
          </p:cNvSpPr>
          <p:nvPr>
            <p:ph type="sldNum" sz="quarter" idx="5"/>
          </p:nvPr>
        </p:nvSpPr>
        <p:spPr/>
        <p:txBody>
          <a:bodyPr/>
          <a:lstStyle/>
          <a:p>
            <a:fld id="{F73610E6-073C-48B2-8171-C587891A1732}" type="slidenum">
              <a:rPr lang="en-CA" smtClean="0"/>
              <a:t>3</a:t>
            </a:fld>
            <a:endParaRPr lang="en-CA"/>
          </a:p>
        </p:txBody>
      </p:sp>
    </p:spTree>
    <p:extLst>
      <p:ext uri="{BB962C8B-B14F-4D97-AF65-F5344CB8AC3E}">
        <p14:creationId xmlns:p14="http://schemas.microsoft.com/office/powerpoint/2010/main" val="1773107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6000"/>
              </a:lnSpc>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Regularly implementing safe mobility can:</a:t>
            </a:r>
          </a:p>
          <a:p>
            <a:pPr marL="0" lvl="0" indent="0">
              <a:lnSpc>
                <a:spcPct val="106000"/>
              </a:lnSpc>
              <a:buFont typeface="Symbol" panose="05050102010706020507" pitchFamily="18" charset="2"/>
              <a:buNone/>
            </a:pP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6000"/>
              </a:lnSpc>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Prevent falls </a:t>
            </a: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(~40% of all persons with stroke will fall within the first year)</a:t>
            </a: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6000"/>
              </a:lnSpc>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Prevent injuries </a:t>
            </a:r>
            <a:r>
              <a:rPr lang="en-US" sz="1100" b="1" dirty="0">
                <a:effectLst/>
                <a:latin typeface="Calibri" panose="020F0502020204030204" pitchFamily="34" charset="0"/>
                <a:ea typeface="Calibri" panose="020F0502020204030204" pitchFamily="34" charset="0"/>
                <a:cs typeface="Times New Roman" panose="02020603050405020304" pitchFamily="18" charset="0"/>
              </a:rPr>
              <a:t>to the person with stroke (especially shoulder subluxation/dislocation) </a:t>
            </a: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6000"/>
              </a:lnSpc>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Prevent injury </a:t>
            </a:r>
            <a:r>
              <a:rPr lang="en-US" sz="1100" b="1" dirty="0">
                <a:effectLst/>
                <a:latin typeface="Calibri" panose="020F0502020204030204" pitchFamily="34" charset="0"/>
                <a:ea typeface="Calibri" panose="020F0502020204030204" pitchFamily="34" charset="0"/>
                <a:cs typeface="Times New Roman" panose="02020603050405020304" pitchFamily="18" charset="0"/>
              </a:rPr>
              <a:t>to the caregiver</a:t>
            </a: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6000"/>
              </a:lnSpc>
              <a:buFont typeface="Courier New" panose="02070309020205020404" pitchFamily="49" charset="0"/>
              <a:buChar char="o"/>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Promote  independence and active participation</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6000"/>
              </a:lnSpc>
              <a:spcAft>
                <a:spcPts val="800"/>
              </a:spcAft>
              <a:buFont typeface="Courier New" panose="02070309020205020404" pitchFamily="49" charset="0"/>
              <a:buChar char="o"/>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Promote better health of the person with stroke</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F73610E6-073C-48B2-8171-C587891A1732}" type="slidenum">
              <a:rPr lang="en-CA" smtClean="0"/>
              <a:t>4</a:t>
            </a:fld>
            <a:endParaRPr lang="en-CA"/>
          </a:p>
        </p:txBody>
      </p:sp>
    </p:spTree>
    <p:extLst>
      <p:ext uri="{BB962C8B-B14F-4D97-AF65-F5344CB8AC3E}">
        <p14:creationId xmlns:p14="http://schemas.microsoft.com/office/powerpoint/2010/main" val="4013272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None/>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Smart Tips- Always follow the care plan!</a:t>
            </a:r>
          </a:p>
          <a:p>
            <a:pPr marL="0" marR="0" lvl="0" indent="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None/>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Plan for extra help if needed.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Do not attempt to assist a person alone if you are unsure of what they can do. It is always better to have more help</a:t>
            </a:r>
          </a:p>
          <a:p>
            <a:pPr marL="285750" marR="0" lvl="0" indent="-28575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0"/>
              </a:spcAft>
              <a:buClr>
                <a:srgbClr val="FC5959"/>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Encourage the person to do as much as they can.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This will allow the person to feel safer and more in control of the movement, and will minimize the risk of injury</a:t>
            </a:r>
          </a:p>
          <a:p>
            <a:pPr marL="285750" marR="0" lvl="0" indent="-285750" algn="l" defTabSz="914400" rtl="0" eaLnBrk="1" fontAlgn="auto" latinLnBrk="0" hangingPunct="1">
              <a:lnSpc>
                <a:spcPct val="100000"/>
              </a:lnSpc>
              <a:spcBef>
                <a:spcPts val="600"/>
              </a:spcBef>
              <a:spcAft>
                <a:spcPts val="0"/>
              </a:spcAft>
              <a:buClr>
                <a:srgbClr val="FC5959"/>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0"/>
              </a:spcAft>
              <a:buClr>
                <a:srgbClr val="FC5959"/>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Your goal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in assisting with mobility is </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not to lift the person with stroke, but to support them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in the mobility activities they can consistently and safely do. </a:t>
            </a: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Always follow your organizations lift policies</a:t>
            </a:r>
          </a:p>
          <a:p>
            <a:pPr marL="285750" marR="0" lvl="0" indent="-285750" algn="l" defTabSz="914400" rtl="0" eaLnBrk="1" fontAlgn="auto" latinLnBrk="0" hangingPunct="1">
              <a:lnSpc>
                <a:spcPct val="100000"/>
              </a:lnSpc>
              <a:spcBef>
                <a:spcPts val="600"/>
              </a:spcBef>
              <a:spcAft>
                <a:spcPts val="0"/>
              </a:spcAft>
              <a:buClr>
                <a:srgbClr val="FC5959"/>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0"/>
              </a:spcAft>
              <a:buClr>
                <a:srgbClr val="FC5959"/>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Do not rush. </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Move slowly and gently. This will allow the person to participate more successfully and minimize anxiety</a:t>
            </a:r>
          </a:p>
          <a:p>
            <a:pPr marL="285750" marR="0" lvl="0" indent="-285750" algn="l" defTabSz="914400" rtl="0" eaLnBrk="1" fontAlgn="auto" latinLnBrk="0" hangingPunct="1">
              <a:lnSpc>
                <a:spcPct val="100000"/>
              </a:lnSpc>
              <a:spcBef>
                <a:spcPts val="600"/>
              </a:spcBef>
              <a:spcAft>
                <a:spcPts val="0"/>
              </a:spcAft>
              <a:buClr>
                <a:srgbClr val="FC5959"/>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0"/>
              </a:spcAft>
              <a:buClr>
                <a:srgbClr val="FC5959"/>
              </a:buClr>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Recognize that the person’s energy levels can change throughout the day</a:t>
            </a: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This may affect their ability to mobilize, and they may require more assistance if fatigued</a:t>
            </a:r>
          </a:p>
          <a:p>
            <a:pPr marL="285750" marR="0" lvl="0" indent="-285750" algn="l" defTabSz="914400" rtl="0" eaLnBrk="1" fontAlgn="auto" latinLnBrk="0" hangingPunct="1">
              <a:lnSpc>
                <a:spcPct val="100000"/>
              </a:lnSpc>
              <a:spcBef>
                <a:spcPts val="600"/>
              </a:spcBef>
              <a:spcAft>
                <a:spcPts val="0"/>
              </a:spcAft>
              <a:buClr>
                <a:srgbClr val="FC5959"/>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4" name="Slide Number Placeholder 3"/>
          <p:cNvSpPr>
            <a:spLocks noGrp="1"/>
          </p:cNvSpPr>
          <p:nvPr>
            <p:ph type="sldNum" sz="quarter" idx="5"/>
          </p:nvPr>
        </p:nvSpPr>
        <p:spPr/>
        <p:txBody>
          <a:bodyPr/>
          <a:lstStyle/>
          <a:p>
            <a:fld id="{F73610E6-073C-48B2-8171-C587891A1732}" type="slidenum">
              <a:rPr lang="en-CA" smtClean="0"/>
              <a:t>5</a:t>
            </a:fld>
            <a:endParaRPr lang="en-CA"/>
          </a:p>
        </p:txBody>
      </p:sp>
    </p:spTree>
    <p:extLst>
      <p:ext uri="{BB962C8B-B14F-4D97-AF65-F5344CB8AC3E}">
        <p14:creationId xmlns:p14="http://schemas.microsoft.com/office/powerpoint/2010/main" val="1077893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None/>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This slide is optional</a:t>
            </a:r>
          </a:p>
          <a:p>
            <a:pPr marL="0" marR="0" lvl="0" indent="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None/>
              <a:tabLst/>
              <a:defRPr/>
            </a:pPr>
            <a:endPar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None/>
              <a:tabLst/>
              <a:defRPr/>
            </a:pPr>
            <a:endPar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None/>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Smart Tips- Always follow the care plan!</a:t>
            </a:r>
          </a:p>
          <a:p>
            <a:pPr marL="0" marR="0" lvl="0" indent="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None/>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0"/>
              </a:spcAft>
              <a:buClr>
                <a:srgbClr val="FC5959"/>
              </a:buClr>
              <a:buSzTx/>
              <a:buFont typeface="Arial" panose="020B0604020202020204" pitchFamily="34" charset="0"/>
              <a:buChar char="•"/>
              <a:tabLst/>
              <a:defRPr/>
            </a:pPr>
            <a:r>
              <a:rPr lang="en-US" sz="1800" dirty="0">
                <a:solidFill>
                  <a:srgbClr val="7030A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Consider </a:t>
            </a:r>
            <a:r>
              <a:rPr lang="en-US" sz="1800" dirty="0">
                <a:solidFill>
                  <a:prstClr val="black"/>
                </a:solidFill>
                <a:latin typeface="Helvetica Neue" panose="02000503000000020004" pitchFamily="2" charset="0"/>
              </a:rPr>
              <a:t>the person’s deficits that may impact mobility </a:t>
            </a:r>
          </a:p>
          <a:p>
            <a:pPr marL="285750" marR="0" lvl="0" indent="-285750" algn="l" defTabSz="914400" rtl="0" eaLnBrk="1" fontAlgn="auto" latinLnBrk="0" hangingPunct="1">
              <a:lnSpc>
                <a:spcPct val="100000"/>
              </a:lnSpc>
              <a:spcBef>
                <a:spcPts val="600"/>
              </a:spcBef>
              <a:spcAft>
                <a:spcPts val="0"/>
              </a:spcAft>
              <a:buClr>
                <a:srgbClr val="FC5959"/>
              </a:buClr>
              <a:buSzTx/>
              <a:buFont typeface="Arial" panose="020B0604020202020204" pitchFamily="34" charset="0"/>
              <a:buChar char="•"/>
              <a:tabLst/>
              <a:defRPr/>
            </a:pPr>
            <a:endParaRPr lang="en-US" sz="1800" dirty="0">
              <a:solidFill>
                <a:prstClr val="black"/>
              </a:solidFill>
              <a:latin typeface="Helvetica Neue" panose="02000503000000020004" pitchFamily="2" charset="0"/>
            </a:endParaRPr>
          </a:p>
          <a:p>
            <a:pPr marL="0" marR="0" lvl="0" indent="0" algn="l" defTabSz="914400" rtl="0" eaLnBrk="1" fontAlgn="auto" latinLnBrk="0" hangingPunct="1">
              <a:lnSpc>
                <a:spcPct val="100000"/>
              </a:lnSpc>
              <a:spcBef>
                <a:spcPts val="600"/>
              </a:spcBef>
              <a:spcAft>
                <a:spcPts val="0"/>
              </a:spcAft>
              <a:buClr>
                <a:srgbClr val="FC5959"/>
              </a:buClr>
              <a:buSzTx/>
              <a:buFont typeface="Arial" panose="020B0604020202020204" pitchFamily="34" charset="0"/>
              <a:buNone/>
              <a:tabLst/>
              <a:defRPr/>
            </a:pPr>
            <a:r>
              <a:rPr lang="en-US" sz="1800" dirty="0">
                <a:solidFill>
                  <a:prstClr val="black"/>
                </a:solidFill>
                <a:latin typeface="Helvetica Neue" panose="02000503000000020004" pitchFamily="2" charset="0"/>
              </a:rPr>
              <a:t>For example:</a:t>
            </a:r>
            <a:endParaRPr lang="en-US" sz="1800" dirty="0">
              <a:solidFill>
                <a:srgbClr val="7030A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Weakness</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•Which side has been affected by the stroke?</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•Ability to move each limb?</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Sensation</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•Can they feel their arm/leg?</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•Do they know where it is positioned?</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•Pain?</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Muscle Tone</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•Is the limb stiff and difficult to move or is it limp and floppy?</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F73610E6-073C-48B2-8171-C587891A1732}" type="slidenum">
              <a:rPr lang="en-CA" smtClean="0"/>
              <a:t>6</a:t>
            </a:fld>
            <a:endParaRPr lang="en-CA"/>
          </a:p>
        </p:txBody>
      </p:sp>
    </p:spTree>
    <p:extLst>
      <p:ext uri="{BB962C8B-B14F-4D97-AF65-F5344CB8AC3E}">
        <p14:creationId xmlns:p14="http://schemas.microsoft.com/office/powerpoint/2010/main" val="2941733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None/>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This slide is optional</a:t>
            </a:r>
          </a:p>
          <a:p>
            <a:pPr marL="0" marR="0" lvl="0" indent="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None/>
              <a:tabLst/>
              <a:defRPr/>
            </a:pPr>
            <a:endPar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None/>
              <a:tabLst/>
              <a:defRPr/>
            </a:pPr>
            <a:endPar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None/>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Smart Tips- Always follow the care plan!</a:t>
            </a:r>
          </a:p>
          <a:p>
            <a:pPr marL="0" marR="0" lvl="0" indent="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None/>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0"/>
              </a:spcAft>
              <a:buClr>
                <a:srgbClr val="FC5959"/>
              </a:buClr>
              <a:buSzTx/>
              <a:buFont typeface="Arial" panose="020B0604020202020204" pitchFamily="34" charset="0"/>
              <a:buChar char="•"/>
              <a:tabLst/>
              <a:defRPr/>
            </a:pPr>
            <a:r>
              <a:rPr lang="en-US" sz="1800" dirty="0">
                <a:solidFill>
                  <a:srgbClr val="7030A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Consider </a:t>
            </a:r>
            <a:r>
              <a:rPr lang="en-US" sz="1800" dirty="0">
                <a:solidFill>
                  <a:prstClr val="black"/>
                </a:solidFill>
                <a:latin typeface="Helvetica Neue" panose="02000503000000020004" pitchFamily="2" charset="0"/>
              </a:rPr>
              <a:t>the person’s deficits that may impact mobility </a:t>
            </a:r>
          </a:p>
          <a:p>
            <a:pPr marL="285750" marR="0" lvl="0" indent="-285750" algn="l" defTabSz="914400" rtl="0" eaLnBrk="1" fontAlgn="auto" latinLnBrk="0" hangingPunct="1">
              <a:lnSpc>
                <a:spcPct val="100000"/>
              </a:lnSpc>
              <a:spcBef>
                <a:spcPts val="600"/>
              </a:spcBef>
              <a:spcAft>
                <a:spcPts val="0"/>
              </a:spcAft>
              <a:buClr>
                <a:srgbClr val="FC5959"/>
              </a:buClr>
              <a:buSzTx/>
              <a:buFont typeface="Arial" panose="020B0604020202020204" pitchFamily="34" charset="0"/>
              <a:buChar char="•"/>
              <a:tabLst/>
              <a:defRPr/>
            </a:pPr>
            <a:endParaRPr lang="en-US" sz="1800" dirty="0">
              <a:solidFill>
                <a:prstClr val="black"/>
              </a:solidFill>
              <a:latin typeface="Helvetica Neue" panose="02000503000000020004" pitchFamily="2" charset="0"/>
            </a:endParaRPr>
          </a:p>
          <a:p>
            <a:pPr marL="0" marR="0" lvl="0" indent="0" algn="l" defTabSz="914400" rtl="0" eaLnBrk="1" fontAlgn="auto" latinLnBrk="0" hangingPunct="1">
              <a:lnSpc>
                <a:spcPct val="100000"/>
              </a:lnSpc>
              <a:spcBef>
                <a:spcPts val="600"/>
              </a:spcBef>
              <a:spcAft>
                <a:spcPts val="0"/>
              </a:spcAft>
              <a:buClr>
                <a:srgbClr val="FC5959"/>
              </a:buClr>
              <a:buSzTx/>
              <a:buFont typeface="Arial" panose="020B0604020202020204" pitchFamily="34" charset="0"/>
              <a:buNone/>
              <a:tabLst/>
              <a:defRPr/>
            </a:pPr>
            <a:r>
              <a:rPr lang="en-US" sz="1800" dirty="0">
                <a:solidFill>
                  <a:prstClr val="black"/>
                </a:solidFill>
                <a:latin typeface="Helvetica Neue" panose="02000503000000020004" pitchFamily="2" charset="0"/>
              </a:rPr>
              <a:t>For example:</a:t>
            </a:r>
            <a:endParaRPr lang="en-US" sz="1800" dirty="0">
              <a:solidFill>
                <a:srgbClr val="7030A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57200" algn="l"/>
              </a:tabLst>
            </a:pP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Balance</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228600" algn="l"/>
                <a:tab pos="457200" algn="l"/>
              </a:tabLs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Can they sit on their own?</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228600" algn="l"/>
                <a:tab pos="457200" algn="l"/>
              </a:tabLs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Can they stand without assistance?</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228600" algn="l"/>
                <a:tab pos="457200" algn="l"/>
              </a:tabLs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Do they stand on both feet?</a:t>
            </a:r>
          </a:p>
          <a:p>
            <a:pPr marL="0" lvl="0" indent="0">
              <a:lnSpc>
                <a:spcPct val="107000"/>
              </a:lnSpc>
              <a:spcAft>
                <a:spcPts val="800"/>
              </a:spcAft>
              <a:buFont typeface="Times New Roman" panose="02020603050405020304" pitchFamily="18" charset="0"/>
              <a:buNone/>
              <a:tabLst>
                <a:tab pos="228600" algn="l"/>
                <a:tab pos="457200" algn="l"/>
              </a:tabLst>
            </a:pP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57200" algn="l"/>
              </a:tabLst>
            </a:pP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Posture</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228600" algn="l"/>
                <a:tab pos="457200" algn="l"/>
              </a:tabLs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Can they sit and stand upright?</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228600" algn="l"/>
                <a:tab pos="457200" algn="l"/>
              </a:tabLs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Do they push themselves over</a:t>
            </a:r>
          </a:p>
          <a:p>
            <a:pPr marL="0" lvl="0" indent="0">
              <a:lnSpc>
                <a:spcPct val="107000"/>
              </a:lnSpc>
              <a:spcAft>
                <a:spcPts val="800"/>
              </a:spcAft>
              <a:buFont typeface="Times New Roman" panose="02020603050405020304" pitchFamily="18" charset="0"/>
              <a:buNone/>
              <a:tabLst>
                <a:tab pos="228600" algn="l"/>
                <a:tab pos="457200" algn="l"/>
              </a:tabLst>
            </a:pP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F73610E6-073C-48B2-8171-C587891A1732}" type="slidenum">
              <a:rPr lang="en-CA" smtClean="0"/>
              <a:t>7</a:t>
            </a:fld>
            <a:endParaRPr lang="en-CA"/>
          </a:p>
        </p:txBody>
      </p:sp>
    </p:spTree>
    <p:extLst>
      <p:ext uri="{BB962C8B-B14F-4D97-AF65-F5344CB8AC3E}">
        <p14:creationId xmlns:p14="http://schemas.microsoft.com/office/powerpoint/2010/main" val="1818042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None/>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This slide is optional</a:t>
            </a:r>
          </a:p>
          <a:p>
            <a:pPr marL="0" marR="0" lvl="0" indent="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None/>
              <a:tabLst/>
              <a:defRPr/>
            </a:pPr>
            <a:endPar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None/>
              <a:tabLst/>
              <a:defRPr/>
            </a:pPr>
            <a:endPar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None/>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Smart Tips- Always follow the care plan!</a:t>
            </a:r>
          </a:p>
          <a:p>
            <a:pPr marL="0" marR="0" lvl="0" indent="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None/>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0"/>
              </a:spcAft>
              <a:buClr>
                <a:srgbClr val="FC5959"/>
              </a:buClr>
              <a:buSzTx/>
              <a:buFont typeface="Arial" panose="020B0604020202020204" pitchFamily="34" charset="0"/>
              <a:buChar char="•"/>
              <a:tabLst/>
              <a:defRPr/>
            </a:pPr>
            <a:r>
              <a:rPr lang="en-US" sz="1800" dirty="0">
                <a:solidFill>
                  <a:srgbClr val="7030A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Consider </a:t>
            </a:r>
            <a:r>
              <a:rPr lang="en-US" sz="1800" dirty="0">
                <a:solidFill>
                  <a:prstClr val="black"/>
                </a:solidFill>
                <a:latin typeface="Helvetica Neue" panose="02000503000000020004" pitchFamily="2" charset="0"/>
              </a:rPr>
              <a:t>the person’s deficits that may impact mobility </a:t>
            </a:r>
          </a:p>
          <a:p>
            <a:pPr marL="0" lvl="0" indent="0">
              <a:lnSpc>
                <a:spcPct val="107000"/>
              </a:lnSpc>
              <a:spcAft>
                <a:spcPts val="800"/>
              </a:spcAft>
              <a:buFont typeface="Times New Roman" panose="02020603050405020304" pitchFamily="18" charset="0"/>
              <a:buNone/>
              <a:tabLst>
                <a:tab pos="228600" algn="l"/>
                <a:tab pos="457200" algn="l"/>
              </a:tabLst>
            </a:pP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57200" algn="l"/>
              </a:tabLst>
            </a:pP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Perception</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Times New Roman" panose="02020603050405020304" pitchFamily="18" charset="0"/>
              <a:buChar char="•"/>
              <a:tabLst>
                <a:tab pos="685800" algn="l"/>
              </a:tabLs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Do they neglect one side?</a:t>
            </a:r>
          </a:p>
          <a:p>
            <a:pPr marL="457200" lvl="1" indent="0">
              <a:lnSpc>
                <a:spcPct val="107000"/>
              </a:lnSpc>
              <a:spcAft>
                <a:spcPts val="800"/>
              </a:spcAft>
              <a:buFont typeface="Times New Roman" panose="02020603050405020304" pitchFamily="18" charset="0"/>
              <a:buNone/>
              <a:tabLst>
                <a:tab pos="685800" algn="l"/>
              </a:tabLst>
            </a:pP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Cognition</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Times New Roman" panose="02020603050405020304" pitchFamily="18" charset="0"/>
              <a:buChar char="•"/>
              <a:tabLst>
                <a:tab pos="685800" algn="l"/>
              </a:tabLs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Are they alert?</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Times New Roman" panose="02020603050405020304" pitchFamily="18" charset="0"/>
              <a:buChar char="•"/>
              <a:tabLst>
                <a:tab pos="685800" algn="l"/>
              </a:tabLs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Are they able to learn?</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Times New Roman" panose="02020603050405020304" pitchFamily="18" charset="0"/>
              <a:buChar char="•"/>
              <a:tabLst>
                <a:tab pos="685800" algn="l"/>
              </a:tabLs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Can they maintain their attention?</a:t>
            </a:r>
          </a:p>
          <a:p>
            <a:pPr marL="457200" lvl="1" indent="0">
              <a:lnSpc>
                <a:spcPct val="107000"/>
              </a:lnSpc>
              <a:spcAft>
                <a:spcPts val="800"/>
              </a:spcAft>
              <a:buFont typeface="Times New Roman" panose="02020603050405020304" pitchFamily="18" charset="0"/>
              <a:buNone/>
              <a:tabLst>
                <a:tab pos="685800" algn="l"/>
              </a:tabLst>
            </a:pP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F73610E6-073C-48B2-8171-C587891A1732}" type="slidenum">
              <a:rPr lang="en-CA" smtClean="0"/>
              <a:t>8</a:t>
            </a:fld>
            <a:endParaRPr lang="en-CA"/>
          </a:p>
        </p:txBody>
      </p:sp>
    </p:spTree>
    <p:extLst>
      <p:ext uri="{BB962C8B-B14F-4D97-AF65-F5344CB8AC3E}">
        <p14:creationId xmlns:p14="http://schemas.microsoft.com/office/powerpoint/2010/main" val="4164272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None/>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This slide is optional</a:t>
            </a:r>
          </a:p>
          <a:p>
            <a:pPr marL="0" marR="0" lvl="0" indent="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None/>
              <a:tabLst/>
              <a:defRPr/>
            </a:pPr>
            <a:endPar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None/>
              <a:tabLst/>
              <a:defRPr/>
            </a:pPr>
            <a:r>
              <a:rPr kumimoji="0" lang="en-CA" sz="12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Smart Tips- Always follow the care plan!</a:t>
            </a:r>
          </a:p>
          <a:p>
            <a:pPr marL="0" marR="0" lvl="0" indent="0" algn="l" defTabSz="914400" rtl="0" eaLnBrk="1" fontAlgn="auto" latinLnBrk="0" hangingPunct="1">
              <a:lnSpc>
                <a:spcPct val="100000"/>
              </a:lnSpc>
              <a:spcBef>
                <a:spcPts val="0"/>
              </a:spcBef>
              <a:spcAft>
                <a:spcPts val="0"/>
              </a:spcAft>
              <a:buClr>
                <a:srgbClr val="FC5959"/>
              </a:buClr>
              <a:buSzTx/>
              <a:buFont typeface="Arial" panose="020B0604020202020204" pitchFamily="34" charset="0"/>
              <a:buNone/>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600"/>
              </a:spcBef>
              <a:spcAft>
                <a:spcPts val="0"/>
              </a:spcAft>
              <a:buClr>
                <a:srgbClr val="FC5959"/>
              </a:buClr>
              <a:buSzTx/>
              <a:buFont typeface="Arial" panose="020B0604020202020204" pitchFamily="34" charset="0"/>
              <a:buChar char="•"/>
              <a:tabLst/>
              <a:defRPr/>
            </a:pPr>
            <a:r>
              <a:rPr lang="en-US" sz="1800" dirty="0">
                <a:solidFill>
                  <a:srgbClr val="7030A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Consider </a:t>
            </a:r>
            <a:r>
              <a:rPr lang="en-US" sz="1800" dirty="0">
                <a:solidFill>
                  <a:prstClr val="black"/>
                </a:solidFill>
                <a:latin typeface="Helvetica Neue" panose="02000503000000020004" pitchFamily="2" charset="0"/>
              </a:rPr>
              <a:t>the person’s deficits that may impact mobility </a:t>
            </a:r>
          </a:p>
          <a:p>
            <a:pPr marL="457200" lvl="1" indent="0">
              <a:lnSpc>
                <a:spcPct val="107000"/>
              </a:lnSpc>
              <a:spcAft>
                <a:spcPts val="800"/>
              </a:spcAft>
              <a:buFont typeface="Times New Roman" panose="02020603050405020304" pitchFamily="18" charset="0"/>
              <a:buNone/>
              <a:tabLst>
                <a:tab pos="685800" algn="l"/>
              </a:tabLst>
            </a:pP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Communication</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Times New Roman" panose="02020603050405020304" pitchFamily="18" charset="0"/>
              <a:buChar char="•"/>
              <a:tabLst>
                <a:tab pos="685800" algn="l"/>
              </a:tabLs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Can they understand language and follow instructions?</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Times New Roman" panose="02020603050405020304" pitchFamily="18" charset="0"/>
              <a:buChar char="•"/>
              <a:tabLst>
                <a:tab pos="685800" algn="l"/>
              </a:tabLs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Can they speak?</a:t>
            </a:r>
          </a:p>
          <a:p>
            <a:pPr marL="457200" lvl="1" indent="0">
              <a:lnSpc>
                <a:spcPct val="107000"/>
              </a:lnSpc>
              <a:spcAft>
                <a:spcPts val="800"/>
              </a:spcAft>
              <a:buFont typeface="Times New Roman" panose="02020603050405020304" pitchFamily="18" charset="0"/>
              <a:buNone/>
              <a:tabLst>
                <a:tab pos="685800" algn="l"/>
              </a:tabLst>
            </a:pP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Times New Roman" panose="02020603050405020304" pitchFamily="18" charset="0"/>
              <a:buNone/>
              <a:tabLst>
                <a:tab pos="228600" algn="l"/>
              </a:tabLst>
            </a:pPr>
            <a:r>
              <a:rPr lang="en-US" sz="11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Personality</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Times New Roman" panose="02020603050405020304" pitchFamily="18" charset="0"/>
              <a:buChar char="•"/>
              <a:tabLst>
                <a:tab pos="685800" algn="l"/>
              </a:tabLs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Do they have a fear of moving/falling?</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Times New Roman" panose="02020603050405020304" pitchFamily="18" charset="0"/>
              <a:buChar char="•"/>
              <a:tabLst>
                <a:tab pos="685800" algn="l"/>
              </a:tabLs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Are they impulsive?</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CA"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0000"/>
              </a:lnSpc>
              <a:spcBef>
                <a:spcPts val="600"/>
              </a:spcBef>
              <a:spcAft>
                <a:spcPts val="0"/>
              </a:spcAft>
              <a:buClr>
                <a:srgbClr val="FC5959"/>
              </a:buClr>
              <a:buSzTx/>
              <a:buFont typeface="Arial" panose="020B0604020202020204" pitchFamily="34" charset="0"/>
              <a:buChar char="•"/>
              <a:tabLst/>
              <a:defRPr/>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0000"/>
              </a:lnSpc>
              <a:spcBef>
                <a:spcPts val="600"/>
              </a:spcBef>
              <a:spcAft>
                <a:spcPts val="0"/>
              </a:spcAft>
              <a:buClr>
                <a:srgbClr val="FC5959"/>
              </a:buClr>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endParaRPr lang="en-CA" dirty="0"/>
          </a:p>
        </p:txBody>
      </p:sp>
      <p:sp>
        <p:nvSpPr>
          <p:cNvPr id="4" name="Slide Number Placeholder 3"/>
          <p:cNvSpPr>
            <a:spLocks noGrp="1"/>
          </p:cNvSpPr>
          <p:nvPr>
            <p:ph type="sldNum" sz="quarter" idx="5"/>
          </p:nvPr>
        </p:nvSpPr>
        <p:spPr/>
        <p:txBody>
          <a:bodyPr/>
          <a:lstStyle/>
          <a:p>
            <a:fld id="{F73610E6-073C-48B2-8171-C587891A1732}" type="slidenum">
              <a:rPr lang="en-CA" smtClean="0"/>
              <a:t>9</a:t>
            </a:fld>
            <a:endParaRPr lang="en-CA"/>
          </a:p>
        </p:txBody>
      </p:sp>
    </p:spTree>
    <p:extLst>
      <p:ext uri="{BB962C8B-B14F-4D97-AF65-F5344CB8AC3E}">
        <p14:creationId xmlns:p14="http://schemas.microsoft.com/office/powerpoint/2010/main" val="1774854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4711-1A8B-196E-087C-6FCAB206E6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6492AA-AE22-5CCF-217E-7B8148028C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8F631D-35A8-1B4B-F7FF-D754DB3C8815}"/>
              </a:ext>
            </a:extLst>
          </p:cNvPr>
          <p:cNvSpPr>
            <a:spLocks noGrp="1"/>
          </p:cNvSpPr>
          <p:nvPr>
            <p:ph type="dt" sz="half" idx="10"/>
          </p:nvPr>
        </p:nvSpPr>
        <p:spPr/>
        <p:txBody>
          <a:bodyPr/>
          <a:lstStyle/>
          <a:p>
            <a:fld id="{D8FC18A9-D479-7E45-80BC-806C6DEA5369}" type="datetime1">
              <a:rPr lang="en-CA" smtClean="0"/>
              <a:t>2024-06-17</a:t>
            </a:fld>
            <a:endParaRPr lang="en-US"/>
          </a:p>
        </p:txBody>
      </p:sp>
      <p:sp>
        <p:nvSpPr>
          <p:cNvPr id="5" name="Footer Placeholder 4">
            <a:extLst>
              <a:ext uri="{FF2B5EF4-FFF2-40B4-BE49-F238E27FC236}">
                <a16:creationId xmlns:a16="http://schemas.microsoft.com/office/drawing/2014/main" id="{2416B51A-4DDE-5885-7D88-F46112B4C6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0442B0-6096-EDB7-CAE5-02D12CEBB540}"/>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509404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9AEAA-D01D-5072-A430-91E15557D8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D1DC17-9BA0-3E6A-009E-58083B0005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79F652-4843-5C7B-58B4-8B555F57C720}"/>
              </a:ext>
            </a:extLst>
          </p:cNvPr>
          <p:cNvSpPr>
            <a:spLocks noGrp="1"/>
          </p:cNvSpPr>
          <p:nvPr>
            <p:ph type="dt" sz="half" idx="10"/>
          </p:nvPr>
        </p:nvSpPr>
        <p:spPr/>
        <p:txBody>
          <a:bodyPr/>
          <a:lstStyle/>
          <a:p>
            <a:fld id="{9F2A9756-855C-4D46-B531-D08BF4519634}" type="datetime1">
              <a:rPr lang="en-CA" smtClean="0"/>
              <a:t>2024-06-17</a:t>
            </a:fld>
            <a:endParaRPr lang="en-US"/>
          </a:p>
        </p:txBody>
      </p:sp>
      <p:sp>
        <p:nvSpPr>
          <p:cNvPr id="5" name="Footer Placeholder 4">
            <a:extLst>
              <a:ext uri="{FF2B5EF4-FFF2-40B4-BE49-F238E27FC236}">
                <a16:creationId xmlns:a16="http://schemas.microsoft.com/office/drawing/2014/main" id="{1726BBEC-66DC-C0D7-2070-1091C42E15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3E57E-311D-EC71-9B70-E6A2C35423DC}"/>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189550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2DFF78-9636-E62A-8651-3CC50D2C9C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C42AC1-19DB-54A5-28CC-C810A2DD5F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041873-925A-0FCE-CAA7-236E232CC853}"/>
              </a:ext>
            </a:extLst>
          </p:cNvPr>
          <p:cNvSpPr>
            <a:spLocks noGrp="1"/>
          </p:cNvSpPr>
          <p:nvPr>
            <p:ph type="dt" sz="half" idx="10"/>
          </p:nvPr>
        </p:nvSpPr>
        <p:spPr/>
        <p:txBody>
          <a:bodyPr/>
          <a:lstStyle/>
          <a:p>
            <a:fld id="{B70D64A3-D405-0949-B5A2-C55DDFD13F9A}" type="datetime1">
              <a:rPr lang="en-CA" smtClean="0"/>
              <a:t>2024-06-17</a:t>
            </a:fld>
            <a:endParaRPr lang="en-US"/>
          </a:p>
        </p:txBody>
      </p:sp>
      <p:sp>
        <p:nvSpPr>
          <p:cNvPr id="5" name="Footer Placeholder 4">
            <a:extLst>
              <a:ext uri="{FF2B5EF4-FFF2-40B4-BE49-F238E27FC236}">
                <a16:creationId xmlns:a16="http://schemas.microsoft.com/office/drawing/2014/main" id="{DF3D6EED-87AF-615B-3CCC-27C0A4357B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9CDB80-28B7-E3F0-5E2F-CE706FEC816A}"/>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004457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AE912-C2FA-BD90-DC11-43D5B92340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8C150-1D6A-C0F9-759F-CE02388D05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F34E06-8AFE-E7EB-5BA9-DB71E3FCE2B7}"/>
              </a:ext>
            </a:extLst>
          </p:cNvPr>
          <p:cNvSpPr>
            <a:spLocks noGrp="1"/>
          </p:cNvSpPr>
          <p:nvPr>
            <p:ph type="dt" sz="half" idx="10"/>
          </p:nvPr>
        </p:nvSpPr>
        <p:spPr/>
        <p:txBody>
          <a:bodyPr/>
          <a:lstStyle/>
          <a:p>
            <a:fld id="{379F7857-9A97-4344-999A-9937CA3CFF32}" type="datetime1">
              <a:rPr lang="en-CA" smtClean="0"/>
              <a:t>2024-06-17</a:t>
            </a:fld>
            <a:endParaRPr lang="en-US"/>
          </a:p>
        </p:txBody>
      </p:sp>
      <p:sp>
        <p:nvSpPr>
          <p:cNvPr id="5" name="Footer Placeholder 4">
            <a:extLst>
              <a:ext uri="{FF2B5EF4-FFF2-40B4-BE49-F238E27FC236}">
                <a16:creationId xmlns:a16="http://schemas.microsoft.com/office/drawing/2014/main" id="{E683C00E-C190-1DE4-987A-72B4BAE83C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F46FCB-19A7-C141-D753-3E67F6E1B85E}"/>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139332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A6DA1-4B44-8350-D927-018F1431A0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EC7037-A4C6-C739-5E14-8BE25373B6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B29AB3-5061-44AB-280D-72629192EECB}"/>
              </a:ext>
            </a:extLst>
          </p:cNvPr>
          <p:cNvSpPr>
            <a:spLocks noGrp="1"/>
          </p:cNvSpPr>
          <p:nvPr>
            <p:ph type="dt" sz="half" idx="10"/>
          </p:nvPr>
        </p:nvSpPr>
        <p:spPr/>
        <p:txBody>
          <a:bodyPr/>
          <a:lstStyle/>
          <a:p>
            <a:fld id="{E4C8F6B2-F474-8546-B6B5-ADD8098E2F46}" type="datetime1">
              <a:rPr lang="en-CA" smtClean="0"/>
              <a:t>2024-06-17</a:t>
            </a:fld>
            <a:endParaRPr lang="en-US"/>
          </a:p>
        </p:txBody>
      </p:sp>
      <p:sp>
        <p:nvSpPr>
          <p:cNvPr id="5" name="Footer Placeholder 4">
            <a:extLst>
              <a:ext uri="{FF2B5EF4-FFF2-40B4-BE49-F238E27FC236}">
                <a16:creationId xmlns:a16="http://schemas.microsoft.com/office/drawing/2014/main" id="{4F0B0C91-5B88-7456-81D5-7EDAC67E85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E6170-6AE5-48F8-11F1-2A73DE7733ED}"/>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1386105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CDDF6-8B5A-CE7F-69F5-2231998095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F5F4FA-2B1E-9B5F-55C5-909C1ECC1F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DCFB32-6AED-1316-1BA6-B32D9575AF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B9B3FC-0854-B139-4133-494B4F536866}"/>
              </a:ext>
            </a:extLst>
          </p:cNvPr>
          <p:cNvSpPr>
            <a:spLocks noGrp="1"/>
          </p:cNvSpPr>
          <p:nvPr>
            <p:ph type="dt" sz="half" idx="10"/>
          </p:nvPr>
        </p:nvSpPr>
        <p:spPr/>
        <p:txBody>
          <a:bodyPr/>
          <a:lstStyle/>
          <a:p>
            <a:fld id="{0DE43BF4-4A9B-B540-BFE7-ABE1DB5A02D9}" type="datetime1">
              <a:rPr lang="en-CA" smtClean="0"/>
              <a:t>2024-06-17</a:t>
            </a:fld>
            <a:endParaRPr lang="en-US"/>
          </a:p>
        </p:txBody>
      </p:sp>
      <p:sp>
        <p:nvSpPr>
          <p:cNvPr id="6" name="Footer Placeholder 5">
            <a:extLst>
              <a:ext uri="{FF2B5EF4-FFF2-40B4-BE49-F238E27FC236}">
                <a16:creationId xmlns:a16="http://schemas.microsoft.com/office/drawing/2014/main" id="{A6341100-7ED9-0388-2F0C-EE7EE48619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B547E6-F5DB-963B-4575-6CC2B5A3B7EC}"/>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1992292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D77B5-6168-239C-6590-B4D85047D8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5952F7-BD67-4342-E368-D33CE75816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427D7A-0819-6158-D266-5690D7DD53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8E8230-BF0B-97AF-EB70-0EC0819F93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24F121-01FF-2937-E54D-EA0A5D7B09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CC4D77-5ABB-D4EB-EE8E-E0776BDCAB14}"/>
              </a:ext>
            </a:extLst>
          </p:cNvPr>
          <p:cNvSpPr>
            <a:spLocks noGrp="1"/>
          </p:cNvSpPr>
          <p:nvPr>
            <p:ph type="dt" sz="half" idx="10"/>
          </p:nvPr>
        </p:nvSpPr>
        <p:spPr/>
        <p:txBody>
          <a:bodyPr/>
          <a:lstStyle/>
          <a:p>
            <a:fld id="{87B356F5-0A96-0049-ABF6-6DCE47ED4E78}" type="datetime1">
              <a:rPr lang="en-CA" smtClean="0"/>
              <a:t>2024-06-17</a:t>
            </a:fld>
            <a:endParaRPr lang="en-US"/>
          </a:p>
        </p:txBody>
      </p:sp>
      <p:sp>
        <p:nvSpPr>
          <p:cNvPr id="8" name="Footer Placeholder 7">
            <a:extLst>
              <a:ext uri="{FF2B5EF4-FFF2-40B4-BE49-F238E27FC236}">
                <a16:creationId xmlns:a16="http://schemas.microsoft.com/office/drawing/2014/main" id="{36C4384F-FD15-84A8-C60C-D7E3D1B05C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838E03-5A22-EDEC-041E-00D91B3D20C4}"/>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1243958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E458A-07A6-A300-1BAA-BD36484E24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556637-98EB-28C5-E4A0-28A47CB4B583}"/>
              </a:ext>
            </a:extLst>
          </p:cNvPr>
          <p:cNvSpPr>
            <a:spLocks noGrp="1"/>
          </p:cNvSpPr>
          <p:nvPr>
            <p:ph type="dt" sz="half" idx="10"/>
          </p:nvPr>
        </p:nvSpPr>
        <p:spPr/>
        <p:txBody>
          <a:bodyPr/>
          <a:lstStyle/>
          <a:p>
            <a:fld id="{5465264A-3346-664A-A4E5-E62F7BBAF892}" type="datetime1">
              <a:rPr lang="en-CA" smtClean="0"/>
              <a:t>2024-06-17</a:t>
            </a:fld>
            <a:endParaRPr lang="en-US"/>
          </a:p>
        </p:txBody>
      </p:sp>
      <p:sp>
        <p:nvSpPr>
          <p:cNvPr id="4" name="Footer Placeholder 3">
            <a:extLst>
              <a:ext uri="{FF2B5EF4-FFF2-40B4-BE49-F238E27FC236}">
                <a16:creationId xmlns:a16="http://schemas.microsoft.com/office/drawing/2014/main" id="{88866A18-D95A-5597-776E-38DBC13F21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1C490E-BBD5-CDD0-FF4B-B8509BB6D5A7}"/>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2464605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5C0949-181E-3F2F-80D0-14A59C437083}"/>
              </a:ext>
            </a:extLst>
          </p:cNvPr>
          <p:cNvSpPr>
            <a:spLocks noGrp="1"/>
          </p:cNvSpPr>
          <p:nvPr>
            <p:ph type="dt" sz="half" idx="10"/>
          </p:nvPr>
        </p:nvSpPr>
        <p:spPr/>
        <p:txBody>
          <a:bodyPr/>
          <a:lstStyle/>
          <a:p>
            <a:fld id="{02A35CD2-F44A-364B-82B5-21846FACEBCF}" type="datetime1">
              <a:rPr lang="en-CA" smtClean="0"/>
              <a:t>2024-06-17</a:t>
            </a:fld>
            <a:endParaRPr lang="en-US"/>
          </a:p>
        </p:txBody>
      </p:sp>
      <p:sp>
        <p:nvSpPr>
          <p:cNvPr id="3" name="Footer Placeholder 2">
            <a:extLst>
              <a:ext uri="{FF2B5EF4-FFF2-40B4-BE49-F238E27FC236}">
                <a16:creationId xmlns:a16="http://schemas.microsoft.com/office/drawing/2014/main" id="{F7D99DD8-5C02-B0A8-F8F9-22F760BB8F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9EA090-B05F-E5C1-1153-B7629CE37050}"/>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4273611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AE5E0-92AB-D298-5636-AA753390F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2D995E-3C59-F53D-A2A0-083C9CBAD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A25CF2-CDFB-2104-37C0-8730D4D35F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C74E5A-30C5-6E74-C991-7F10BC6BEA14}"/>
              </a:ext>
            </a:extLst>
          </p:cNvPr>
          <p:cNvSpPr>
            <a:spLocks noGrp="1"/>
          </p:cNvSpPr>
          <p:nvPr>
            <p:ph type="dt" sz="half" idx="10"/>
          </p:nvPr>
        </p:nvSpPr>
        <p:spPr/>
        <p:txBody>
          <a:bodyPr/>
          <a:lstStyle/>
          <a:p>
            <a:fld id="{ED8DA844-38DE-6547-BB02-DC2F83A55C1E}" type="datetime1">
              <a:rPr lang="en-CA" smtClean="0"/>
              <a:t>2024-06-17</a:t>
            </a:fld>
            <a:endParaRPr lang="en-US"/>
          </a:p>
        </p:txBody>
      </p:sp>
      <p:sp>
        <p:nvSpPr>
          <p:cNvPr id="6" name="Footer Placeholder 5">
            <a:extLst>
              <a:ext uri="{FF2B5EF4-FFF2-40B4-BE49-F238E27FC236}">
                <a16:creationId xmlns:a16="http://schemas.microsoft.com/office/drawing/2014/main" id="{DB6A66D8-C498-8B12-A4C1-7A61359C78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576287-DE8C-95FC-E7A4-A0E86BFE2F26}"/>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1075224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91C08-306C-D95D-8401-7A2CBC390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8B4417-67DC-6193-7203-23D1A3E77F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E5CC8C-DBD2-0F35-2E39-B9EB1DCCD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2DE0B9-79B9-8E66-897E-636731AC2554}"/>
              </a:ext>
            </a:extLst>
          </p:cNvPr>
          <p:cNvSpPr>
            <a:spLocks noGrp="1"/>
          </p:cNvSpPr>
          <p:nvPr>
            <p:ph type="dt" sz="half" idx="10"/>
          </p:nvPr>
        </p:nvSpPr>
        <p:spPr/>
        <p:txBody>
          <a:bodyPr/>
          <a:lstStyle/>
          <a:p>
            <a:fld id="{73C019FD-03C5-3F4F-B18E-34D50C2FFB94}" type="datetime1">
              <a:rPr lang="en-CA" smtClean="0"/>
              <a:t>2024-06-17</a:t>
            </a:fld>
            <a:endParaRPr lang="en-US"/>
          </a:p>
        </p:txBody>
      </p:sp>
      <p:sp>
        <p:nvSpPr>
          <p:cNvPr id="6" name="Footer Placeholder 5">
            <a:extLst>
              <a:ext uri="{FF2B5EF4-FFF2-40B4-BE49-F238E27FC236}">
                <a16:creationId xmlns:a16="http://schemas.microsoft.com/office/drawing/2014/main" id="{BA023314-F248-70AD-6A0F-28130A215C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341C66-8241-A4CD-93B8-047764AA43C1}"/>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470358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15FC77-36C5-CD41-3752-8E3D3F8DAD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9B0CEF-794E-3E74-28F9-89532A57ED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94438F-5E29-5652-A008-9412CB546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D8CBE-0F28-8D40-8CE8-D2248A4AA8CB}" type="datetime1">
              <a:rPr lang="en-CA" smtClean="0"/>
              <a:t>2024-06-17</a:t>
            </a:fld>
            <a:endParaRPr lang="en-US"/>
          </a:p>
        </p:txBody>
      </p:sp>
      <p:sp>
        <p:nvSpPr>
          <p:cNvPr id="5" name="Footer Placeholder 4">
            <a:extLst>
              <a:ext uri="{FF2B5EF4-FFF2-40B4-BE49-F238E27FC236}">
                <a16:creationId xmlns:a16="http://schemas.microsoft.com/office/drawing/2014/main" id="{A7427DC5-5BB1-E208-CB59-FF8EFEC2AB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A81F4C-F0D8-0E4D-3BB3-8F6B34BE12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6DC59-4653-7A4D-8176-0D237FA82B48}" type="slidenum">
              <a:rPr lang="en-US" smtClean="0"/>
              <a:t>‹#›</a:t>
            </a:fld>
            <a:endParaRPr lang="en-US"/>
          </a:p>
        </p:txBody>
      </p:sp>
    </p:spTree>
    <p:extLst>
      <p:ext uri="{BB962C8B-B14F-4D97-AF65-F5344CB8AC3E}">
        <p14:creationId xmlns:p14="http://schemas.microsoft.com/office/powerpoint/2010/main" val="1150587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5959"/>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286FE0A-33C5-DCE2-7AAC-73D83DCCE85F}"/>
              </a:ext>
            </a:extLst>
          </p:cNvPr>
          <p:cNvSpPr txBox="1"/>
          <p:nvPr/>
        </p:nvSpPr>
        <p:spPr>
          <a:xfrm>
            <a:off x="626906" y="2892266"/>
            <a:ext cx="7788615" cy="2800767"/>
          </a:xfrm>
          <a:prstGeom prst="rect">
            <a:avLst/>
          </a:prstGeom>
          <a:noFill/>
        </p:spPr>
        <p:txBody>
          <a:bodyPr wrap="square" anchor="t">
            <a:spAutoFit/>
          </a:bodyPr>
          <a:lstStyle/>
          <a:p>
            <a:pPr marL="0" marR="0" lvl="0" indent="0" algn="l" defTabSz="914400" rtl="0" eaLnBrk="1" fontAlgn="auto" latinLnBrk="0" hangingPunct="1">
              <a:lnSpc>
                <a:spcPct val="100000"/>
              </a:lnSpc>
              <a:spcBef>
                <a:spcPts val="1800"/>
              </a:spcBef>
              <a:spcAft>
                <a:spcPts val="0"/>
              </a:spcAft>
              <a:buClrTx/>
              <a:buSzTx/>
              <a:buFontTx/>
              <a:buNone/>
              <a:tabLst/>
              <a:defRPr/>
            </a:pPr>
            <a:r>
              <a:rPr kumimoji="0" lang="en-CA" sz="8800" b="1" i="0" u="none" strike="noStrike" kern="1200" cap="none" spc="0" normalizeH="0" baseline="0" noProof="0" dirty="0">
                <a:ln>
                  <a:noFill/>
                </a:ln>
                <a:solidFill>
                  <a:prstClr val="white"/>
                </a:solidFill>
                <a:effectLst/>
                <a:uLnTx/>
                <a:uFillTx/>
                <a:latin typeface="Helvetica Neue" panose="02000503000000020004" pitchFamily="2" charset="0"/>
                <a:ea typeface="Helvetica Neue" panose="02000503000000020004" pitchFamily="2" charset="0"/>
                <a:cs typeface="Helvetica Neue" panose="02000503000000020004" pitchFamily="2" charset="0"/>
              </a:rPr>
              <a:t>Mobility </a:t>
            </a:r>
            <a:br>
              <a:rPr kumimoji="0" lang="en-CA" sz="8800" b="1" i="0" u="none" strike="noStrike" kern="1200" cap="none" spc="0" normalizeH="0" baseline="0" noProof="0" dirty="0">
                <a:ln>
                  <a:noFill/>
                </a:ln>
                <a:solidFill>
                  <a:prstClr val="white"/>
                </a:solidFill>
                <a:effectLst/>
                <a:uLnTx/>
                <a:uFillTx/>
                <a:latin typeface="Helvetica Neue" panose="02000503000000020004" pitchFamily="2" charset="0"/>
                <a:ea typeface="Helvetica Neue" panose="02000503000000020004" pitchFamily="2" charset="0"/>
                <a:cs typeface="Helvetica Neue" panose="02000503000000020004" pitchFamily="2" charset="0"/>
              </a:rPr>
            </a:br>
            <a:r>
              <a:rPr kumimoji="0" lang="en-CA" sz="8800" b="1" i="0" u="none" strike="noStrike" kern="1200" cap="none" spc="0" normalizeH="0" baseline="0" noProof="0" dirty="0">
                <a:ln>
                  <a:noFill/>
                </a:ln>
                <a:solidFill>
                  <a:prstClr val="white"/>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endParaRPr kumimoji="0" lang="en-CA" sz="8800" b="0" i="0" u="none" strike="noStrike" kern="1200" cap="none" spc="0" normalizeH="0" baseline="0" noProof="0" dirty="0">
              <a:ln>
                <a:noFill/>
              </a:ln>
              <a:solidFill>
                <a:prstClr val="white"/>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8" name="TextBox 7">
            <a:extLst>
              <a:ext uri="{FF2B5EF4-FFF2-40B4-BE49-F238E27FC236}">
                <a16:creationId xmlns:a16="http://schemas.microsoft.com/office/drawing/2014/main" id="{FCEB7CDC-D11C-ECCE-164B-561FB8250904}"/>
              </a:ext>
            </a:extLst>
          </p:cNvPr>
          <p:cNvSpPr txBox="1"/>
          <p:nvPr/>
        </p:nvSpPr>
        <p:spPr>
          <a:xfrm>
            <a:off x="781582" y="2413419"/>
            <a:ext cx="1812762" cy="400110"/>
          </a:xfrm>
          <a:prstGeom prst="rect">
            <a:avLst/>
          </a:prstGeom>
          <a:solidFill>
            <a:schemeClr val="bg1"/>
          </a:solidFill>
        </p:spPr>
        <p:txBody>
          <a:bodyPr wrap="square">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CA" sz="2000" b="1" i="0" u="none" strike="noStrike" kern="1200" cap="none" spc="60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TOPIC</a:t>
            </a:r>
            <a:r>
              <a:rPr kumimoji="0" lang="en-CA" sz="20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a:t>
            </a:r>
          </a:p>
        </p:txBody>
      </p:sp>
      <p:sp>
        <p:nvSpPr>
          <p:cNvPr id="9" name="TextBox 8">
            <a:extLst>
              <a:ext uri="{FF2B5EF4-FFF2-40B4-BE49-F238E27FC236}">
                <a16:creationId xmlns:a16="http://schemas.microsoft.com/office/drawing/2014/main" id="{2CA98192-22E7-5D62-376B-60916C8527B6}"/>
              </a:ext>
            </a:extLst>
          </p:cNvPr>
          <p:cNvSpPr txBox="1"/>
          <p:nvPr/>
        </p:nvSpPr>
        <p:spPr>
          <a:xfrm>
            <a:off x="4827181" y="223284"/>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 name="Picture 1" descr="A grey brain with black background&#10;&#10;Description automatically generated">
            <a:extLst>
              <a:ext uri="{FF2B5EF4-FFF2-40B4-BE49-F238E27FC236}">
                <a16:creationId xmlns:a16="http://schemas.microsoft.com/office/drawing/2014/main" id="{162257DB-F7ED-2078-ABFF-F215EEB120DD}"/>
              </a:ext>
            </a:extLst>
          </p:cNvPr>
          <p:cNvPicPr/>
          <p:nvPr/>
        </p:nvPicPr>
        <p:blipFill>
          <a:blip r:embed="rId3"/>
          <a:stretch>
            <a:fillRect/>
          </a:stretch>
        </p:blipFill>
        <p:spPr>
          <a:xfrm>
            <a:off x="8624925" y="1318437"/>
            <a:ext cx="2695341" cy="4800130"/>
          </a:xfrm>
          <a:prstGeom prst="rect">
            <a:avLst/>
          </a:prstGeom>
        </p:spPr>
      </p:pic>
    </p:spTree>
    <p:extLst>
      <p:ext uri="{BB962C8B-B14F-4D97-AF65-F5344CB8AC3E}">
        <p14:creationId xmlns:p14="http://schemas.microsoft.com/office/powerpoint/2010/main" val="2329193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C595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528339" y="6356350"/>
            <a:ext cx="516191"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5112909" y="2848694"/>
            <a:ext cx="5859031" cy="2616101"/>
          </a:xfrm>
          <a:prstGeom prst="rect">
            <a:avLst/>
          </a:prstGeom>
          <a:noFill/>
        </p:spPr>
        <p:txBody>
          <a:bodyPr wrap="square" anchor="t">
            <a:spAutoFit/>
          </a:bodyPr>
          <a:lstStyle/>
          <a:p>
            <a:pPr marL="285750" marR="0" lvl="0" indent="-285750" algn="l" defTabSz="914400" rtl="0" eaLnBrk="1" fontAlgn="auto" latinLnBrk="0" hangingPunct="1">
              <a:lnSpc>
                <a:spcPct val="100000"/>
              </a:lnSpc>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Prepare the environment</a:t>
            </a:r>
          </a:p>
          <a:p>
            <a:pPr marL="285750" marR="0" lvl="0" indent="-285750" algn="l" defTabSz="914400" rtl="0" eaLnBrk="1" fontAlgn="auto" latinLnBrk="0" hangingPunct="1">
              <a:lnSpc>
                <a:spcPct val="100000"/>
              </a:lnSpc>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Communicate the plan to the person and any helpers</a:t>
            </a:r>
          </a:p>
          <a:p>
            <a:pPr marL="285750" marR="0" lvl="0" indent="-285750" algn="l" defTabSz="914400" rtl="0" eaLnBrk="1" fontAlgn="auto" latinLnBrk="0" hangingPunct="1">
              <a:lnSpc>
                <a:spcPct val="100000"/>
              </a:lnSpc>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Be mindful of the person’s affected arm during mobility activities and handle very carefully</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70EB9553-E7FF-1B2F-011F-E14513B1BA7C}"/>
              </a:ext>
            </a:extLst>
          </p:cNvPr>
          <p:cNvSpPr txBox="1"/>
          <p:nvPr/>
        </p:nvSpPr>
        <p:spPr>
          <a:xfrm>
            <a:off x="569752" y="1432040"/>
            <a:ext cx="7437425"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Smart Tips:</a:t>
            </a:r>
            <a:endParaRPr kumimoji="0" lang="en-CA" sz="2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pic>
        <p:nvPicPr>
          <p:cNvPr id="2" name="Picture 1" descr="A red and black sign with white text&#10;&#10;Description automatically generated">
            <a:extLst>
              <a:ext uri="{FF2B5EF4-FFF2-40B4-BE49-F238E27FC236}">
                <a16:creationId xmlns:a16="http://schemas.microsoft.com/office/drawing/2014/main" id="{8700E366-D5FD-142B-B4A8-4741102C6A2E}"/>
              </a:ext>
            </a:extLst>
          </p:cNvPr>
          <p:cNvPicPr>
            <a:picLocks noChangeAspect="1"/>
          </p:cNvPicPr>
          <p:nvPr/>
        </p:nvPicPr>
        <p:blipFill>
          <a:blip r:embed="rId3"/>
          <a:stretch>
            <a:fillRect/>
          </a:stretch>
        </p:blipFill>
        <p:spPr>
          <a:xfrm>
            <a:off x="8901840" y="266985"/>
            <a:ext cx="2070100" cy="800100"/>
          </a:xfrm>
          <a:prstGeom prst="rect">
            <a:avLst/>
          </a:prstGeom>
        </p:spPr>
      </p:pic>
      <p:sp>
        <p:nvSpPr>
          <p:cNvPr id="3" name="TextBox 2">
            <a:extLst>
              <a:ext uri="{FF2B5EF4-FFF2-40B4-BE49-F238E27FC236}">
                <a16:creationId xmlns:a16="http://schemas.microsoft.com/office/drawing/2014/main" id="{39679F09-4DAA-59F0-1E81-ADCA1B490961}"/>
              </a:ext>
            </a:extLst>
          </p:cNvPr>
          <p:cNvSpPr txBox="1"/>
          <p:nvPr/>
        </p:nvSpPr>
        <p:spPr>
          <a:xfrm>
            <a:off x="515006" y="345523"/>
            <a:ext cx="7058985"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Mobility </a:t>
            </a:r>
            <a:r>
              <a:rPr kumimoji="0" lang="en-CA" sz="4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11" name="Picture 10" descr="A person and person talking&#10;&#10;Description automatically generated">
            <a:extLst>
              <a:ext uri="{FF2B5EF4-FFF2-40B4-BE49-F238E27FC236}">
                <a16:creationId xmlns:a16="http://schemas.microsoft.com/office/drawing/2014/main" id="{8603F1A7-FF06-C112-9848-7A63DF292F0C}"/>
              </a:ext>
            </a:extLst>
          </p:cNvPr>
          <p:cNvPicPr>
            <a:picLocks noChangeAspect="1"/>
          </p:cNvPicPr>
          <p:nvPr/>
        </p:nvPicPr>
        <p:blipFill>
          <a:blip r:embed="rId4"/>
          <a:stretch>
            <a:fillRect/>
          </a:stretch>
        </p:blipFill>
        <p:spPr>
          <a:xfrm>
            <a:off x="649962" y="2333505"/>
            <a:ext cx="3857870" cy="3646480"/>
          </a:xfrm>
          <a:prstGeom prst="rect">
            <a:avLst/>
          </a:prstGeom>
        </p:spPr>
      </p:pic>
    </p:spTree>
    <p:extLst>
      <p:ext uri="{BB962C8B-B14F-4D97-AF65-F5344CB8AC3E}">
        <p14:creationId xmlns:p14="http://schemas.microsoft.com/office/powerpoint/2010/main" val="351833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C595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528339" y="6356350"/>
            <a:ext cx="516191"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4790078" y="2163556"/>
            <a:ext cx="6660202" cy="4001095"/>
          </a:xfrm>
          <a:prstGeom prst="rect">
            <a:avLst/>
          </a:prstGeom>
          <a:noFill/>
        </p:spPr>
        <p:txBody>
          <a:bodyPr wrap="square" anchor="t">
            <a:spAutoFit/>
          </a:bodyPr>
          <a:lstStyle/>
          <a:p>
            <a:pPr marL="285750" marR="0" lvl="0" indent="-285750" algn="l" defTabSz="914400" rtl="0" eaLnBrk="1" fontAlgn="auto" latinLnBrk="0" hangingPunct="1">
              <a:lnSpc>
                <a:spcPct val="150000"/>
              </a:lnSpc>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Be mindful of any lines (e.g. feeding tube, oxygen)</a:t>
            </a:r>
          </a:p>
          <a:p>
            <a:pPr marL="285750" marR="0" lvl="0" indent="-285750" algn="l" defTabSz="914400" rtl="0" eaLnBrk="1" fontAlgn="auto" latinLnBrk="0" hangingPunct="1">
              <a:lnSpc>
                <a:spcPct val="150000"/>
              </a:lnSpc>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Think about your own body mechanics:</a:t>
            </a:r>
          </a:p>
          <a:p>
            <a:pPr marL="742950" marR="0" lvl="1" indent="-285750" algn="l" defTabSz="914400" rtl="0" eaLnBrk="1" fontAlgn="auto" latinLnBrk="0" hangingPunct="1">
              <a:lnSpc>
                <a:spcPct val="100000"/>
              </a:lnSpc>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keep your body close to the person</a:t>
            </a:r>
          </a:p>
          <a:p>
            <a:pPr marL="742950" marR="0" lvl="1" indent="-285750" algn="l" defTabSz="914400" rtl="0" eaLnBrk="1" fontAlgn="auto" latinLnBrk="0" hangingPunct="1">
              <a:lnSpc>
                <a:spcPct val="100000"/>
              </a:lnSpc>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bend your knees</a:t>
            </a:r>
          </a:p>
          <a:p>
            <a:pPr marL="742950" marR="0" lvl="1" indent="-285750" algn="l" defTabSz="914400" rtl="0" eaLnBrk="1" fontAlgn="auto" latinLnBrk="0" hangingPunct="1">
              <a:lnSpc>
                <a:spcPct val="100000"/>
              </a:lnSpc>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keep your back straight</a:t>
            </a:r>
          </a:p>
          <a:p>
            <a:pPr marL="742950" marR="0" lvl="1" indent="-285750" algn="l" defTabSz="914400" rtl="0" eaLnBrk="1" fontAlgn="auto" latinLnBrk="0" hangingPunct="1">
              <a:lnSpc>
                <a:spcPct val="100000"/>
              </a:lnSpc>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avoid twisting</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 name="Picture 1" descr="A red and black sign with white text&#10;&#10;Description automatically generated">
            <a:extLst>
              <a:ext uri="{FF2B5EF4-FFF2-40B4-BE49-F238E27FC236}">
                <a16:creationId xmlns:a16="http://schemas.microsoft.com/office/drawing/2014/main" id="{8700E366-D5FD-142B-B4A8-4741102C6A2E}"/>
              </a:ext>
            </a:extLst>
          </p:cNvPr>
          <p:cNvPicPr>
            <a:picLocks noChangeAspect="1"/>
          </p:cNvPicPr>
          <p:nvPr/>
        </p:nvPicPr>
        <p:blipFill>
          <a:blip r:embed="rId3"/>
          <a:stretch>
            <a:fillRect/>
          </a:stretch>
        </p:blipFill>
        <p:spPr>
          <a:xfrm>
            <a:off x="8901840" y="266985"/>
            <a:ext cx="2070100" cy="800100"/>
          </a:xfrm>
          <a:prstGeom prst="rect">
            <a:avLst/>
          </a:prstGeom>
        </p:spPr>
      </p:pic>
      <p:sp>
        <p:nvSpPr>
          <p:cNvPr id="3" name="TextBox 2">
            <a:extLst>
              <a:ext uri="{FF2B5EF4-FFF2-40B4-BE49-F238E27FC236}">
                <a16:creationId xmlns:a16="http://schemas.microsoft.com/office/drawing/2014/main" id="{39679F09-4DAA-59F0-1E81-ADCA1B490961}"/>
              </a:ext>
            </a:extLst>
          </p:cNvPr>
          <p:cNvSpPr txBox="1"/>
          <p:nvPr/>
        </p:nvSpPr>
        <p:spPr>
          <a:xfrm>
            <a:off x="515006" y="345523"/>
            <a:ext cx="7058985"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Mobility </a:t>
            </a:r>
            <a:r>
              <a:rPr kumimoji="0" lang="en-CA" sz="4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8" name="Picture 7" descr="A person and person talking&#10;&#10;Description automatically generated">
            <a:extLst>
              <a:ext uri="{FF2B5EF4-FFF2-40B4-BE49-F238E27FC236}">
                <a16:creationId xmlns:a16="http://schemas.microsoft.com/office/drawing/2014/main" id="{1C571CDF-1E11-9C67-4208-F22237E27254}"/>
              </a:ext>
            </a:extLst>
          </p:cNvPr>
          <p:cNvPicPr>
            <a:picLocks noChangeAspect="1"/>
          </p:cNvPicPr>
          <p:nvPr/>
        </p:nvPicPr>
        <p:blipFill>
          <a:blip r:embed="rId4"/>
          <a:stretch>
            <a:fillRect/>
          </a:stretch>
        </p:blipFill>
        <p:spPr>
          <a:xfrm>
            <a:off x="649962" y="2333505"/>
            <a:ext cx="3857870" cy="3646480"/>
          </a:xfrm>
          <a:prstGeom prst="rect">
            <a:avLst/>
          </a:prstGeom>
        </p:spPr>
      </p:pic>
    </p:spTree>
    <p:extLst>
      <p:ext uri="{BB962C8B-B14F-4D97-AF65-F5344CB8AC3E}">
        <p14:creationId xmlns:p14="http://schemas.microsoft.com/office/powerpoint/2010/main" val="3007789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C595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528339" y="6356350"/>
            <a:ext cx="516191"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4964194" y="2324477"/>
            <a:ext cx="6564145" cy="4031873"/>
          </a:xfrm>
          <a:prstGeom prst="rect">
            <a:avLst/>
          </a:prstGeom>
          <a:noFill/>
        </p:spPr>
        <p:txBody>
          <a:bodyPr wrap="square" anchor="t">
            <a:spAutoFit/>
          </a:bodyPr>
          <a:lstStyle/>
          <a:p>
            <a:pPr marL="285750" marR="0" lvl="0" indent="-285750" algn="l" defTabSz="914400" rtl="0" eaLnBrk="1" fontAlgn="auto" latinLnBrk="0" hangingPunct="1">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Position yourself on the person’s affected side and as close as possible </a:t>
            </a:r>
          </a:p>
          <a:p>
            <a:pPr marL="285750" marR="0" lvl="0" indent="-285750" algn="l" defTabSz="914400" rtl="0" eaLnBrk="1" fontAlgn="auto" latinLnBrk="0" hangingPunct="1">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Continue to communicate with the person</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742950" lvl="1" indent="-285750">
              <a:spcBef>
                <a:spcPts val="600"/>
              </a:spcBef>
              <a:spcAft>
                <a:spcPts val="600"/>
              </a:spcAft>
              <a:buClr>
                <a:srgbClr val="FC5959"/>
              </a:buClr>
              <a:buFont typeface="Arial" panose="020B0604020202020204" pitchFamily="34" charset="0"/>
              <a:buChar cha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Offer verbal and visual cues for each step of the activity </a:t>
            </a:r>
          </a:p>
          <a:p>
            <a:pPr marL="285750" marR="0" lvl="0" indent="-285750" algn="l" defTabSz="914400" rtl="0" eaLnBrk="1" fontAlgn="auto" latinLnBrk="0" hangingPunct="1">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Provide support at the shoulder blade, the hip, or waist</a:t>
            </a:r>
          </a:p>
          <a:p>
            <a:pPr marL="285750" indent="-285750">
              <a:spcBef>
                <a:spcPts val="600"/>
              </a:spcBef>
              <a:spcAft>
                <a:spcPts val="600"/>
              </a:spcAft>
              <a:buClr>
                <a:srgbClr val="FC5959"/>
              </a:buClr>
              <a:buFont typeface="Arial" panose="020B0604020202020204" pitchFamily="34" charset="0"/>
              <a:buChar char="•"/>
              <a:defRPr/>
            </a:pPr>
            <a:r>
              <a:rPr lang="en-US" sz="2400" dirty="0">
                <a:effectLst/>
                <a:latin typeface="Helvetica Neue" panose="02000503000000020004"/>
                <a:ea typeface="Calibri" panose="020F0502020204030204" pitchFamily="34" charset="0"/>
                <a:cs typeface="Times New Roman" panose="02020603050405020304" pitchFamily="18" charset="0"/>
              </a:rPr>
              <a:t>Never hold onto clothing or pull on the person’s affected arm</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70EB9553-E7FF-1B2F-011F-E14513B1BA7C}"/>
              </a:ext>
            </a:extLst>
          </p:cNvPr>
          <p:cNvSpPr txBox="1"/>
          <p:nvPr/>
        </p:nvSpPr>
        <p:spPr>
          <a:xfrm>
            <a:off x="569752" y="1432040"/>
            <a:ext cx="7437425"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Smart Tips – </a:t>
            </a:r>
            <a:r>
              <a:rPr kumimoji="0" lang="en-CA" sz="2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Always follow the care plan!</a:t>
            </a:r>
          </a:p>
        </p:txBody>
      </p:sp>
      <p:pic>
        <p:nvPicPr>
          <p:cNvPr id="2" name="Picture 1" descr="A red and black sign with white text&#10;&#10;Description automatically generated">
            <a:extLst>
              <a:ext uri="{FF2B5EF4-FFF2-40B4-BE49-F238E27FC236}">
                <a16:creationId xmlns:a16="http://schemas.microsoft.com/office/drawing/2014/main" id="{8700E366-D5FD-142B-B4A8-4741102C6A2E}"/>
              </a:ext>
            </a:extLst>
          </p:cNvPr>
          <p:cNvPicPr>
            <a:picLocks noChangeAspect="1"/>
          </p:cNvPicPr>
          <p:nvPr/>
        </p:nvPicPr>
        <p:blipFill>
          <a:blip r:embed="rId3"/>
          <a:stretch>
            <a:fillRect/>
          </a:stretch>
        </p:blipFill>
        <p:spPr>
          <a:xfrm>
            <a:off x="8901840" y="266985"/>
            <a:ext cx="2070100" cy="800100"/>
          </a:xfrm>
          <a:prstGeom prst="rect">
            <a:avLst/>
          </a:prstGeom>
        </p:spPr>
      </p:pic>
      <p:sp>
        <p:nvSpPr>
          <p:cNvPr id="3" name="TextBox 2">
            <a:extLst>
              <a:ext uri="{FF2B5EF4-FFF2-40B4-BE49-F238E27FC236}">
                <a16:creationId xmlns:a16="http://schemas.microsoft.com/office/drawing/2014/main" id="{39679F09-4DAA-59F0-1E81-ADCA1B490961}"/>
              </a:ext>
            </a:extLst>
          </p:cNvPr>
          <p:cNvSpPr txBox="1"/>
          <p:nvPr/>
        </p:nvSpPr>
        <p:spPr>
          <a:xfrm>
            <a:off x="515006" y="345523"/>
            <a:ext cx="7058985"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Mobility </a:t>
            </a:r>
            <a:r>
              <a:rPr kumimoji="0" lang="en-CA" sz="4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7" name="Picture 6" descr="A person helping an old person with a walker&#10;&#10;Description automatically generated">
            <a:extLst>
              <a:ext uri="{FF2B5EF4-FFF2-40B4-BE49-F238E27FC236}">
                <a16:creationId xmlns:a16="http://schemas.microsoft.com/office/drawing/2014/main" id="{CF00756A-F2E7-B93C-996A-F337784CF343}"/>
              </a:ext>
            </a:extLst>
          </p:cNvPr>
          <p:cNvPicPr>
            <a:picLocks noChangeAspect="1"/>
          </p:cNvPicPr>
          <p:nvPr/>
        </p:nvPicPr>
        <p:blipFill>
          <a:blip r:embed="rId4"/>
          <a:stretch>
            <a:fillRect/>
          </a:stretch>
        </p:blipFill>
        <p:spPr>
          <a:xfrm>
            <a:off x="569752" y="2702298"/>
            <a:ext cx="4053640" cy="3276230"/>
          </a:xfrm>
          <a:prstGeom prst="rect">
            <a:avLst/>
          </a:prstGeom>
        </p:spPr>
      </p:pic>
    </p:spTree>
    <p:extLst>
      <p:ext uri="{BB962C8B-B14F-4D97-AF65-F5344CB8AC3E}">
        <p14:creationId xmlns:p14="http://schemas.microsoft.com/office/powerpoint/2010/main" val="1741237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C595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528339" y="6356350"/>
            <a:ext cx="516191"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4896293" y="2227808"/>
            <a:ext cx="6632046" cy="3508653"/>
          </a:xfrm>
          <a:prstGeom prst="rect">
            <a:avLst/>
          </a:prstGeom>
          <a:noFill/>
        </p:spPr>
        <p:txBody>
          <a:bodyPr wrap="square" anchor="t">
            <a:spAutoFit/>
          </a:bodyPr>
          <a:lstStyle/>
          <a:p>
            <a:pPr marL="285750" marR="0" lvl="0" indent="-285750" algn="l" defTabSz="914400" rtl="0" eaLnBrk="1" fontAlgn="auto" latinLnBrk="0" hangingPunct="1">
              <a:lnSpc>
                <a:spcPct val="100000"/>
              </a:lnSpc>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Before you leave, ensure that the person is well supported, safe and comfortable</a:t>
            </a:r>
          </a:p>
          <a:p>
            <a:pPr marL="285750" marR="0" lvl="0" indent="-285750" algn="l" defTabSz="914400" rtl="0" eaLnBrk="1" fontAlgn="auto" latinLnBrk="0" hangingPunct="1">
              <a:lnSpc>
                <a:spcPct val="100000"/>
              </a:lnSpc>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Ensure that all necessary items are within reach</a:t>
            </a:r>
          </a:p>
          <a:p>
            <a:pPr marL="285750" marR="0" lvl="0" indent="-285750" algn="l" defTabSz="914400" rtl="0" eaLnBrk="1" fontAlgn="auto" latinLnBrk="0" hangingPunct="1">
              <a:lnSpc>
                <a:spcPct val="100000"/>
              </a:lnSpc>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Check on the person and offer position changes frequently</a:t>
            </a:r>
          </a:p>
          <a:p>
            <a:pPr marL="285750" marR="0" lvl="0" indent="-285750" algn="l" defTabSz="914400" rtl="0" eaLnBrk="1" fontAlgn="auto" latinLnBrk="0" hangingPunct="1">
              <a:lnSpc>
                <a:spcPct val="100000"/>
              </a:lnSpc>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Let the team know if there is a change in mobility status</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 name="Picture 1" descr="A red and black sign with white text&#10;&#10;Description automatically generated">
            <a:extLst>
              <a:ext uri="{FF2B5EF4-FFF2-40B4-BE49-F238E27FC236}">
                <a16:creationId xmlns:a16="http://schemas.microsoft.com/office/drawing/2014/main" id="{8700E366-D5FD-142B-B4A8-4741102C6A2E}"/>
              </a:ext>
            </a:extLst>
          </p:cNvPr>
          <p:cNvPicPr>
            <a:picLocks noChangeAspect="1"/>
          </p:cNvPicPr>
          <p:nvPr/>
        </p:nvPicPr>
        <p:blipFill>
          <a:blip r:embed="rId3"/>
          <a:stretch>
            <a:fillRect/>
          </a:stretch>
        </p:blipFill>
        <p:spPr>
          <a:xfrm>
            <a:off x="8901840" y="266985"/>
            <a:ext cx="2070100" cy="800100"/>
          </a:xfrm>
          <a:prstGeom prst="rect">
            <a:avLst/>
          </a:prstGeom>
        </p:spPr>
      </p:pic>
      <p:sp>
        <p:nvSpPr>
          <p:cNvPr id="3" name="TextBox 2">
            <a:extLst>
              <a:ext uri="{FF2B5EF4-FFF2-40B4-BE49-F238E27FC236}">
                <a16:creationId xmlns:a16="http://schemas.microsoft.com/office/drawing/2014/main" id="{39679F09-4DAA-59F0-1E81-ADCA1B490961}"/>
              </a:ext>
            </a:extLst>
          </p:cNvPr>
          <p:cNvSpPr txBox="1"/>
          <p:nvPr/>
        </p:nvSpPr>
        <p:spPr>
          <a:xfrm>
            <a:off x="515006" y="345523"/>
            <a:ext cx="7058985"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Mobility </a:t>
            </a:r>
            <a:r>
              <a:rPr kumimoji="0" lang="en-CA" sz="4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6" name="Picture 5" descr="A person in a wheelchair&#10;&#10;Description automatically generated">
            <a:extLst>
              <a:ext uri="{FF2B5EF4-FFF2-40B4-BE49-F238E27FC236}">
                <a16:creationId xmlns:a16="http://schemas.microsoft.com/office/drawing/2014/main" id="{D4BFF2B5-4547-761A-8ABA-5B58A8B412F2}"/>
              </a:ext>
            </a:extLst>
          </p:cNvPr>
          <p:cNvPicPr>
            <a:picLocks noChangeAspect="1"/>
          </p:cNvPicPr>
          <p:nvPr/>
        </p:nvPicPr>
        <p:blipFill>
          <a:blip r:embed="rId4"/>
          <a:stretch>
            <a:fillRect/>
          </a:stretch>
        </p:blipFill>
        <p:spPr>
          <a:xfrm>
            <a:off x="371648" y="2417378"/>
            <a:ext cx="4248478" cy="2774121"/>
          </a:xfrm>
          <a:prstGeom prst="rect">
            <a:avLst/>
          </a:prstGeom>
        </p:spPr>
      </p:pic>
    </p:spTree>
    <p:extLst>
      <p:ext uri="{BB962C8B-B14F-4D97-AF65-F5344CB8AC3E}">
        <p14:creationId xmlns:p14="http://schemas.microsoft.com/office/powerpoint/2010/main" val="2710200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C595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C464F891-8B36-55E6-3070-E2AE354F925B}"/>
              </a:ext>
            </a:extLst>
          </p:cNvPr>
          <p:cNvSpPr txBox="1"/>
          <p:nvPr/>
        </p:nvSpPr>
        <p:spPr>
          <a:xfrm>
            <a:off x="569753" y="1432013"/>
            <a:ext cx="6098058"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Seek extra support</a:t>
            </a:r>
            <a:endParaRPr kumimoji="0" lang="en-CA" sz="2800" b="0"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 name="TextBox 1">
            <a:extLst>
              <a:ext uri="{FF2B5EF4-FFF2-40B4-BE49-F238E27FC236}">
                <a16:creationId xmlns:a16="http://schemas.microsoft.com/office/drawing/2014/main" id="{0B1B0143-7BAF-F2BA-60A5-74DE24803AB5}"/>
              </a:ext>
            </a:extLst>
          </p:cNvPr>
          <p:cNvSpPr txBox="1"/>
          <p:nvPr/>
        </p:nvSpPr>
        <p:spPr>
          <a:xfrm>
            <a:off x="637107" y="6050812"/>
            <a:ext cx="10113020"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0" i="1"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Smart Tips for Stroke Care (2023) was created by members of the Regional Stroke Networks of Ontario. This material may be shared without permission from the authors, without changes and with source credited. </a:t>
            </a:r>
          </a:p>
        </p:txBody>
      </p:sp>
      <p:pic>
        <p:nvPicPr>
          <p:cNvPr id="3" name="Picture 2" descr="A red and black sign with white text&#10;&#10;Description automatically generated">
            <a:extLst>
              <a:ext uri="{FF2B5EF4-FFF2-40B4-BE49-F238E27FC236}">
                <a16:creationId xmlns:a16="http://schemas.microsoft.com/office/drawing/2014/main" id="{B8E1B6F6-C143-0BD2-6CC2-83ACF66E1632}"/>
              </a:ext>
            </a:extLst>
          </p:cNvPr>
          <p:cNvPicPr>
            <a:picLocks noChangeAspect="1"/>
          </p:cNvPicPr>
          <p:nvPr/>
        </p:nvPicPr>
        <p:blipFill>
          <a:blip r:embed="rId3"/>
          <a:stretch>
            <a:fillRect/>
          </a:stretch>
        </p:blipFill>
        <p:spPr>
          <a:xfrm>
            <a:off x="8901840" y="266985"/>
            <a:ext cx="2070100" cy="800100"/>
          </a:xfrm>
          <a:prstGeom prst="rect">
            <a:avLst/>
          </a:prstGeom>
        </p:spPr>
      </p:pic>
      <p:sp>
        <p:nvSpPr>
          <p:cNvPr id="6" name="TextBox 5">
            <a:extLst>
              <a:ext uri="{FF2B5EF4-FFF2-40B4-BE49-F238E27FC236}">
                <a16:creationId xmlns:a16="http://schemas.microsoft.com/office/drawing/2014/main" id="{53894CC0-ECF4-02D2-CB8E-13BBF8107A1A}"/>
              </a:ext>
            </a:extLst>
          </p:cNvPr>
          <p:cNvSpPr txBox="1"/>
          <p:nvPr/>
        </p:nvSpPr>
        <p:spPr>
          <a:xfrm>
            <a:off x="515006" y="345523"/>
            <a:ext cx="7058985"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Mobility </a:t>
            </a:r>
            <a:r>
              <a:rPr kumimoji="0" lang="en-CA" sz="4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8" name="TextBox 7">
            <a:extLst>
              <a:ext uri="{FF2B5EF4-FFF2-40B4-BE49-F238E27FC236}">
                <a16:creationId xmlns:a16="http://schemas.microsoft.com/office/drawing/2014/main" id="{39787A34-E643-829E-AA09-42B1E2B9D546}"/>
              </a:ext>
            </a:extLst>
          </p:cNvPr>
          <p:cNvSpPr txBox="1"/>
          <p:nvPr/>
        </p:nvSpPr>
        <p:spPr>
          <a:xfrm>
            <a:off x="569753" y="2210726"/>
            <a:ext cx="9713066" cy="2662267"/>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600"/>
              </a:spcBef>
              <a:spcAft>
                <a:spcPts val="600"/>
              </a:spcAft>
              <a:buClr>
                <a:srgbClr val="FC5959"/>
              </a:buClr>
              <a:buSzTx/>
              <a:buFont typeface="Wingdings" pitchFamily="2" charset="2"/>
              <a:buChar char="ü"/>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Occupational Therapists and Physiotherapists are skilled in mobility and transfers. It may be helpful to involve them in the person’s care</a:t>
            </a:r>
          </a:p>
          <a:p>
            <a:pPr marL="285750" indent="-285750">
              <a:spcBef>
                <a:spcPts val="600"/>
              </a:spcBef>
              <a:spcAft>
                <a:spcPts val="600"/>
              </a:spcAft>
              <a:buClr>
                <a:srgbClr val="FC5959"/>
              </a:buClr>
              <a:buFont typeface="Wingdings" pitchFamily="2" charset="2"/>
              <a:buChar char="ü"/>
              <a:defRPr/>
            </a:pPr>
            <a:r>
              <a:rPr lang="en-US" sz="2400" dirty="0">
                <a:latin typeface="Helvetica Neue" panose="02000503000000020004" pitchFamily="2" charset="0"/>
              </a:rPr>
              <a:t>If communication is impacting mobility, consider consulting a Speech Language Pathologist </a:t>
            </a:r>
            <a:r>
              <a:rPr lang="en-CA" sz="2400" dirty="0">
                <a:latin typeface="Helvetica Neue" panose="02000503000000020004" pitchFamily="2" charset="0"/>
              </a:rPr>
              <a:t> </a:t>
            </a:r>
          </a:p>
          <a:p>
            <a:pPr marL="285750" marR="0" lvl="0" indent="-285750" algn="l" defTabSz="914400" rtl="0" eaLnBrk="1" fontAlgn="auto" latinLnBrk="0" hangingPunct="1">
              <a:lnSpc>
                <a:spcPct val="100000"/>
              </a:lnSpc>
              <a:spcBef>
                <a:spcPts val="0"/>
              </a:spcBef>
              <a:spcAft>
                <a:spcPts val="0"/>
              </a:spcAft>
              <a:buClr>
                <a:srgbClr val="FC5959"/>
              </a:buClr>
              <a:buSzTx/>
              <a:buFont typeface="Wingdings" pitchFamily="2" charset="2"/>
              <a:buChar char="ü"/>
              <a:tabLst/>
              <a:defRPr/>
            </a:pPr>
            <a:endParaRPr kumimoji="0" lang="en-CA" sz="2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FC5959"/>
              </a:buClr>
              <a:buSzTx/>
              <a:buFont typeface="Wingdings" pitchFamily="2" charset="2"/>
              <a:buChar char="ü"/>
              <a:tabLst/>
              <a:defRPr/>
            </a:pPr>
            <a:endParaRPr kumimoji="0" lang="en-CA" sz="2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848523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red and black sign with white text&#10;&#10;Description automatically generated">
            <a:extLst>
              <a:ext uri="{FF2B5EF4-FFF2-40B4-BE49-F238E27FC236}">
                <a16:creationId xmlns:a16="http://schemas.microsoft.com/office/drawing/2014/main" id="{D4038C22-49D1-9FBA-F39F-BCC049D13038}"/>
              </a:ext>
            </a:extLst>
          </p:cNvPr>
          <p:cNvPicPr>
            <a:picLocks noChangeAspect="1"/>
          </p:cNvPicPr>
          <p:nvPr/>
        </p:nvPicPr>
        <p:blipFill>
          <a:blip r:embed="rId3"/>
          <a:stretch>
            <a:fillRect/>
          </a:stretch>
        </p:blipFill>
        <p:spPr>
          <a:xfrm>
            <a:off x="8901840" y="266985"/>
            <a:ext cx="2070100" cy="800100"/>
          </a:xfrm>
          <a:prstGeom prst="rect">
            <a:avLst/>
          </a:prstGeom>
        </p:spPr>
      </p:pic>
      <p:sp>
        <p:nvSpPr>
          <p:cNvPr id="33" name="Rectangle 32">
            <a:extLst>
              <a:ext uri="{FF2B5EF4-FFF2-40B4-BE49-F238E27FC236}">
                <a16:creationId xmlns:a16="http://schemas.microsoft.com/office/drawing/2014/main" id="{9D64C07B-2A1F-CC75-1EBF-D2EC0B9A68C4}"/>
              </a:ext>
            </a:extLst>
          </p:cNvPr>
          <p:cNvSpPr/>
          <p:nvPr/>
        </p:nvSpPr>
        <p:spPr>
          <a:xfrm>
            <a:off x="569752" y="2213319"/>
            <a:ext cx="10680388" cy="3771845"/>
          </a:xfrm>
          <a:prstGeom prst="rect">
            <a:avLst/>
          </a:prstGeom>
          <a:solidFill>
            <a:srgbClr val="FC5959">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6D9F43"/>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7B9B826D-F18B-B2AC-9025-934FEB7A57C4}"/>
              </a:ext>
            </a:extLst>
          </p:cNvPr>
          <p:cNvSpPr txBox="1"/>
          <p:nvPr/>
        </p:nvSpPr>
        <p:spPr>
          <a:xfrm>
            <a:off x="853098" y="2529580"/>
            <a:ext cx="10118842" cy="3139321"/>
          </a:xfrm>
          <a:prstGeom prst="rect">
            <a:avLst/>
          </a:prstGeom>
          <a:noFill/>
        </p:spPr>
        <p:txBody>
          <a:bodyPr wrap="square">
            <a:spAutoFit/>
          </a:bodyPr>
          <a:lstStyle/>
          <a:p>
            <a:pPr marL="342900" indent="-342900">
              <a:spcBef>
                <a:spcPts val="600"/>
              </a:spcBef>
              <a:spcAft>
                <a:spcPts val="600"/>
              </a:spcAft>
              <a:buFont typeface="Arial" panose="020B0604020202020204" pitchFamily="34" charset="0"/>
              <a:buChar char="•"/>
            </a:pPr>
            <a:r>
              <a:rPr kumimoji="0" lang="en-CA" sz="24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Mobility is the ability to move one’s body (e.g. moving in or out of bed, transferring to a chair, and walking)</a:t>
            </a:r>
          </a:p>
          <a:p>
            <a:pPr marL="342900" marR="0" lvl="0" indent="-342900" algn="l" defTabSz="914400" rtl="0" eaLnBrk="1" fontAlgn="auto" latinLnBrk="0" hangingPunct="1">
              <a:spcBef>
                <a:spcPts val="600"/>
              </a:spcBef>
              <a:spcAft>
                <a:spcPts val="600"/>
              </a:spcAft>
              <a:buClrTx/>
              <a:buSzTx/>
              <a:buFont typeface="Arial" panose="020B0604020202020204" pitchFamily="34" charset="0"/>
              <a:buChar char="•"/>
              <a:tabLst/>
              <a:defRPr/>
            </a:pPr>
            <a:r>
              <a:rPr kumimoji="0" lang="en-CA" sz="24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 stroke can cause weakness to one side of the body (hemiplegia), changes in sensation and altered muscle tone</a:t>
            </a:r>
          </a:p>
          <a:p>
            <a:pPr marL="342900" marR="0" lvl="0" indent="-342900" algn="l" defTabSz="914400" rtl="0" eaLnBrk="1" fontAlgn="auto" latinLnBrk="0" hangingPunct="1">
              <a:spcBef>
                <a:spcPts val="600"/>
              </a:spcBef>
              <a:spcAft>
                <a:spcPts val="600"/>
              </a:spcAft>
              <a:buClrTx/>
              <a:buSzTx/>
              <a:buFont typeface="Arial" panose="020B0604020202020204" pitchFamily="34" charset="0"/>
              <a:buChar char="•"/>
              <a:tabLst/>
              <a:defRPr/>
            </a:pPr>
            <a:r>
              <a:rPr kumimoji="0" lang="en-CA" sz="24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This can impact a person’s ability to move</a:t>
            </a:r>
          </a:p>
          <a:p>
            <a:pPr marL="342900" marR="0" lvl="0" indent="-342900" algn="l" defTabSz="914400" rtl="0" eaLnBrk="1" fontAlgn="auto" latinLnBrk="0" hangingPunct="1">
              <a:spcBef>
                <a:spcPts val="600"/>
              </a:spcBef>
              <a:spcAft>
                <a:spcPts val="600"/>
              </a:spcAft>
              <a:buClrTx/>
              <a:buSzTx/>
              <a:buFont typeface="Arial" panose="020B0604020202020204" pitchFamily="34" charset="0"/>
              <a:buChar char="•"/>
              <a:tabLst/>
              <a:defRPr/>
            </a:pPr>
            <a:r>
              <a:rPr kumimoji="0" lang="en-CA" sz="240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Regular mobility is important. It can improve function, decrease pain, enhance mood, and  prevent skin breakdown and contractures</a:t>
            </a: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7461"/>
            <a:ext cx="700732" cy="6895072"/>
          </a:xfrm>
          <a:prstGeom prst="rect">
            <a:avLst/>
          </a:prstGeom>
          <a:solidFill>
            <a:srgbClr val="FC595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1"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B6D92FFF-0024-955F-D77E-A9A9F91D96AD}"/>
              </a:ext>
            </a:extLst>
          </p:cNvPr>
          <p:cNvSpPr txBox="1"/>
          <p:nvPr/>
        </p:nvSpPr>
        <p:spPr>
          <a:xfrm>
            <a:off x="515006" y="345523"/>
            <a:ext cx="7058985"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Mobility </a:t>
            </a:r>
            <a:r>
              <a:rPr kumimoji="0" lang="en-CA" sz="4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spTree>
    <p:extLst>
      <p:ext uri="{BB962C8B-B14F-4D97-AF65-F5344CB8AC3E}">
        <p14:creationId xmlns:p14="http://schemas.microsoft.com/office/powerpoint/2010/main" val="4001362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3B0A7742-B88F-AB93-F7BD-74ECEE237A88}"/>
              </a:ext>
            </a:extLst>
          </p:cNvPr>
          <p:cNvSpPr txBox="1"/>
          <p:nvPr/>
        </p:nvSpPr>
        <p:spPr>
          <a:xfrm>
            <a:off x="630790" y="2076531"/>
            <a:ext cx="10157347" cy="369332"/>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
                <a:srgbClr val="FC5959"/>
              </a:buClr>
              <a:buSzTx/>
              <a:buFont typeface="Wingdings" pitchFamily="2" charset="2"/>
              <a:buChar char="ü"/>
              <a:tabLst/>
              <a:defRPr/>
            </a:pPr>
            <a:r>
              <a:rPr kumimoji="0" lang="en-CA" sz="18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There are many factors that can impact mobility including:</a:t>
            </a:r>
            <a:endParaRPr kumimoji="0" lang="en-CA" sz="1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5" name="TextBox 34">
            <a:extLst>
              <a:ext uri="{FF2B5EF4-FFF2-40B4-BE49-F238E27FC236}">
                <a16:creationId xmlns:a16="http://schemas.microsoft.com/office/drawing/2014/main" id="{79DAB083-B228-F343-2C41-42824666980D}"/>
              </a:ext>
            </a:extLst>
          </p:cNvPr>
          <p:cNvSpPr txBox="1"/>
          <p:nvPr/>
        </p:nvSpPr>
        <p:spPr>
          <a:xfrm>
            <a:off x="630790" y="1463659"/>
            <a:ext cx="6098058"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What you should know:</a:t>
            </a:r>
            <a:endParaRPr kumimoji="0" lang="en-CA" sz="2800" b="0"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FC595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 name="Picture 1" descr="A red and black sign with white text&#10;&#10;Description automatically generated">
            <a:extLst>
              <a:ext uri="{FF2B5EF4-FFF2-40B4-BE49-F238E27FC236}">
                <a16:creationId xmlns:a16="http://schemas.microsoft.com/office/drawing/2014/main" id="{8583BE35-57EF-F1D4-6A5D-001C3D680C10}"/>
              </a:ext>
            </a:extLst>
          </p:cNvPr>
          <p:cNvPicPr>
            <a:picLocks noChangeAspect="1"/>
          </p:cNvPicPr>
          <p:nvPr/>
        </p:nvPicPr>
        <p:blipFill>
          <a:blip r:embed="rId3"/>
          <a:stretch>
            <a:fillRect/>
          </a:stretch>
        </p:blipFill>
        <p:spPr>
          <a:xfrm>
            <a:off x="8901840" y="266985"/>
            <a:ext cx="2070100" cy="800100"/>
          </a:xfrm>
          <a:prstGeom prst="rect">
            <a:avLst/>
          </a:prstGeom>
        </p:spPr>
      </p:pic>
      <p:sp>
        <p:nvSpPr>
          <p:cNvPr id="3" name="TextBox 2">
            <a:extLst>
              <a:ext uri="{FF2B5EF4-FFF2-40B4-BE49-F238E27FC236}">
                <a16:creationId xmlns:a16="http://schemas.microsoft.com/office/drawing/2014/main" id="{179B08AB-BD99-1AD9-6D5E-37BC30FFA92C}"/>
              </a:ext>
            </a:extLst>
          </p:cNvPr>
          <p:cNvSpPr txBox="1"/>
          <p:nvPr/>
        </p:nvSpPr>
        <p:spPr>
          <a:xfrm>
            <a:off x="515006" y="345523"/>
            <a:ext cx="7058985"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Mobility </a:t>
            </a:r>
            <a:r>
              <a:rPr kumimoji="0" lang="en-CA" sz="4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graphicFrame>
        <p:nvGraphicFramePr>
          <p:cNvPr id="7" name="Table 6">
            <a:extLst>
              <a:ext uri="{FF2B5EF4-FFF2-40B4-BE49-F238E27FC236}">
                <a16:creationId xmlns:a16="http://schemas.microsoft.com/office/drawing/2014/main" id="{3D1E7CD1-BADE-5932-DC3B-061FB9CF64D9}"/>
              </a:ext>
            </a:extLst>
          </p:cNvPr>
          <p:cNvGraphicFramePr>
            <a:graphicFrameLocks noGrp="1"/>
          </p:cNvGraphicFramePr>
          <p:nvPr>
            <p:extLst>
              <p:ext uri="{D42A27DB-BD31-4B8C-83A1-F6EECF244321}">
                <p14:modId xmlns:p14="http://schemas.microsoft.com/office/powerpoint/2010/main" val="3094935676"/>
              </p:ext>
            </p:extLst>
          </p:nvPr>
        </p:nvGraphicFramePr>
        <p:xfrm>
          <a:off x="741626" y="2788529"/>
          <a:ext cx="9617391" cy="3723948"/>
        </p:xfrm>
        <a:graphic>
          <a:graphicData uri="http://schemas.openxmlformats.org/drawingml/2006/table">
            <a:tbl>
              <a:tblPr firstRow="1" bandRow="1">
                <a:tableStyleId>{5C22544A-7EE6-4342-B048-85BDC9FD1C3A}</a:tableStyleId>
              </a:tblPr>
              <a:tblGrid>
                <a:gridCol w="3205797">
                  <a:extLst>
                    <a:ext uri="{9D8B030D-6E8A-4147-A177-3AD203B41FA5}">
                      <a16:colId xmlns:a16="http://schemas.microsoft.com/office/drawing/2014/main" val="3087714684"/>
                    </a:ext>
                  </a:extLst>
                </a:gridCol>
                <a:gridCol w="3205797">
                  <a:extLst>
                    <a:ext uri="{9D8B030D-6E8A-4147-A177-3AD203B41FA5}">
                      <a16:colId xmlns:a16="http://schemas.microsoft.com/office/drawing/2014/main" val="2357848427"/>
                    </a:ext>
                  </a:extLst>
                </a:gridCol>
                <a:gridCol w="3205797">
                  <a:extLst>
                    <a:ext uri="{9D8B030D-6E8A-4147-A177-3AD203B41FA5}">
                      <a16:colId xmlns:a16="http://schemas.microsoft.com/office/drawing/2014/main" val="2925095523"/>
                    </a:ext>
                  </a:extLst>
                </a:gridCol>
              </a:tblGrid>
              <a:tr h="5464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800" b="1" kern="1200" dirty="0">
                          <a:solidFill>
                            <a:schemeClr val="lt1"/>
                          </a:solidFill>
                          <a:effectLst/>
                          <a:latin typeface="Helvetica Neue" panose="02000503000000020004" pitchFamily="2" charset="0"/>
                          <a:ea typeface="Helvetica Neue" panose="02000503000000020004" pitchFamily="2" charset="0"/>
                          <a:cs typeface="Helvetica Neue" panose="02000503000000020004" pitchFamily="2" charset="0"/>
                        </a:rPr>
                        <a:t>The Person’s Abilities</a:t>
                      </a:r>
                    </a:p>
                  </a:txBody>
                  <a:tcPr anchor="ctr">
                    <a:lnL w="28575" cap="flat" cmpd="sng" algn="ctr">
                      <a:solidFill>
                        <a:srgbClr val="FC5959"/>
                      </a:solidFill>
                      <a:prstDash val="solid"/>
                      <a:round/>
                      <a:headEnd type="none" w="med" len="med"/>
                      <a:tailEnd type="none" w="med" len="med"/>
                    </a:lnL>
                    <a:lnR w="28575" cap="flat" cmpd="sng" algn="ctr">
                      <a:solidFill>
                        <a:srgbClr val="FC5959"/>
                      </a:solidFill>
                      <a:prstDash val="solid"/>
                      <a:round/>
                      <a:headEnd type="none" w="med" len="med"/>
                      <a:tailEnd type="none" w="med" len="med"/>
                    </a:lnR>
                    <a:lnT w="28575" cap="flat" cmpd="sng" algn="ctr">
                      <a:solidFill>
                        <a:srgbClr val="FC5959"/>
                      </a:solidFill>
                      <a:prstDash val="solid"/>
                      <a:round/>
                      <a:headEnd type="none" w="med" len="med"/>
                      <a:tailEnd type="none" w="med" len="med"/>
                    </a:lnT>
                    <a:lnB w="28575" cap="flat" cmpd="sng" algn="ctr">
                      <a:solidFill>
                        <a:srgbClr val="FC5959"/>
                      </a:solidFill>
                      <a:prstDash val="solid"/>
                      <a:round/>
                      <a:headEnd type="none" w="med" len="med"/>
                      <a:tailEnd type="none" w="med" len="med"/>
                    </a:lnB>
                    <a:solidFill>
                      <a:srgbClr val="FC5959">
                        <a:alpha val="83681"/>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800" b="1" kern="1200" dirty="0">
                          <a:solidFill>
                            <a:schemeClr val="lt1"/>
                          </a:solidFill>
                          <a:effectLst/>
                          <a:latin typeface="Helvetica Neue" panose="02000503000000020004" pitchFamily="2" charset="0"/>
                          <a:ea typeface="Helvetica Neue" panose="02000503000000020004" pitchFamily="2" charset="0"/>
                          <a:cs typeface="Helvetica Neue" panose="02000503000000020004" pitchFamily="2" charset="0"/>
                        </a:rPr>
                        <a:t>The Environment</a:t>
                      </a:r>
                    </a:p>
                  </a:txBody>
                  <a:tcPr anchor="ctr">
                    <a:lnL w="28575" cap="flat" cmpd="sng" algn="ctr">
                      <a:solidFill>
                        <a:srgbClr val="FC5959"/>
                      </a:solidFill>
                      <a:prstDash val="solid"/>
                      <a:round/>
                      <a:headEnd type="none" w="med" len="med"/>
                      <a:tailEnd type="none" w="med" len="med"/>
                    </a:lnL>
                    <a:lnR w="28575" cap="flat" cmpd="sng" algn="ctr">
                      <a:solidFill>
                        <a:srgbClr val="FC5959"/>
                      </a:solidFill>
                      <a:prstDash val="solid"/>
                      <a:round/>
                      <a:headEnd type="none" w="med" len="med"/>
                      <a:tailEnd type="none" w="med" len="med"/>
                    </a:lnR>
                    <a:lnT w="28575" cap="flat" cmpd="sng" algn="ctr">
                      <a:solidFill>
                        <a:srgbClr val="FC5959"/>
                      </a:solidFill>
                      <a:prstDash val="solid"/>
                      <a:round/>
                      <a:headEnd type="none" w="med" len="med"/>
                      <a:tailEnd type="none" w="med" len="med"/>
                    </a:lnT>
                    <a:lnB w="28575" cap="flat" cmpd="sng" algn="ctr">
                      <a:solidFill>
                        <a:srgbClr val="FC5959"/>
                      </a:solidFill>
                      <a:prstDash val="solid"/>
                      <a:round/>
                      <a:headEnd type="none" w="med" len="med"/>
                      <a:tailEnd type="none" w="med" len="med"/>
                    </a:lnB>
                    <a:solidFill>
                      <a:srgbClr val="FC5959">
                        <a:alpha val="83681"/>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800" b="1" kern="1200" dirty="0">
                          <a:solidFill>
                            <a:schemeClr val="lt1"/>
                          </a:solidFill>
                          <a:effectLst/>
                          <a:latin typeface="Helvetica Neue" panose="02000503000000020004" pitchFamily="2" charset="0"/>
                          <a:ea typeface="Helvetica Neue" panose="02000503000000020004" pitchFamily="2" charset="0"/>
                          <a:cs typeface="Helvetica Neue" panose="02000503000000020004" pitchFamily="2" charset="0"/>
                        </a:rPr>
                        <a:t>The Caregiver</a:t>
                      </a:r>
                    </a:p>
                  </a:txBody>
                  <a:tcPr anchor="ctr">
                    <a:lnL w="28575" cap="flat" cmpd="sng" algn="ctr">
                      <a:solidFill>
                        <a:srgbClr val="FC5959"/>
                      </a:solidFill>
                      <a:prstDash val="solid"/>
                      <a:round/>
                      <a:headEnd type="none" w="med" len="med"/>
                      <a:tailEnd type="none" w="med" len="med"/>
                    </a:lnL>
                    <a:lnR w="28575" cap="flat" cmpd="sng" algn="ctr">
                      <a:solidFill>
                        <a:srgbClr val="FC5959"/>
                      </a:solidFill>
                      <a:prstDash val="solid"/>
                      <a:round/>
                      <a:headEnd type="none" w="med" len="med"/>
                      <a:tailEnd type="none" w="med" len="med"/>
                    </a:lnR>
                    <a:lnT w="28575" cap="flat" cmpd="sng" algn="ctr">
                      <a:solidFill>
                        <a:srgbClr val="FC5959"/>
                      </a:solidFill>
                      <a:prstDash val="solid"/>
                      <a:round/>
                      <a:headEnd type="none" w="med" len="med"/>
                      <a:tailEnd type="none" w="med" len="med"/>
                    </a:lnT>
                    <a:lnB w="28575" cap="flat" cmpd="sng" algn="ctr">
                      <a:solidFill>
                        <a:srgbClr val="FC5959"/>
                      </a:solidFill>
                      <a:prstDash val="solid"/>
                      <a:round/>
                      <a:headEnd type="none" w="med" len="med"/>
                      <a:tailEnd type="none" w="med" len="med"/>
                    </a:lnB>
                    <a:solidFill>
                      <a:srgbClr val="FC5959">
                        <a:alpha val="83681"/>
                      </a:srgbClr>
                    </a:solidFill>
                  </a:tcPr>
                </a:tc>
                <a:extLst>
                  <a:ext uri="{0D108BD9-81ED-4DB2-BD59-A6C34878D82A}">
                    <a16:rowId xmlns:a16="http://schemas.microsoft.com/office/drawing/2014/main" val="988162498"/>
                  </a:ext>
                </a:extLst>
              </a:tr>
              <a:tr h="2926005">
                <a:tc>
                  <a:txBody>
                    <a:bodyPr/>
                    <a:lstStyle/>
                    <a:p>
                      <a:pPr algn="ctr">
                        <a:lnSpc>
                          <a:spcPct val="100000"/>
                        </a:lnSpc>
                        <a:spcBef>
                          <a:spcPts val="300"/>
                        </a:spcBef>
                      </a:pPr>
                      <a:r>
                        <a:rPr lang="en-CA" sz="18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Communication</a:t>
                      </a:r>
                    </a:p>
                    <a:p>
                      <a:pPr algn="ctr">
                        <a:lnSpc>
                          <a:spcPct val="100000"/>
                        </a:lnSpc>
                        <a:spcBef>
                          <a:spcPts val="300"/>
                        </a:spcBef>
                      </a:pPr>
                      <a:r>
                        <a:rPr lang="en-CA" sz="18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Cognition </a:t>
                      </a:r>
                    </a:p>
                    <a:p>
                      <a:pPr algn="ctr">
                        <a:lnSpc>
                          <a:spcPct val="100000"/>
                        </a:lnSpc>
                        <a:spcBef>
                          <a:spcPts val="300"/>
                        </a:spcBef>
                      </a:pPr>
                      <a:r>
                        <a:rPr lang="en-CA" sz="18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Weakness and muscle tone</a:t>
                      </a:r>
                    </a:p>
                    <a:p>
                      <a:pPr algn="ctr">
                        <a:lnSpc>
                          <a:spcPct val="100000"/>
                        </a:lnSpc>
                        <a:spcBef>
                          <a:spcPts val="300"/>
                        </a:spcBef>
                      </a:pPr>
                      <a:r>
                        <a:rPr lang="en-CA" sz="18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Balance and posture</a:t>
                      </a:r>
                    </a:p>
                    <a:p>
                      <a:pPr algn="ctr">
                        <a:lnSpc>
                          <a:spcPct val="100000"/>
                        </a:lnSpc>
                        <a:spcBef>
                          <a:spcPts val="300"/>
                        </a:spcBef>
                      </a:pPr>
                      <a:r>
                        <a:rPr lang="en-CA" sz="18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Coordination</a:t>
                      </a:r>
                    </a:p>
                    <a:p>
                      <a:pPr algn="ctr">
                        <a:lnSpc>
                          <a:spcPct val="100000"/>
                        </a:lnSpc>
                        <a:spcBef>
                          <a:spcPts val="300"/>
                        </a:spcBef>
                      </a:pPr>
                      <a:r>
                        <a:rPr lang="en-CA" sz="18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Vision and perception</a:t>
                      </a:r>
                    </a:p>
                    <a:p>
                      <a:pPr algn="ctr">
                        <a:lnSpc>
                          <a:spcPct val="100000"/>
                        </a:lnSpc>
                        <a:spcBef>
                          <a:spcPts val="300"/>
                        </a:spcBef>
                      </a:pPr>
                      <a:r>
                        <a:rPr lang="en-CA" sz="18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Sensation</a:t>
                      </a:r>
                    </a:p>
                    <a:p>
                      <a:pPr algn="ctr">
                        <a:lnSpc>
                          <a:spcPct val="100000"/>
                        </a:lnSpc>
                        <a:spcBef>
                          <a:spcPts val="300"/>
                        </a:spcBef>
                      </a:pPr>
                      <a:r>
                        <a:rPr lang="en-CA" sz="18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Mood and fatigue </a:t>
                      </a:r>
                    </a:p>
                    <a:p>
                      <a:pPr algn="ctr">
                        <a:lnSpc>
                          <a:spcPct val="100000"/>
                        </a:lnSpc>
                        <a:spcBef>
                          <a:spcPts val="300"/>
                        </a:spcBef>
                      </a:pPr>
                      <a:r>
                        <a:rPr lang="en-CA" sz="18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Motivation</a:t>
                      </a:r>
                    </a:p>
                    <a:p>
                      <a:pPr algn="ctr">
                        <a:lnSpc>
                          <a:spcPct val="100000"/>
                        </a:lnSpc>
                        <a:spcBef>
                          <a:spcPts val="300"/>
                        </a:spcBef>
                      </a:pPr>
                      <a:r>
                        <a:rPr lang="en-CA" sz="18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Pain</a:t>
                      </a:r>
                    </a:p>
                  </a:txBody>
                  <a:tcPr anchor="ctr">
                    <a:lnL w="28575" cap="flat" cmpd="sng" algn="ctr">
                      <a:solidFill>
                        <a:srgbClr val="FC5959"/>
                      </a:solidFill>
                      <a:prstDash val="solid"/>
                      <a:round/>
                      <a:headEnd type="none" w="med" len="med"/>
                      <a:tailEnd type="none" w="med" len="med"/>
                    </a:lnL>
                    <a:lnR w="28575" cap="flat" cmpd="sng" algn="ctr">
                      <a:solidFill>
                        <a:srgbClr val="FC5959"/>
                      </a:solidFill>
                      <a:prstDash val="solid"/>
                      <a:round/>
                      <a:headEnd type="none" w="med" len="med"/>
                      <a:tailEnd type="none" w="med" len="med"/>
                    </a:lnR>
                    <a:lnT w="28575" cap="flat" cmpd="sng" algn="ctr">
                      <a:solidFill>
                        <a:srgbClr val="FC5959"/>
                      </a:solidFill>
                      <a:prstDash val="solid"/>
                      <a:round/>
                      <a:headEnd type="none" w="med" len="med"/>
                      <a:tailEnd type="none" w="med" len="med"/>
                    </a:lnT>
                    <a:lnB w="28575" cap="flat" cmpd="sng" algn="ctr">
                      <a:solidFill>
                        <a:srgbClr val="FC5959"/>
                      </a:solidFill>
                      <a:prstDash val="solid"/>
                      <a:round/>
                      <a:headEnd type="none" w="med" len="med"/>
                      <a:tailEnd type="none" w="med" len="med"/>
                    </a:lnB>
                    <a:lnTlToBr w="12700" cmpd="sng">
                      <a:noFill/>
                      <a:prstDash val="solid"/>
                    </a:lnTlToBr>
                    <a:lnBlToTr w="12700" cmpd="sng">
                      <a:noFill/>
                      <a:prstDash val="solid"/>
                    </a:lnBlToTr>
                    <a:solidFill>
                      <a:srgbClr val="FC5959">
                        <a:alpha val="0"/>
                      </a:srgbClr>
                    </a:solidFill>
                  </a:tcPr>
                </a:tc>
                <a:tc>
                  <a:txBody>
                    <a:bodyPr/>
                    <a:lstStyle/>
                    <a:p>
                      <a:pPr algn="ctr">
                        <a:lnSpc>
                          <a:spcPct val="150000"/>
                        </a:lnSpc>
                      </a:pPr>
                      <a:r>
                        <a:rPr lang="en-CA" sz="18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Lighting</a:t>
                      </a:r>
                    </a:p>
                    <a:p>
                      <a:pPr algn="ctr">
                        <a:lnSpc>
                          <a:spcPct val="150000"/>
                        </a:lnSpc>
                      </a:pPr>
                      <a:r>
                        <a:rPr lang="en-CA" sz="18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Equipment</a:t>
                      </a:r>
                    </a:p>
                    <a:p>
                      <a:pPr algn="ctr">
                        <a:lnSpc>
                          <a:spcPct val="150000"/>
                        </a:lnSpc>
                      </a:pPr>
                      <a:r>
                        <a:rPr lang="en-CA" sz="18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Space</a:t>
                      </a:r>
                    </a:p>
                    <a:p>
                      <a:pPr algn="ctr">
                        <a:lnSpc>
                          <a:spcPct val="150000"/>
                        </a:lnSpc>
                      </a:pPr>
                      <a:r>
                        <a:rPr lang="en-CA" sz="18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Resources available</a:t>
                      </a:r>
                    </a:p>
                    <a:p>
                      <a:pPr algn="ctr">
                        <a:lnSpc>
                          <a:spcPct val="150000"/>
                        </a:lnSpc>
                      </a:pPr>
                      <a:r>
                        <a:rPr lang="en-CA" sz="18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Organizational policies </a:t>
                      </a:r>
                    </a:p>
                    <a:p>
                      <a:pPr algn="ctr">
                        <a:lnSpc>
                          <a:spcPct val="150000"/>
                        </a:lnSpc>
                      </a:pPr>
                      <a:r>
                        <a:rPr lang="en-CA" sz="18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and procedures</a:t>
                      </a:r>
                    </a:p>
                    <a:p>
                      <a:endParaRPr lang="en-US" sz="1800" dirty="0">
                        <a:ln>
                          <a:solidFill>
                            <a:srgbClr val="FC5959"/>
                          </a:solidFill>
                        </a:ln>
                        <a:solidFill>
                          <a:srgbClr val="FC5959"/>
                        </a:solidFill>
                      </a:endParaRPr>
                    </a:p>
                  </a:txBody>
                  <a:tcPr anchor="ctr">
                    <a:lnL w="28575" cap="flat" cmpd="sng" algn="ctr">
                      <a:solidFill>
                        <a:srgbClr val="FC5959"/>
                      </a:solidFill>
                      <a:prstDash val="solid"/>
                      <a:round/>
                      <a:headEnd type="none" w="med" len="med"/>
                      <a:tailEnd type="none" w="med" len="med"/>
                    </a:lnL>
                    <a:lnR w="28575" cap="flat" cmpd="sng" algn="ctr">
                      <a:solidFill>
                        <a:srgbClr val="FC5959"/>
                      </a:solidFill>
                      <a:prstDash val="solid"/>
                      <a:round/>
                      <a:headEnd type="none" w="med" len="med"/>
                      <a:tailEnd type="none" w="med" len="med"/>
                    </a:lnR>
                    <a:lnT w="28575" cap="flat" cmpd="sng" algn="ctr">
                      <a:solidFill>
                        <a:srgbClr val="FC5959"/>
                      </a:solidFill>
                      <a:prstDash val="solid"/>
                      <a:round/>
                      <a:headEnd type="none" w="med" len="med"/>
                      <a:tailEnd type="none" w="med" len="med"/>
                    </a:lnT>
                    <a:lnB w="28575" cap="flat" cmpd="sng" algn="ctr">
                      <a:solidFill>
                        <a:srgbClr val="FC5959"/>
                      </a:solidFill>
                      <a:prstDash val="solid"/>
                      <a:round/>
                      <a:headEnd type="none" w="med" len="med"/>
                      <a:tailEnd type="none" w="med" len="med"/>
                    </a:lnB>
                    <a:lnTlToBr w="12700" cmpd="sng">
                      <a:noFill/>
                      <a:prstDash val="solid"/>
                    </a:lnTlToBr>
                    <a:lnBlToTr w="12700" cmpd="sng">
                      <a:noFill/>
                      <a:prstDash val="solid"/>
                    </a:lnBlToTr>
                    <a:solidFill>
                      <a:srgbClr val="FC5959">
                        <a:alpha val="0"/>
                      </a:srgbClr>
                    </a:solidFill>
                  </a:tcPr>
                </a:tc>
                <a:tc>
                  <a:txBody>
                    <a:bodyPr/>
                    <a:lstStyle/>
                    <a:p>
                      <a:pPr algn="ctr">
                        <a:lnSpc>
                          <a:spcPct val="150000"/>
                        </a:lnSpc>
                      </a:pPr>
                      <a:r>
                        <a:rPr lang="en-CA" sz="18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Knowledge</a:t>
                      </a:r>
                    </a:p>
                    <a:p>
                      <a:pPr algn="ctr">
                        <a:lnSpc>
                          <a:spcPct val="150000"/>
                        </a:lnSpc>
                      </a:pPr>
                      <a:r>
                        <a:rPr lang="en-CA" sz="18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Skill</a:t>
                      </a:r>
                    </a:p>
                    <a:p>
                      <a:pPr algn="ctr">
                        <a:lnSpc>
                          <a:spcPct val="150000"/>
                        </a:lnSpc>
                      </a:pPr>
                      <a:r>
                        <a:rPr lang="en-CA" sz="18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Confidence</a:t>
                      </a:r>
                    </a:p>
                    <a:p>
                      <a:pPr algn="ctr">
                        <a:lnSpc>
                          <a:spcPct val="150000"/>
                        </a:lnSpc>
                      </a:pPr>
                      <a:r>
                        <a:rPr lang="en-CA" sz="18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Wellness</a:t>
                      </a:r>
                    </a:p>
                    <a:p>
                      <a:pPr algn="ctr">
                        <a:lnSpc>
                          <a:spcPct val="150000"/>
                        </a:lnSpc>
                      </a:pPr>
                      <a:r>
                        <a:rPr lang="en-CA" sz="18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Size/height</a:t>
                      </a:r>
                    </a:p>
                    <a:p>
                      <a:pPr algn="ctr">
                        <a:lnSpc>
                          <a:spcPct val="150000"/>
                        </a:lnSpc>
                      </a:pPr>
                      <a:r>
                        <a:rPr lang="en-CA" sz="18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Familiarity with the person</a:t>
                      </a:r>
                    </a:p>
                    <a:p>
                      <a:endParaRPr lang="en-US" sz="1800" dirty="0">
                        <a:ln>
                          <a:solidFill>
                            <a:srgbClr val="FC5959"/>
                          </a:solidFill>
                        </a:ln>
                        <a:solidFill>
                          <a:srgbClr val="FC5959"/>
                        </a:solidFill>
                      </a:endParaRPr>
                    </a:p>
                  </a:txBody>
                  <a:tcPr anchor="ctr">
                    <a:lnL w="28575" cap="flat" cmpd="sng" algn="ctr">
                      <a:solidFill>
                        <a:srgbClr val="FC5959"/>
                      </a:solidFill>
                      <a:prstDash val="solid"/>
                      <a:round/>
                      <a:headEnd type="none" w="med" len="med"/>
                      <a:tailEnd type="none" w="med" len="med"/>
                    </a:lnL>
                    <a:lnR w="28575" cap="flat" cmpd="sng" algn="ctr">
                      <a:solidFill>
                        <a:srgbClr val="FC5959"/>
                      </a:solidFill>
                      <a:prstDash val="solid"/>
                      <a:round/>
                      <a:headEnd type="none" w="med" len="med"/>
                      <a:tailEnd type="none" w="med" len="med"/>
                    </a:lnR>
                    <a:lnT w="28575" cap="flat" cmpd="sng" algn="ctr">
                      <a:solidFill>
                        <a:srgbClr val="FC5959"/>
                      </a:solidFill>
                      <a:prstDash val="solid"/>
                      <a:round/>
                      <a:headEnd type="none" w="med" len="med"/>
                      <a:tailEnd type="none" w="med" len="med"/>
                    </a:lnT>
                    <a:lnB w="28575" cap="flat" cmpd="sng" algn="ctr">
                      <a:solidFill>
                        <a:srgbClr val="FC5959"/>
                      </a:solidFill>
                      <a:prstDash val="solid"/>
                      <a:round/>
                      <a:headEnd type="none" w="med" len="med"/>
                      <a:tailEnd type="none" w="med" len="med"/>
                    </a:lnB>
                    <a:lnTlToBr w="12700" cmpd="sng">
                      <a:noFill/>
                      <a:prstDash val="solid"/>
                    </a:lnTlToBr>
                    <a:lnBlToTr w="12700" cmpd="sng">
                      <a:noFill/>
                      <a:prstDash val="solid"/>
                    </a:lnBlToTr>
                    <a:solidFill>
                      <a:srgbClr val="FC5959">
                        <a:alpha val="0"/>
                      </a:srgbClr>
                    </a:solidFill>
                  </a:tcPr>
                </a:tc>
                <a:extLst>
                  <a:ext uri="{0D108BD9-81ED-4DB2-BD59-A6C34878D82A}">
                    <a16:rowId xmlns:a16="http://schemas.microsoft.com/office/drawing/2014/main" val="3463736147"/>
                  </a:ext>
                </a:extLst>
              </a:tr>
            </a:tbl>
          </a:graphicData>
        </a:graphic>
      </p:graphicFrame>
    </p:spTree>
    <p:extLst>
      <p:ext uri="{BB962C8B-B14F-4D97-AF65-F5344CB8AC3E}">
        <p14:creationId xmlns:p14="http://schemas.microsoft.com/office/powerpoint/2010/main" val="2816058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61000"/>
          </a:schemeClr>
        </a:solidFill>
        <a:effectLst/>
      </p:bgPr>
    </p:bg>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3B0A7742-B88F-AB93-F7BD-74ECEE237A88}"/>
              </a:ext>
            </a:extLst>
          </p:cNvPr>
          <p:cNvSpPr txBox="1"/>
          <p:nvPr/>
        </p:nvSpPr>
        <p:spPr>
          <a:xfrm>
            <a:off x="630790" y="2076531"/>
            <a:ext cx="10157347" cy="3224729"/>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CA" sz="24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Practicing safe mobility can:</a:t>
            </a:r>
          </a:p>
          <a:p>
            <a:pPr marL="285750" marR="0" lvl="0" indent="-285750" algn="l" defTabSz="914400" rtl="0" eaLnBrk="1" fontAlgn="auto" latinLnBrk="0" hangingPunct="1">
              <a:lnSpc>
                <a:spcPct val="150000"/>
              </a:lnSpc>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Prevent falls </a:t>
            </a:r>
          </a:p>
          <a:p>
            <a:pPr marL="285750" marR="0" lvl="0" indent="-285750" algn="l" defTabSz="914400" rtl="0" eaLnBrk="1" fontAlgn="auto" latinLnBrk="0" hangingPunct="1">
              <a:lnSpc>
                <a:spcPct val="150000"/>
              </a:lnSpc>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Prevent injuries </a:t>
            </a:r>
          </a:p>
          <a:p>
            <a:pPr marL="285750" marR="0" lvl="0" indent="-285750" algn="l" defTabSz="914400" rtl="0" eaLnBrk="1" fontAlgn="auto" latinLnBrk="0" hangingPunct="1">
              <a:lnSpc>
                <a:spcPct val="150000"/>
              </a:lnSpc>
              <a:spcBef>
                <a:spcPts val="600"/>
              </a:spcBef>
              <a:spcAft>
                <a:spcPts val="600"/>
              </a:spcAft>
              <a:buClr>
                <a:srgbClr val="FC5959"/>
              </a:buClr>
              <a:buSzTx/>
              <a:buFont typeface="Arial" panose="020B0604020202020204" pitchFamily="34" charset="0"/>
              <a:buChar char="•"/>
              <a:tabLst/>
              <a:defRPr/>
            </a:pP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Promote independence and active participation</a:t>
            </a:r>
          </a:p>
          <a:p>
            <a:pPr marL="285750" marR="0" lvl="0" indent="-285750" algn="l" defTabSz="914400" rtl="0" eaLnBrk="1" fontAlgn="auto" latinLnBrk="0" hangingPunct="1">
              <a:lnSpc>
                <a:spcPct val="150000"/>
              </a:lnSpc>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Promote </a:t>
            </a:r>
            <a:r>
              <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rPr>
              <a:t>better health of the person with stroke</a:t>
            </a:r>
            <a:endPar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5" name="TextBox 34">
            <a:extLst>
              <a:ext uri="{FF2B5EF4-FFF2-40B4-BE49-F238E27FC236}">
                <a16:creationId xmlns:a16="http://schemas.microsoft.com/office/drawing/2014/main" id="{79DAB083-B228-F343-2C41-42824666980D}"/>
              </a:ext>
            </a:extLst>
          </p:cNvPr>
          <p:cNvSpPr txBox="1"/>
          <p:nvPr/>
        </p:nvSpPr>
        <p:spPr>
          <a:xfrm>
            <a:off x="630790" y="1463659"/>
            <a:ext cx="6098058"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What you should know:</a:t>
            </a:r>
            <a:endParaRPr kumimoji="0" lang="en-CA" sz="2800" b="0"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FC595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 name="Picture 1" descr="A red and black sign with white text&#10;&#10;Description automatically generated">
            <a:extLst>
              <a:ext uri="{FF2B5EF4-FFF2-40B4-BE49-F238E27FC236}">
                <a16:creationId xmlns:a16="http://schemas.microsoft.com/office/drawing/2014/main" id="{8583BE35-57EF-F1D4-6A5D-001C3D680C10}"/>
              </a:ext>
            </a:extLst>
          </p:cNvPr>
          <p:cNvPicPr>
            <a:picLocks noChangeAspect="1"/>
          </p:cNvPicPr>
          <p:nvPr/>
        </p:nvPicPr>
        <p:blipFill>
          <a:blip r:embed="rId3"/>
          <a:stretch>
            <a:fillRect/>
          </a:stretch>
        </p:blipFill>
        <p:spPr>
          <a:xfrm>
            <a:off x="8901840" y="266985"/>
            <a:ext cx="2070100" cy="800100"/>
          </a:xfrm>
          <a:prstGeom prst="rect">
            <a:avLst/>
          </a:prstGeom>
        </p:spPr>
      </p:pic>
      <p:sp>
        <p:nvSpPr>
          <p:cNvPr id="3" name="TextBox 2">
            <a:extLst>
              <a:ext uri="{FF2B5EF4-FFF2-40B4-BE49-F238E27FC236}">
                <a16:creationId xmlns:a16="http://schemas.microsoft.com/office/drawing/2014/main" id="{179B08AB-BD99-1AD9-6D5E-37BC30FFA92C}"/>
              </a:ext>
            </a:extLst>
          </p:cNvPr>
          <p:cNvSpPr txBox="1"/>
          <p:nvPr/>
        </p:nvSpPr>
        <p:spPr>
          <a:xfrm>
            <a:off x="515006" y="345523"/>
            <a:ext cx="7058985" cy="9233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54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Mobility </a:t>
            </a:r>
            <a:r>
              <a:rPr kumimoji="0" lang="en-CA" sz="5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7" name="Picture 6" descr="A black sign with a red warning sign&#10;&#10;Description automatically generated">
            <a:extLst>
              <a:ext uri="{FF2B5EF4-FFF2-40B4-BE49-F238E27FC236}">
                <a16:creationId xmlns:a16="http://schemas.microsoft.com/office/drawing/2014/main" id="{A17E472F-C3FC-449F-9166-36B920616F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15364" y="2631729"/>
            <a:ext cx="2572773" cy="2300794"/>
          </a:xfrm>
          <a:prstGeom prst="rect">
            <a:avLst/>
          </a:prstGeom>
        </p:spPr>
      </p:pic>
    </p:spTree>
    <p:extLst>
      <p:ext uri="{BB962C8B-B14F-4D97-AF65-F5344CB8AC3E}">
        <p14:creationId xmlns:p14="http://schemas.microsoft.com/office/powerpoint/2010/main" val="1033284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C595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TextBox 34">
            <a:extLst>
              <a:ext uri="{FF2B5EF4-FFF2-40B4-BE49-F238E27FC236}">
                <a16:creationId xmlns:a16="http://schemas.microsoft.com/office/drawing/2014/main" id="{79DAB083-B228-F343-2C41-42824666980D}"/>
              </a:ext>
            </a:extLst>
          </p:cNvPr>
          <p:cNvSpPr txBox="1"/>
          <p:nvPr/>
        </p:nvSpPr>
        <p:spPr>
          <a:xfrm>
            <a:off x="515006" y="1301136"/>
            <a:ext cx="7437425"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General Principles of Safe Mobility</a:t>
            </a:r>
            <a:endParaRPr kumimoji="0" lang="en-CA" sz="2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515006" y="2058407"/>
            <a:ext cx="10958587" cy="3077766"/>
          </a:xfrm>
          <a:prstGeom prst="rect">
            <a:avLst/>
          </a:prstGeom>
          <a:noFill/>
        </p:spPr>
        <p:txBody>
          <a:bodyPr wrap="square">
            <a:spAutoFit/>
          </a:bodyPr>
          <a:lstStyle/>
          <a:p>
            <a:pPr marL="285750" marR="0" lvl="0" indent="-285750" algn="l" defTabSz="914400" rtl="0" eaLnBrk="1" fontAlgn="auto" latinLnBrk="0" hangingPunct="1">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Plan for extra help if needed</a:t>
            </a:r>
          </a:p>
          <a:p>
            <a:pPr marL="285750" marR="0" lvl="0" indent="-285750" algn="l" defTabSz="914400" rtl="0" eaLnBrk="1" fontAlgn="auto" latinLnBrk="0" hangingPunct="1">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Encourage the person to do as much as they can</a:t>
            </a:r>
          </a:p>
          <a:p>
            <a:pPr marL="742950" lvl="1" indent="-285750">
              <a:spcBef>
                <a:spcPts val="600"/>
              </a:spcBef>
              <a:spcAft>
                <a:spcPts val="600"/>
              </a:spcAft>
              <a:buClr>
                <a:srgbClr val="FC5959"/>
              </a:buClr>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Your goal is</a:t>
            </a:r>
            <a:r>
              <a:rPr kumimoji="0" lang="en-CA" sz="2400" b="1"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not to lift</a:t>
            </a: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 the person but to support them</a:t>
            </a:r>
          </a:p>
          <a:p>
            <a:pPr marL="742950" lvl="1" indent="-285750">
              <a:spcBef>
                <a:spcPts val="600"/>
              </a:spcBef>
              <a:spcAft>
                <a:spcPts val="600"/>
              </a:spcAft>
              <a:buClr>
                <a:srgbClr val="FC5959"/>
              </a:buClr>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Always follow your organization’s lift policies</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Do not rush</a:t>
            </a:r>
          </a:p>
          <a:p>
            <a:pPr marL="285750" marR="0" lvl="0" indent="-285750" algn="l" defTabSz="914400" rtl="0" eaLnBrk="1" fontAlgn="auto" latinLnBrk="0" hangingPunct="1">
              <a:spcBef>
                <a:spcPts val="600"/>
              </a:spcBef>
              <a:spcAft>
                <a:spcPts val="600"/>
              </a:spcAft>
              <a:buClr>
                <a:srgbClr val="FC5959"/>
              </a:buClr>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Recognize that the person’s energy levels can change throughout the day</a:t>
            </a: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 name="Picture 1" descr="A red and black sign with white text&#10;&#10;Description automatically generated">
            <a:extLst>
              <a:ext uri="{FF2B5EF4-FFF2-40B4-BE49-F238E27FC236}">
                <a16:creationId xmlns:a16="http://schemas.microsoft.com/office/drawing/2014/main" id="{1B122338-12B3-D8CC-4348-7F09C00C0C64}"/>
              </a:ext>
            </a:extLst>
          </p:cNvPr>
          <p:cNvPicPr>
            <a:picLocks noChangeAspect="1"/>
          </p:cNvPicPr>
          <p:nvPr/>
        </p:nvPicPr>
        <p:blipFill>
          <a:blip r:embed="rId3"/>
          <a:stretch>
            <a:fillRect/>
          </a:stretch>
        </p:blipFill>
        <p:spPr>
          <a:xfrm>
            <a:off x="8901840" y="266985"/>
            <a:ext cx="2070100" cy="800100"/>
          </a:xfrm>
          <a:prstGeom prst="rect">
            <a:avLst/>
          </a:prstGeom>
        </p:spPr>
      </p:pic>
      <p:sp>
        <p:nvSpPr>
          <p:cNvPr id="3" name="TextBox 2">
            <a:extLst>
              <a:ext uri="{FF2B5EF4-FFF2-40B4-BE49-F238E27FC236}">
                <a16:creationId xmlns:a16="http://schemas.microsoft.com/office/drawing/2014/main" id="{A080532B-9EA4-B6CF-3AAE-0096E600979D}"/>
              </a:ext>
            </a:extLst>
          </p:cNvPr>
          <p:cNvSpPr txBox="1"/>
          <p:nvPr/>
        </p:nvSpPr>
        <p:spPr>
          <a:xfrm>
            <a:off x="515006" y="345523"/>
            <a:ext cx="7058985"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Mobility </a:t>
            </a:r>
            <a:r>
              <a:rPr kumimoji="0" lang="en-CA" sz="4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spTree>
    <p:extLst>
      <p:ext uri="{BB962C8B-B14F-4D97-AF65-F5344CB8AC3E}">
        <p14:creationId xmlns:p14="http://schemas.microsoft.com/office/powerpoint/2010/main" val="3757194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C595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TextBox 34">
            <a:extLst>
              <a:ext uri="{FF2B5EF4-FFF2-40B4-BE49-F238E27FC236}">
                <a16:creationId xmlns:a16="http://schemas.microsoft.com/office/drawing/2014/main" id="{79DAB083-B228-F343-2C41-42824666980D}"/>
              </a:ext>
            </a:extLst>
          </p:cNvPr>
          <p:cNvSpPr txBox="1"/>
          <p:nvPr/>
        </p:nvSpPr>
        <p:spPr>
          <a:xfrm>
            <a:off x="515006" y="1301136"/>
            <a:ext cx="7437425"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General Principles of Safe Mobility</a:t>
            </a:r>
            <a:endParaRPr kumimoji="0" lang="en-CA" sz="2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515006" y="2996486"/>
            <a:ext cx="4952733" cy="2347246"/>
          </a:xfrm>
          <a:prstGeom prst="rect">
            <a:avLst/>
          </a:prstGeom>
          <a:noFill/>
        </p:spPr>
        <p:txBody>
          <a:bodyPr wrap="square">
            <a:spAutoFit/>
          </a:bodyPr>
          <a:lstStyle/>
          <a:p>
            <a:pPr>
              <a:lnSpc>
                <a:spcPct val="107000"/>
              </a:lnSpc>
              <a:spcAft>
                <a:spcPts val="800"/>
              </a:spcAft>
            </a:pPr>
            <a:r>
              <a:rPr lang="en-US" sz="2400" b="1" dirty="0">
                <a:effectLst/>
                <a:latin typeface="Helvetica Neue" panose="02000503000000020004"/>
                <a:ea typeface="Calibri" panose="020F0502020204030204" pitchFamily="34" charset="0"/>
                <a:cs typeface="Times New Roman" panose="02020603050405020304" pitchFamily="18" charset="0"/>
              </a:rPr>
              <a:t>Weakness</a:t>
            </a:r>
            <a:endParaRPr lang="en-CA" sz="2400" dirty="0">
              <a:effectLst/>
              <a:latin typeface="Helvetica Neue" panose="02000503000000020004"/>
              <a:ea typeface="Calibri" panose="020F0502020204030204" pitchFamily="34" charset="0"/>
              <a:cs typeface="Times New Roman" panose="02020603050405020304" pitchFamily="18" charset="0"/>
            </a:endParaRPr>
          </a:p>
          <a:p>
            <a:pPr marL="342900" indent="-342900">
              <a:lnSpc>
                <a:spcPct val="107000"/>
              </a:lnSpc>
              <a:spcAft>
                <a:spcPts val="800"/>
              </a:spcAft>
              <a:buClr>
                <a:srgbClr val="FC5959"/>
              </a:buClr>
              <a:buFont typeface="Arial" panose="020B0604020202020204" pitchFamily="34" charset="0"/>
              <a:buChar char="•"/>
            </a:pPr>
            <a:r>
              <a:rPr lang="en-US" sz="2400" dirty="0">
                <a:effectLst/>
                <a:latin typeface="Helvetica Neue" panose="02000503000000020004"/>
                <a:ea typeface="Calibri" panose="020F0502020204030204" pitchFamily="34" charset="0"/>
                <a:cs typeface="Times New Roman" panose="02020603050405020304" pitchFamily="18" charset="0"/>
              </a:rPr>
              <a:t>Which side has been affected by the stroke?</a:t>
            </a:r>
            <a:endParaRPr lang="en-CA" sz="2400" dirty="0">
              <a:effectLst/>
              <a:latin typeface="Helvetica Neue" panose="02000503000000020004"/>
              <a:ea typeface="Calibri" panose="020F0502020204030204" pitchFamily="34" charset="0"/>
              <a:cs typeface="Times New Roman" panose="02020603050405020304" pitchFamily="18" charset="0"/>
            </a:endParaRPr>
          </a:p>
          <a:p>
            <a:pPr marL="342900" indent="-342900">
              <a:lnSpc>
                <a:spcPct val="107000"/>
              </a:lnSpc>
              <a:spcAft>
                <a:spcPts val="800"/>
              </a:spcAft>
              <a:buClr>
                <a:srgbClr val="FC5959"/>
              </a:buClr>
              <a:buFont typeface="Arial" panose="020B0604020202020204" pitchFamily="34" charset="0"/>
              <a:buChar char="•"/>
            </a:pPr>
            <a:r>
              <a:rPr lang="en-US" sz="2400" dirty="0">
                <a:effectLst/>
                <a:latin typeface="Helvetica Neue" panose="02000503000000020004"/>
                <a:ea typeface="Calibri" panose="020F0502020204030204" pitchFamily="34" charset="0"/>
                <a:cs typeface="Times New Roman" panose="02020603050405020304" pitchFamily="18" charset="0"/>
              </a:rPr>
              <a:t>Ability to move each limb?</a:t>
            </a:r>
            <a:endParaRPr lang="en-CA" sz="2400" dirty="0">
              <a:effectLst/>
              <a:latin typeface="Helvetica Neue" panose="02000503000000020004"/>
              <a:ea typeface="Calibri" panose="020F0502020204030204" pitchFamily="34" charset="0"/>
              <a:cs typeface="Times New Roman" panose="02020603050405020304" pitchFamily="18" charset="0"/>
            </a:endParaRPr>
          </a:p>
          <a:p>
            <a:pPr>
              <a:lnSpc>
                <a:spcPct val="107000"/>
              </a:lnSpc>
              <a:spcAft>
                <a:spcPts val="800"/>
              </a:spcAft>
            </a:pPr>
            <a:r>
              <a:rPr lang="en-US" sz="2400" dirty="0">
                <a:effectLst/>
                <a:latin typeface="Helvetica Neue" panose="02000503000000020004"/>
                <a:ea typeface="Calibri" panose="020F0502020204030204" pitchFamily="34" charset="0"/>
                <a:cs typeface="Times New Roman" panose="02020603050405020304" pitchFamily="18" charset="0"/>
              </a:rPr>
              <a:t> </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 name="Picture 1" descr="A red and black sign with white text&#10;&#10;Description automatically generated">
            <a:extLst>
              <a:ext uri="{FF2B5EF4-FFF2-40B4-BE49-F238E27FC236}">
                <a16:creationId xmlns:a16="http://schemas.microsoft.com/office/drawing/2014/main" id="{1B122338-12B3-D8CC-4348-7F09C00C0C64}"/>
              </a:ext>
            </a:extLst>
          </p:cNvPr>
          <p:cNvPicPr>
            <a:picLocks noChangeAspect="1"/>
          </p:cNvPicPr>
          <p:nvPr/>
        </p:nvPicPr>
        <p:blipFill>
          <a:blip r:embed="rId3"/>
          <a:stretch>
            <a:fillRect/>
          </a:stretch>
        </p:blipFill>
        <p:spPr>
          <a:xfrm>
            <a:off x="8901840" y="266985"/>
            <a:ext cx="2070100" cy="800100"/>
          </a:xfrm>
          <a:prstGeom prst="rect">
            <a:avLst/>
          </a:prstGeom>
        </p:spPr>
      </p:pic>
      <p:sp>
        <p:nvSpPr>
          <p:cNvPr id="3" name="TextBox 2">
            <a:extLst>
              <a:ext uri="{FF2B5EF4-FFF2-40B4-BE49-F238E27FC236}">
                <a16:creationId xmlns:a16="http://schemas.microsoft.com/office/drawing/2014/main" id="{A080532B-9EA4-B6CF-3AAE-0096E600979D}"/>
              </a:ext>
            </a:extLst>
          </p:cNvPr>
          <p:cNvSpPr txBox="1"/>
          <p:nvPr/>
        </p:nvSpPr>
        <p:spPr>
          <a:xfrm>
            <a:off x="515006" y="345523"/>
            <a:ext cx="7058985"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Mobility </a:t>
            </a:r>
            <a:r>
              <a:rPr kumimoji="0" lang="en-CA" sz="4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4" name="TextBox 3">
            <a:extLst>
              <a:ext uri="{FF2B5EF4-FFF2-40B4-BE49-F238E27FC236}">
                <a16:creationId xmlns:a16="http://schemas.microsoft.com/office/drawing/2014/main" id="{0EA45FD4-EF79-D6D9-CA18-758F545F8806}"/>
              </a:ext>
            </a:extLst>
          </p:cNvPr>
          <p:cNvSpPr txBox="1"/>
          <p:nvPr/>
        </p:nvSpPr>
        <p:spPr>
          <a:xfrm>
            <a:off x="6047929" y="2929812"/>
            <a:ext cx="5295870" cy="2755563"/>
          </a:xfrm>
          <a:prstGeom prst="rect">
            <a:avLst/>
          </a:prstGeom>
          <a:noFill/>
        </p:spPr>
        <p:txBody>
          <a:bodyPr wrap="square" rtlCol="0">
            <a:spAutoFit/>
          </a:bodyPr>
          <a:lstStyle/>
          <a:p>
            <a:pPr>
              <a:lnSpc>
                <a:spcPct val="107000"/>
              </a:lnSpc>
              <a:spcAft>
                <a:spcPts val="800"/>
              </a:spcAft>
            </a:pPr>
            <a:r>
              <a:rPr lang="en-US" sz="2400" b="1" dirty="0">
                <a:effectLst/>
                <a:latin typeface="Helvetica Neue" panose="02000503000000020004"/>
                <a:ea typeface="Calibri" panose="020F0502020204030204" pitchFamily="34" charset="0"/>
                <a:cs typeface="Times New Roman" panose="02020603050405020304" pitchFamily="18" charset="0"/>
              </a:rPr>
              <a:t>Sensation</a:t>
            </a:r>
            <a:endParaRPr lang="en-CA" sz="2400" dirty="0">
              <a:effectLst/>
              <a:latin typeface="Helvetica Neue" panose="02000503000000020004"/>
              <a:ea typeface="Calibri" panose="020F0502020204030204" pitchFamily="34" charset="0"/>
              <a:cs typeface="Times New Roman" panose="02020603050405020304" pitchFamily="18" charset="0"/>
            </a:endParaRPr>
          </a:p>
          <a:p>
            <a:pPr marL="342900" indent="-342900">
              <a:lnSpc>
                <a:spcPct val="107000"/>
              </a:lnSpc>
              <a:spcAft>
                <a:spcPts val="800"/>
              </a:spcAft>
              <a:buClr>
                <a:srgbClr val="FC5959"/>
              </a:buClr>
              <a:buFont typeface="Arial" panose="020B0604020202020204" pitchFamily="34" charset="0"/>
              <a:buChar char="•"/>
            </a:pPr>
            <a:r>
              <a:rPr lang="en-US" sz="2400" dirty="0">
                <a:effectLst/>
                <a:latin typeface="Helvetica Neue" panose="02000503000000020004"/>
                <a:ea typeface="Calibri" panose="020F0502020204030204" pitchFamily="34" charset="0"/>
                <a:cs typeface="Times New Roman" panose="02020603050405020304" pitchFamily="18" charset="0"/>
              </a:rPr>
              <a:t>Can they feel their arm/leg?</a:t>
            </a:r>
            <a:endParaRPr lang="en-CA" sz="2400" dirty="0">
              <a:effectLst/>
              <a:latin typeface="Helvetica Neue" panose="02000503000000020004"/>
              <a:ea typeface="Calibri" panose="020F0502020204030204" pitchFamily="34" charset="0"/>
              <a:cs typeface="Times New Roman" panose="02020603050405020304" pitchFamily="18" charset="0"/>
            </a:endParaRPr>
          </a:p>
          <a:p>
            <a:pPr marL="342900" indent="-342900">
              <a:lnSpc>
                <a:spcPct val="107000"/>
              </a:lnSpc>
              <a:spcAft>
                <a:spcPts val="800"/>
              </a:spcAft>
              <a:buClr>
                <a:srgbClr val="FC5959"/>
              </a:buClr>
              <a:buFont typeface="Arial" panose="020B0604020202020204" pitchFamily="34" charset="0"/>
              <a:buChar char="•"/>
            </a:pPr>
            <a:r>
              <a:rPr lang="en-US" sz="2400" dirty="0">
                <a:effectLst/>
                <a:latin typeface="Helvetica Neue" panose="02000503000000020004"/>
                <a:ea typeface="Calibri" panose="020F0502020204030204" pitchFamily="34" charset="0"/>
                <a:cs typeface="Times New Roman" panose="02020603050405020304" pitchFamily="18" charset="0"/>
              </a:rPr>
              <a:t>Do they know where it is positioned?</a:t>
            </a:r>
            <a:endParaRPr lang="en-CA" sz="2400" dirty="0">
              <a:latin typeface="Helvetica Neue" panose="02000503000000020004"/>
              <a:ea typeface="Calibri" panose="020F0502020204030204" pitchFamily="34" charset="0"/>
              <a:cs typeface="Times New Roman" panose="02020603050405020304" pitchFamily="18" charset="0"/>
            </a:endParaRPr>
          </a:p>
          <a:p>
            <a:pPr marL="342900" indent="-342900">
              <a:lnSpc>
                <a:spcPct val="107000"/>
              </a:lnSpc>
              <a:spcAft>
                <a:spcPts val="800"/>
              </a:spcAft>
              <a:buClr>
                <a:srgbClr val="FC5959"/>
              </a:buClr>
              <a:buFont typeface="Arial" panose="020B0604020202020204" pitchFamily="34" charset="0"/>
              <a:buChar char="•"/>
            </a:pPr>
            <a:r>
              <a:rPr lang="en-US" sz="2400" dirty="0">
                <a:effectLst/>
                <a:latin typeface="Helvetica Neue" panose="02000503000000020004"/>
                <a:ea typeface="Calibri" panose="020F0502020204030204" pitchFamily="34" charset="0"/>
                <a:cs typeface="Times New Roman" panose="02020603050405020304" pitchFamily="18" charset="0"/>
              </a:rPr>
              <a:t>Pain?</a:t>
            </a:r>
            <a:endParaRPr lang="en-CA" sz="2400" dirty="0">
              <a:effectLst/>
              <a:latin typeface="Helvetica Neue" panose="02000503000000020004"/>
              <a:ea typeface="Calibri" panose="020F0502020204030204" pitchFamily="34" charset="0"/>
              <a:cs typeface="Times New Roman" panose="02020603050405020304" pitchFamily="18" charset="0"/>
            </a:endParaRPr>
          </a:p>
          <a:p>
            <a:endParaRPr lang="en-US" dirty="0"/>
          </a:p>
        </p:txBody>
      </p:sp>
      <p:sp>
        <p:nvSpPr>
          <p:cNvPr id="5" name="TextBox 4">
            <a:extLst>
              <a:ext uri="{FF2B5EF4-FFF2-40B4-BE49-F238E27FC236}">
                <a16:creationId xmlns:a16="http://schemas.microsoft.com/office/drawing/2014/main" id="{4D4E01AD-ED07-F299-F472-5D4B0861A29C}"/>
              </a:ext>
            </a:extLst>
          </p:cNvPr>
          <p:cNvSpPr txBox="1"/>
          <p:nvPr/>
        </p:nvSpPr>
        <p:spPr>
          <a:xfrm>
            <a:off x="462408" y="2191148"/>
            <a:ext cx="7692362" cy="738664"/>
          </a:xfrm>
          <a:prstGeom prst="rect">
            <a:avLst/>
          </a:prstGeom>
          <a:noFill/>
        </p:spPr>
        <p:txBody>
          <a:bodyPr wrap="none" rtlCol="0">
            <a:spAutoFit/>
          </a:bodyPr>
          <a:lstStyle/>
          <a:p>
            <a:r>
              <a:rPr lang="en-US" sz="2400" dirty="0">
                <a:solidFill>
                  <a:prstClr val="black"/>
                </a:solidFill>
                <a:latin typeface="Helvetica Neue" panose="02000503000000020004" pitchFamily="2" charset="0"/>
              </a:rPr>
              <a:t>Consider the person’s deficits that may impact mobility:</a:t>
            </a:r>
          </a:p>
          <a:p>
            <a:endParaRPr lang="en-US" dirty="0"/>
          </a:p>
        </p:txBody>
      </p:sp>
      <p:sp>
        <p:nvSpPr>
          <p:cNvPr id="6" name="TextBox 5">
            <a:extLst>
              <a:ext uri="{FF2B5EF4-FFF2-40B4-BE49-F238E27FC236}">
                <a16:creationId xmlns:a16="http://schemas.microsoft.com/office/drawing/2014/main" id="{2530D030-CD75-C4E5-A650-9C1EB3106A9B}"/>
              </a:ext>
            </a:extLst>
          </p:cNvPr>
          <p:cNvSpPr txBox="1"/>
          <p:nvPr/>
        </p:nvSpPr>
        <p:spPr>
          <a:xfrm>
            <a:off x="462408" y="5338432"/>
            <a:ext cx="8542788" cy="1364861"/>
          </a:xfrm>
          <a:prstGeom prst="rect">
            <a:avLst/>
          </a:prstGeom>
          <a:noFill/>
        </p:spPr>
        <p:txBody>
          <a:bodyPr wrap="none" rtlCol="0">
            <a:spAutoFit/>
          </a:bodyPr>
          <a:lstStyle/>
          <a:p>
            <a:pPr>
              <a:lnSpc>
                <a:spcPct val="107000"/>
              </a:lnSpc>
              <a:spcAft>
                <a:spcPts val="800"/>
              </a:spcAft>
            </a:pPr>
            <a:r>
              <a:rPr lang="en-US" sz="2400" b="1" dirty="0">
                <a:effectLst/>
                <a:latin typeface="Helvetica Neue" panose="02000503000000020004"/>
                <a:ea typeface="Calibri" panose="020F0502020204030204" pitchFamily="34" charset="0"/>
                <a:cs typeface="Times New Roman" panose="02020603050405020304" pitchFamily="18" charset="0"/>
              </a:rPr>
              <a:t>Muscle Tone</a:t>
            </a:r>
            <a:endParaRPr lang="en-CA" sz="2400" dirty="0">
              <a:effectLst/>
              <a:latin typeface="Helvetica Neue" panose="02000503000000020004"/>
              <a:ea typeface="Calibri" panose="020F0502020204030204" pitchFamily="34" charset="0"/>
              <a:cs typeface="Times New Roman" panose="02020603050405020304" pitchFamily="18" charset="0"/>
            </a:endParaRPr>
          </a:p>
          <a:p>
            <a:pPr marL="342900" indent="-342900">
              <a:lnSpc>
                <a:spcPct val="107000"/>
              </a:lnSpc>
              <a:spcAft>
                <a:spcPts val="800"/>
              </a:spcAft>
              <a:buClr>
                <a:srgbClr val="FC5959"/>
              </a:buClr>
              <a:buFont typeface="Arial" panose="020B0604020202020204" pitchFamily="34" charset="0"/>
              <a:buChar char="•"/>
            </a:pPr>
            <a:r>
              <a:rPr lang="en-US" sz="2400" dirty="0">
                <a:effectLst/>
                <a:latin typeface="Helvetica Neue" panose="02000503000000020004"/>
                <a:ea typeface="Calibri" panose="020F0502020204030204" pitchFamily="34" charset="0"/>
                <a:cs typeface="Times New Roman" panose="02020603050405020304" pitchFamily="18" charset="0"/>
              </a:rPr>
              <a:t>Is the limb stiff and difficult to move or is it limp and floppy?</a:t>
            </a:r>
            <a:endParaRPr lang="en-CA" sz="2400" dirty="0">
              <a:effectLst/>
              <a:latin typeface="Helvetica Neue" panose="02000503000000020004"/>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60026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C595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TextBox 34">
            <a:extLst>
              <a:ext uri="{FF2B5EF4-FFF2-40B4-BE49-F238E27FC236}">
                <a16:creationId xmlns:a16="http://schemas.microsoft.com/office/drawing/2014/main" id="{79DAB083-B228-F343-2C41-42824666980D}"/>
              </a:ext>
            </a:extLst>
          </p:cNvPr>
          <p:cNvSpPr txBox="1"/>
          <p:nvPr/>
        </p:nvSpPr>
        <p:spPr>
          <a:xfrm>
            <a:off x="515006" y="1301136"/>
            <a:ext cx="7437425"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General Principles of Safe Mobility</a:t>
            </a:r>
            <a:endParaRPr kumimoji="0" lang="en-CA" sz="2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515006" y="1948972"/>
            <a:ext cx="10958587" cy="4389407"/>
          </a:xfrm>
          <a:prstGeom prst="rect">
            <a:avLst/>
          </a:prstGeom>
          <a:noFill/>
        </p:spPr>
        <p:txBody>
          <a:bodyPr wrap="square">
            <a:spAutoFit/>
          </a:bodyPr>
          <a:lstStyle/>
          <a:p>
            <a:pPr marR="0" lvl="0" algn="l" defTabSz="914400" rtl="0" eaLnBrk="1" fontAlgn="auto" latinLnBrk="0" hangingPunct="1">
              <a:spcBef>
                <a:spcPts val="600"/>
              </a:spcBef>
              <a:spcAft>
                <a:spcPts val="600"/>
              </a:spcAft>
              <a:buClr>
                <a:srgbClr val="FC5959"/>
              </a:buClr>
              <a:buSzTx/>
              <a:tabLst/>
              <a:defRPr/>
            </a:pPr>
            <a:r>
              <a:rPr lang="en-US" sz="2400" dirty="0">
                <a:solidFill>
                  <a:prstClr val="black"/>
                </a:solidFill>
                <a:latin typeface="Helvetica Neue" panose="02000503000000020004" pitchFamily="2" charset="0"/>
              </a:rPr>
              <a:t>Consider the person’s deficits that may impact mobility:</a:t>
            </a:r>
          </a:p>
          <a:p>
            <a:pPr>
              <a:lnSpc>
                <a:spcPct val="107000"/>
              </a:lnSpc>
              <a:spcAft>
                <a:spcPts val="800"/>
              </a:spcAft>
              <a:buClr>
                <a:srgbClr val="FC5959"/>
              </a:buClr>
              <a:tabLst>
                <a:tab pos="457200" algn="l"/>
              </a:tabLst>
            </a:pPr>
            <a:r>
              <a:rPr lang="en-US" sz="2400" b="1" dirty="0">
                <a:effectLst/>
                <a:latin typeface="Helvetica Neue" panose="02000503000000020004"/>
                <a:ea typeface="Calibri" panose="020F0502020204030204" pitchFamily="34" charset="0"/>
                <a:cs typeface="Times New Roman" panose="02020603050405020304" pitchFamily="18" charset="0"/>
              </a:rPr>
              <a:t>Balance</a:t>
            </a:r>
            <a:endParaRPr lang="en-CA" sz="2400" dirty="0">
              <a:effectLst/>
              <a:latin typeface="Helvetica Neue" panose="02000503000000020004"/>
              <a:ea typeface="Calibri" panose="020F0502020204030204" pitchFamily="34" charset="0"/>
              <a:cs typeface="Times New Roman" panose="02020603050405020304" pitchFamily="18" charset="0"/>
            </a:endParaRPr>
          </a:p>
          <a:p>
            <a:pPr marL="342900" lvl="0" indent="-342900">
              <a:lnSpc>
                <a:spcPct val="107000"/>
              </a:lnSpc>
              <a:spcAft>
                <a:spcPts val="800"/>
              </a:spcAft>
              <a:buClr>
                <a:srgbClr val="FC5959"/>
              </a:buClr>
              <a:buFont typeface="Arial" panose="020B0604020202020204" pitchFamily="34" charset="0"/>
              <a:buChar char="•"/>
              <a:tabLst>
                <a:tab pos="228600" algn="l"/>
                <a:tab pos="457200" algn="l"/>
              </a:tabLst>
            </a:pPr>
            <a:r>
              <a:rPr lang="en-US" sz="2400" dirty="0">
                <a:effectLst/>
                <a:latin typeface="Helvetica Neue" panose="02000503000000020004"/>
                <a:ea typeface="Calibri" panose="020F0502020204030204" pitchFamily="34" charset="0"/>
                <a:cs typeface="Times New Roman" panose="02020603050405020304" pitchFamily="18" charset="0"/>
              </a:rPr>
              <a:t>Can they sit on their own?</a:t>
            </a:r>
            <a:endParaRPr lang="en-CA" sz="2400" dirty="0">
              <a:effectLst/>
              <a:latin typeface="Helvetica Neue" panose="02000503000000020004"/>
              <a:ea typeface="Calibri" panose="020F0502020204030204" pitchFamily="34" charset="0"/>
              <a:cs typeface="Times New Roman" panose="02020603050405020304" pitchFamily="18" charset="0"/>
            </a:endParaRPr>
          </a:p>
          <a:p>
            <a:pPr marL="342900" lvl="0" indent="-342900">
              <a:lnSpc>
                <a:spcPct val="107000"/>
              </a:lnSpc>
              <a:spcAft>
                <a:spcPts val="800"/>
              </a:spcAft>
              <a:buClr>
                <a:srgbClr val="FC5959"/>
              </a:buClr>
              <a:buFont typeface="Arial" panose="020B0604020202020204" pitchFamily="34" charset="0"/>
              <a:buChar char="•"/>
              <a:tabLst>
                <a:tab pos="228600" algn="l"/>
                <a:tab pos="457200" algn="l"/>
              </a:tabLst>
            </a:pPr>
            <a:r>
              <a:rPr lang="en-US" sz="2400" dirty="0">
                <a:effectLst/>
                <a:latin typeface="Helvetica Neue" panose="02000503000000020004"/>
                <a:ea typeface="Calibri" panose="020F0502020204030204" pitchFamily="34" charset="0"/>
                <a:cs typeface="Times New Roman" panose="02020603050405020304" pitchFamily="18" charset="0"/>
              </a:rPr>
              <a:t>Can they stand without assistance?</a:t>
            </a:r>
            <a:endParaRPr lang="en-CA" sz="2400" dirty="0">
              <a:effectLst/>
              <a:latin typeface="Helvetica Neue" panose="02000503000000020004"/>
              <a:ea typeface="Calibri" panose="020F0502020204030204" pitchFamily="34" charset="0"/>
              <a:cs typeface="Times New Roman" panose="02020603050405020304" pitchFamily="18" charset="0"/>
            </a:endParaRPr>
          </a:p>
          <a:p>
            <a:pPr marL="342900" lvl="0" indent="-342900">
              <a:lnSpc>
                <a:spcPct val="107000"/>
              </a:lnSpc>
              <a:spcAft>
                <a:spcPts val="800"/>
              </a:spcAft>
              <a:buClr>
                <a:srgbClr val="FC5959"/>
              </a:buClr>
              <a:buFont typeface="Arial" panose="020B0604020202020204" pitchFamily="34" charset="0"/>
              <a:buChar char="•"/>
              <a:tabLst>
                <a:tab pos="228600" algn="l"/>
                <a:tab pos="457200" algn="l"/>
              </a:tabLst>
            </a:pPr>
            <a:r>
              <a:rPr lang="en-US" sz="2400" dirty="0">
                <a:effectLst/>
                <a:latin typeface="Helvetica Neue" panose="02000503000000020004"/>
                <a:ea typeface="Calibri" panose="020F0502020204030204" pitchFamily="34" charset="0"/>
                <a:cs typeface="Times New Roman" panose="02020603050405020304" pitchFamily="18" charset="0"/>
              </a:rPr>
              <a:t>Do they stand on both feet?</a:t>
            </a:r>
          </a:p>
          <a:p>
            <a:pPr marL="342900" lvl="0" indent="-342900">
              <a:lnSpc>
                <a:spcPct val="107000"/>
              </a:lnSpc>
              <a:spcAft>
                <a:spcPts val="800"/>
              </a:spcAft>
              <a:buClr>
                <a:srgbClr val="FC5959"/>
              </a:buClr>
              <a:buFont typeface="Arial" panose="020B0604020202020204" pitchFamily="34" charset="0"/>
              <a:buChar char="•"/>
              <a:tabLst>
                <a:tab pos="228600" algn="l"/>
                <a:tab pos="457200" algn="l"/>
              </a:tabLst>
            </a:pPr>
            <a:endParaRPr lang="en-CA" sz="2400" dirty="0">
              <a:effectLst/>
              <a:latin typeface="Helvetica Neue" panose="02000503000000020004"/>
              <a:ea typeface="Calibri" panose="020F0502020204030204" pitchFamily="34" charset="0"/>
              <a:cs typeface="Times New Roman" panose="02020603050405020304" pitchFamily="18" charset="0"/>
            </a:endParaRPr>
          </a:p>
          <a:p>
            <a:pPr>
              <a:lnSpc>
                <a:spcPct val="107000"/>
              </a:lnSpc>
              <a:spcAft>
                <a:spcPts val="800"/>
              </a:spcAft>
              <a:buClr>
                <a:srgbClr val="FC5959"/>
              </a:buClr>
              <a:tabLst>
                <a:tab pos="457200" algn="l"/>
              </a:tabLst>
            </a:pPr>
            <a:r>
              <a:rPr lang="en-US" sz="2400" b="1" dirty="0">
                <a:effectLst/>
                <a:latin typeface="Helvetica Neue" panose="02000503000000020004"/>
                <a:ea typeface="Calibri" panose="020F0502020204030204" pitchFamily="34" charset="0"/>
                <a:cs typeface="Times New Roman" panose="02020603050405020304" pitchFamily="18" charset="0"/>
              </a:rPr>
              <a:t>Posture</a:t>
            </a:r>
            <a:endParaRPr lang="en-CA" sz="2400" dirty="0">
              <a:effectLst/>
              <a:latin typeface="Helvetica Neue" panose="02000503000000020004"/>
              <a:ea typeface="Calibri" panose="020F0502020204030204" pitchFamily="34" charset="0"/>
              <a:cs typeface="Times New Roman" panose="02020603050405020304" pitchFamily="18" charset="0"/>
            </a:endParaRPr>
          </a:p>
          <a:p>
            <a:pPr marL="342900" lvl="0" indent="-342900">
              <a:lnSpc>
                <a:spcPct val="107000"/>
              </a:lnSpc>
              <a:spcAft>
                <a:spcPts val="800"/>
              </a:spcAft>
              <a:buClr>
                <a:srgbClr val="FC5959"/>
              </a:buClr>
              <a:buFont typeface="Arial" panose="020B0604020202020204" pitchFamily="34" charset="0"/>
              <a:buChar char="•"/>
              <a:tabLst>
                <a:tab pos="228600" algn="l"/>
                <a:tab pos="457200" algn="l"/>
              </a:tabLst>
            </a:pPr>
            <a:r>
              <a:rPr lang="en-US" sz="2400" dirty="0">
                <a:effectLst/>
                <a:latin typeface="Helvetica Neue" panose="02000503000000020004"/>
                <a:ea typeface="Calibri" panose="020F0502020204030204" pitchFamily="34" charset="0"/>
                <a:cs typeface="Times New Roman" panose="02020603050405020304" pitchFamily="18" charset="0"/>
              </a:rPr>
              <a:t>Can they sit and stand upright?</a:t>
            </a:r>
            <a:endParaRPr lang="en-CA" sz="2400" dirty="0">
              <a:effectLst/>
              <a:latin typeface="Helvetica Neue" panose="02000503000000020004"/>
              <a:ea typeface="Calibri" panose="020F0502020204030204" pitchFamily="34" charset="0"/>
              <a:cs typeface="Times New Roman" panose="02020603050405020304" pitchFamily="18" charset="0"/>
            </a:endParaRPr>
          </a:p>
          <a:p>
            <a:pPr marL="342900" lvl="0" indent="-342900">
              <a:lnSpc>
                <a:spcPct val="107000"/>
              </a:lnSpc>
              <a:spcAft>
                <a:spcPts val="800"/>
              </a:spcAft>
              <a:buClr>
                <a:srgbClr val="FC5959"/>
              </a:buClr>
              <a:buFont typeface="Arial" panose="020B0604020202020204" pitchFamily="34" charset="0"/>
              <a:buChar char="•"/>
              <a:tabLst>
                <a:tab pos="228600" algn="l"/>
                <a:tab pos="457200" algn="l"/>
              </a:tabLst>
            </a:pPr>
            <a:r>
              <a:rPr lang="en-US" sz="2400" dirty="0">
                <a:effectLst/>
                <a:latin typeface="Helvetica Neue" panose="02000503000000020004"/>
                <a:ea typeface="Calibri" panose="020F0502020204030204" pitchFamily="34" charset="0"/>
                <a:cs typeface="Times New Roman" panose="02020603050405020304" pitchFamily="18" charset="0"/>
              </a:rPr>
              <a:t>Do they push themselves over</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 name="Picture 1" descr="A red and black sign with white text&#10;&#10;Description automatically generated">
            <a:extLst>
              <a:ext uri="{FF2B5EF4-FFF2-40B4-BE49-F238E27FC236}">
                <a16:creationId xmlns:a16="http://schemas.microsoft.com/office/drawing/2014/main" id="{1B122338-12B3-D8CC-4348-7F09C00C0C64}"/>
              </a:ext>
            </a:extLst>
          </p:cNvPr>
          <p:cNvPicPr>
            <a:picLocks noChangeAspect="1"/>
          </p:cNvPicPr>
          <p:nvPr/>
        </p:nvPicPr>
        <p:blipFill>
          <a:blip r:embed="rId3"/>
          <a:stretch>
            <a:fillRect/>
          </a:stretch>
        </p:blipFill>
        <p:spPr>
          <a:xfrm>
            <a:off x="8901840" y="266985"/>
            <a:ext cx="2070100" cy="800100"/>
          </a:xfrm>
          <a:prstGeom prst="rect">
            <a:avLst/>
          </a:prstGeom>
        </p:spPr>
      </p:pic>
      <p:sp>
        <p:nvSpPr>
          <p:cNvPr id="3" name="TextBox 2">
            <a:extLst>
              <a:ext uri="{FF2B5EF4-FFF2-40B4-BE49-F238E27FC236}">
                <a16:creationId xmlns:a16="http://schemas.microsoft.com/office/drawing/2014/main" id="{A080532B-9EA4-B6CF-3AAE-0096E600979D}"/>
              </a:ext>
            </a:extLst>
          </p:cNvPr>
          <p:cNvSpPr txBox="1"/>
          <p:nvPr/>
        </p:nvSpPr>
        <p:spPr>
          <a:xfrm>
            <a:off x="515006" y="345523"/>
            <a:ext cx="7058985"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Mobility </a:t>
            </a:r>
            <a:r>
              <a:rPr kumimoji="0" lang="en-CA" sz="4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spTree>
    <p:extLst>
      <p:ext uri="{BB962C8B-B14F-4D97-AF65-F5344CB8AC3E}">
        <p14:creationId xmlns:p14="http://schemas.microsoft.com/office/powerpoint/2010/main" val="3411714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C595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TextBox 34">
            <a:extLst>
              <a:ext uri="{FF2B5EF4-FFF2-40B4-BE49-F238E27FC236}">
                <a16:creationId xmlns:a16="http://schemas.microsoft.com/office/drawing/2014/main" id="{79DAB083-B228-F343-2C41-42824666980D}"/>
              </a:ext>
            </a:extLst>
          </p:cNvPr>
          <p:cNvSpPr txBox="1"/>
          <p:nvPr/>
        </p:nvSpPr>
        <p:spPr>
          <a:xfrm>
            <a:off x="515006" y="1301136"/>
            <a:ext cx="7437425"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General Principles of Safe Mobility</a:t>
            </a:r>
            <a:endParaRPr kumimoji="0" lang="en-CA" sz="2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515006" y="2058407"/>
            <a:ext cx="10958587" cy="3891643"/>
          </a:xfrm>
          <a:prstGeom prst="rect">
            <a:avLst/>
          </a:prstGeom>
          <a:noFill/>
        </p:spPr>
        <p:txBody>
          <a:bodyPr wrap="square">
            <a:spAutoFit/>
          </a:bodyPr>
          <a:lstStyle/>
          <a:p>
            <a:pPr marR="0" lvl="0" algn="l" defTabSz="914400" rtl="0" eaLnBrk="1" fontAlgn="auto" latinLnBrk="0" hangingPunct="1">
              <a:spcBef>
                <a:spcPts val="600"/>
              </a:spcBef>
              <a:spcAft>
                <a:spcPts val="600"/>
              </a:spcAft>
              <a:buClr>
                <a:srgbClr val="FC5959"/>
              </a:buClr>
              <a:buSzTx/>
              <a:tabLst/>
              <a:defRPr/>
            </a:pPr>
            <a:r>
              <a:rPr lang="en-US" sz="2400" dirty="0">
                <a:solidFill>
                  <a:prstClr val="black"/>
                </a:solidFill>
                <a:latin typeface="Helvetica Neue" panose="02000503000000020004" pitchFamily="2" charset="0"/>
              </a:rPr>
              <a:t>Consider the person’s deficits that may impact mobility:</a:t>
            </a:r>
          </a:p>
          <a:p>
            <a:pPr>
              <a:lnSpc>
                <a:spcPct val="107000"/>
              </a:lnSpc>
              <a:spcAft>
                <a:spcPts val="800"/>
              </a:spcAft>
              <a:buClr>
                <a:srgbClr val="FC5959"/>
              </a:buClr>
              <a:tabLst>
                <a:tab pos="457200" algn="l"/>
              </a:tabLst>
            </a:pPr>
            <a:r>
              <a:rPr lang="en-US" sz="2400" b="1" dirty="0">
                <a:effectLst/>
                <a:latin typeface="Helvetica Neue" panose="02000503000000020004"/>
                <a:ea typeface="Calibri" panose="020F0502020204030204" pitchFamily="34" charset="0"/>
                <a:cs typeface="Times New Roman" panose="02020603050405020304" pitchFamily="18" charset="0"/>
              </a:rPr>
              <a:t>Perception</a:t>
            </a:r>
            <a:endParaRPr lang="en-CA" sz="2400" dirty="0">
              <a:effectLst/>
              <a:latin typeface="Helvetica Neue" panose="02000503000000020004"/>
              <a:ea typeface="Calibri" panose="020F0502020204030204" pitchFamily="34" charset="0"/>
              <a:cs typeface="Times New Roman" panose="02020603050405020304" pitchFamily="18" charset="0"/>
            </a:endParaRPr>
          </a:p>
          <a:p>
            <a:pPr marL="800100" lvl="1" indent="-342900">
              <a:lnSpc>
                <a:spcPct val="107000"/>
              </a:lnSpc>
              <a:spcAft>
                <a:spcPts val="800"/>
              </a:spcAft>
              <a:buClr>
                <a:srgbClr val="FC5959"/>
              </a:buClr>
              <a:buFont typeface="Arial" panose="020B0604020202020204" pitchFamily="34" charset="0"/>
              <a:buChar char="•"/>
              <a:tabLst>
                <a:tab pos="685800" algn="l"/>
              </a:tabLst>
            </a:pPr>
            <a:r>
              <a:rPr lang="en-US" sz="2400" dirty="0">
                <a:effectLst/>
                <a:latin typeface="Helvetica Neue" panose="02000503000000020004"/>
                <a:ea typeface="Calibri" panose="020F0502020204030204" pitchFamily="34" charset="0"/>
                <a:cs typeface="Times New Roman" panose="02020603050405020304" pitchFamily="18" charset="0"/>
              </a:rPr>
              <a:t>Do they neglect one side?</a:t>
            </a:r>
          </a:p>
          <a:p>
            <a:pPr marL="800100" lvl="1" indent="-342900">
              <a:lnSpc>
                <a:spcPct val="107000"/>
              </a:lnSpc>
              <a:spcAft>
                <a:spcPts val="800"/>
              </a:spcAft>
              <a:buClr>
                <a:srgbClr val="FC5959"/>
              </a:buClr>
              <a:buFont typeface="Arial" panose="020B0604020202020204" pitchFamily="34" charset="0"/>
              <a:buChar char="•"/>
              <a:tabLst>
                <a:tab pos="685800" algn="l"/>
              </a:tabLst>
            </a:pPr>
            <a:endParaRPr lang="en-CA" sz="2400" dirty="0">
              <a:effectLst/>
              <a:latin typeface="Helvetica Neue" panose="02000503000000020004"/>
              <a:ea typeface="Calibri" panose="020F0502020204030204" pitchFamily="34" charset="0"/>
              <a:cs typeface="Times New Roman" panose="02020603050405020304" pitchFamily="18" charset="0"/>
            </a:endParaRPr>
          </a:p>
          <a:p>
            <a:pPr>
              <a:lnSpc>
                <a:spcPct val="107000"/>
              </a:lnSpc>
              <a:spcAft>
                <a:spcPts val="800"/>
              </a:spcAft>
              <a:buClr>
                <a:srgbClr val="FC5959"/>
              </a:buClr>
            </a:pPr>
            <a:r>
              <a:rPr lang="en-US" sz="2400" b="1" dirty="0">
                <a:effectLst/>
                <a:latin typeface="Helvetica Neue" panose="02000503000000020004"/>
                <a:ea typeface="Calibri" panose="020F0502020204030204" pitchFamily="34" charset="0"/>
                <a:cs typeface="Times New Roman" panose="02020603050405020304" pitchFamily="18" charset="0"/>
              </a:rPr>
              <a:t>Cognition</a:t>
            </a:r>
            <a:endParaRPr lang="en-CA" sz="2400" dirty="0">
              <a:effectLst/>
              <a:latin typeface="Helvetica Neue" panose="02000503000000020004"/>
              <a:ea typeface="Calibri" panose="020F0502020204030204" pitchFamily="34" charset="0"/>
              <a:cs typeface="Times New Roman" panose="02020603050405020304" pitchFamily="18" charset="0"/>
            </a:endParaRPr>
          </a:p>
          <a:p>
            <a:pPr marL="800100" lvl="1" indent="-342900">
              <a:lnSpc>
                <a:spcPct val="107000"/>
              </a:lnSpc>
              <a:spcAft>
                <a:spcPts val="800"/>
              </a:spcAft>
              <a:buClr>
                <a:srgbClr val="FC5959"/>
              </a:buClr>
              <a:buFont typeface="Arial" panose="020B0604020202020204" pitchFamily="34" charset="0"/>
              <a:buChar char="•"/>
              <a:tabLst>
                <a:tab pos="685800" algn="l"/>
              </a:tabLst>
            </a:pPr>
            <a:r>
              <a:rPr lang="en-US" sz="2400" dirty="0">
                <a:effectLst/>
                <a:latin typeface="Helvetica Neue" panose="02000503000000020004"/>
                <a:ea typeface="Calibri" panose="020F0502020204030204" pitchFamily="34" charset="0"/>
                <a:cs typeface="Times New Roman" panose="02020603050405020304" pitchFamily="18" charset="0"/>
              </a:rPr>
              <a:t>Are they alert?</a:t>
            </a:r>
            <a:endParaRPr lang="en-CA" sz="2400" dirty="0">
              <a:effectLst/>
              <a:latin typeface="Helvetica Neue" panose="02000503000000020004"/>
              <a:ea typeface="Calibri" panose="020F0502020204030204" pitchFamily="34" charset="0"/>
              <a:cs typeface="Times New Roman" panose="02020603050405020304" pitchFamily="18" charset="0"/>
            </a:endParaRPr>
          </a:p>
          <a:p>
            <a:pPr marL="800100" lvl="1" indent="-342900">
              <a:lnSpc>
                <a:spcPct val="107000"/>
              </a:lnSpc>
              <a:spcAft>
                <a:spcPts val="800"/>
              </a:spcAft>
              <a:buClr>
                <a:srgbClr val="FC5959"/>
              </a:buClr>
              <a:buFont typeface="Arial" panose="020B0604020202020204" pitchFamily="34" charset="0"/>
              <a:buChar char="•"/>
              <a:tabLst>
                <a:tab pos="685800" algn="l"/>
              </a:tabLst>
            </a:pPr>
            <a:r>
              <a:rPr lang="en-US" sz="2400" dirty="0">
                <a:effectLst/>
                <a:latin typeface="Helvetica Neue" panose="02000503000000020004"/>
                <a:ea typeface="Calibri" panose="020F0502020204030204" pitchFamily="34" charset="0"/>
                <a:cs typeface="Times New Roman" panose="02020603050405020304" pitchFamily="18" charset="0"/>
              </a:rPr>
              <a:t>Are they able to learn?</a:t>
            </a:r>
            <a:endParaRPr lang="en-CA" sz="2400" dirty="0">
              <a:effectLst/>
              <a:latin typeface="Helvetica Neue" panose="02000503000000020004"/>
              <a:ea typeface="Calibri" panose="020F0502020204030204" pitchFamily="34" charset="0"/>
              <a:cs typeface="Times New Roman" panose="02020603050405020304" pitchFamily="18" charset="0"/>
            </a:endParaRPr>
          </a:p>
          <a:p>
            <a:pPr marL="800100" lvl="1" indent="-342900">
              <a:lnSpc>
                <a:spcPct val="107000"/>
              </a:lnSpc>
              <a:spcAft>
                <a:spcPts val="800"/>
              </a:spcAft>
              <a:buClr>
                <a:srgbClr val="FC5959"/>
              </a:buClr>
              <a:buFont typeface="Arial" panose="020B0604020202020204" pitchFamily="34" charset="0"/>
              <a:buChar char="•"/>
              <a:tabLst>
                <a:tab pos="685800" algn="l"/>
              </a:tabLst>
            </a:pPr>
            <a:r>
              <a:rPr lang="en-US" sz="2400" dirty="0">
                <a:effectLst/>
                <a:latin typeface="Helvetica Neue" panose="02000503000000020004"/>
                <a:ea typeface="Calibri" panose="020F0502020204030204" pitchFamily="34" charset="0"/>
                <a:cs typeface="Times New Roman" panose="02020603050405020304" pitchFamily="18" charset="0"/>
              </a:rPr>
              <a:t>Can they maintain their attention?</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 name="Picture 1" descr="A red and black sign with white text&#10;&#10;Description automatically generated">
            <a:extLst>
              <a:ext uri="{FF2B5EF4-FFF2-40B4-BE49-F238E27FC236}">
                <a16:creationId xmlns:a16="http://schemas.microsoft.com/office/drawing/2014/main" id="{1B122338-12B3-D8CC-4348-7F09C00C0C64}"/>
              </a:ext>
            </a:extLst>
          </p:cNvPr>
          <p:cNvPicPr>
            <a:picLocks noChangeAspect="1"/>
          </p:cNvPicPr>
          <p:nvPr/>
        </p:nvPicPr>
        <p:blipFill>
          <a:blip r:embed="rId3"/>
          <a:stretch>
            <a:fillRect/>
          </a:stretch>
        </p:blipFill>
        <p:spPr>
          <a:xfrm>
            <a:off x="8901840" y="266985"/>
            <a:ext cx="2070100" cy="800100"/>
          </a:xfrm>
          <a:prstGeom prst="rect">
            <a:avLst/>
          </a:prstGeom>
        </p:spPr>
      </p:pic>
      <p:sp>
        <p:nvSpPr>
          <p:cNvPr id="3" name="TextBox 2">
            <a:extLst>
              <a:ext uri="{FF2B5EF4-FFF2-40B4-BE49-F238E27FC236}">
                <a16:creationId xmlns:a16="http://schemas.microsoft.com/office/drawing/2014/main" id="{A080532B-9EA4-B6CF-3AAE-0096E600979D}"/>
              </a:ext>
            </a:extLst>
          </p:cNvPr>
          <p:cNvSpPr txBox="1"/>
          <p:nvPr/>
        </p:nvSpPr>
        <p:spPr>
          <a:xfrm>
            <a:off x="515006" y="345523"/>
            <a:ext cx="7058985"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Mobility </a:t>
            </a:r>
            <a:r>
              <a:rPr kumimoji="0" lang="en-CA" sz="4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spTree>
    <p:extLst>
      <p:ext uri="{BB962C8B-B14F-4D97-AF65-F5344CB8AC3E}">
        <p14:creationId xmlns:p14="http://schemas.microsoft.com/office/powerpoint/2010/main" val="2184553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FC595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D6DC59-4653-7A4D-8176-0D237FA82B48}"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TextBox 34">
            <a:extLst>
              <a:ext uri="{FF2B5EF4-FFF2-40B4-BE49-F238E27FC236}">
                <a16:creationId xmlns:a16="http://schemas.microsoft.com/office/drawing/2014/main" id="{79DAB083-B228-F343-2C41-42824666980D}"/>
              </a:ext>
            </a:extLst>
          </p:cNvPr>
          <p:cNvSpPr txBox="1"/>
          <p:nvPr/>
        </p:nvSpPr>
        <p:spPr>
          <a:xfrm>
            <a:off x="515006" y="1301136"/>
            <a:ext cx="7437425"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General Principles of Safe Mobility</a:t>
            </a:r>
            <a:endParaRPr kumimoji="0" lang="en-CA" sz="2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515006" y="2058407"/>
            <a:ext cx="10958587" cy="3891643"/>
          </a:xfrm>
          <a:prstGeom prst="rect">
            <a:avLst/>
          </a:prstGeom>
          <a:noFill/>
        </p:spPr>
        <p:txBody>
          <a:bodyPr wrap="square">
            <a:spAutoFit/>
          </a:bodyPr>
          <a:lstStyle/>
          <a:p>
            <a:pPr marR="0" lvl="0" algn="l" defTabSz="914400" rtl="0" eaLnBrk="1" fontAlgn="auto" latinLnBrk="0" hangingPunct="1">
              <a:spcBef>
                <a:spcPts val="600"/>
              </a:spcBef>
              <a:spcAft>
                <a:spcPts val="600"/>
              </a:spcAft>
              <a:buClr>
                <a:srgbClr val="FC5959"/>
              </a:buClr>
              <a:buSzTx/>
              <a:tabLst/>
              <a:defRPr/>
            </a:pPr>
            <a:r>
              <a:rPr lang="en-US" sz="2400" dirty="0">
                <a:solidFill>
                  <a:prstClr val="black"/>
                </a:solidFill>
                <a:latin typeface="Helvetica Neue" panose="02000503000000020004" pitchFamily="2" charset="0"/>
              </a:rPr>
              <a:t>Consider the person’s deficits that may impact mobility:</a:t>
            </a:r>
          </a:p>
          <a:p>
            <a:pPr>
              <a:lnSpc>
                <a:spcPct val="107000"/>
              </a:lnSpc>
              <a:spcAft>
                <a:spcPts val="800"/>
              </a:spcAft>
              <a:buClr>
                <a:srgbClr val="FC5959"/>
              </a:buClr>
            </a:pPr>
            <a:r>
              <a:rPr lang="en-US" sz="2400" b="1" dirty="0">
                <a:effectLst/>
                <a:latin typeface="Helvetica Neue" panose="02000503000000020004"/>
                <a:ea typeface="Calibri" panose="020F0502020204030204" pitchFamily="34" charset="0"/>
                <a:cs typeface="Times New Roman" panose="02020603050405020304" pitchFamily="18" charset="0"/>
              </a:rPr>
              <a:t>Communication</a:t>
            </a:r>
            <a:endParaRPr lang="en-CA" sz="2400" dirty="0">
              <a:effectLst/>
              <a:latin typeface="Helvetica Neue" panose="02000503000000020004"/>
              <a:ea typeface="Calibri" panose="020F0502020204030204" pitchFamily="34" charset="0"/>
              <a:cs typeface="Times New Roman" panose="02020603050405020304" pitchFamily="18" charset="0"/>
            </a:endParaRPr>
          </a:p>
          <a:p>
            <a:pPr marL="800100" lvl="1" indent="-342900">
              <a:lnSpc>
                <a:spcPct val="107000"/>
              </a:lnSpc>
              <a:spcAft>
                <a:spcPts val="800"/>
              </a:spcAft>
              <a:buClr>
                <a:srgbClr val="FC5959"/>
              </a:buClr>
              <a:buFont typeface="Arial" panose="020B0604020202020204" pitchFamily="34" charset="0"/>
              <a:buChar char="•"/>
              <a:tabLst>
                <a:tab pos="685800" algn="l"/>
              </a:tabLst>
            </a:pPr>
            <a:r>
              <a:rPr lang="en-US" sz="2400" dirty="0">
                <a:effectLst/>
                <a:latin typeface="Helvetica Neue" panose="02000503000000020004"/>
                <a:ea typeface="Calibri" panose="020F0502020204030204" pitchFamily="34" charset="0"/>
                <a:cs typeface="Times New Roman" panose="02020603050405020304" pitchFamily="18" charset="0"/>
              </a:rPr>
              <a:t>Can they understand language and follow instructions?</a:t>
            </a:r>
            <a:endParaRPr lang="en-CA" sz="2400" dirty="0">
              <a:effectLst/>
              <a:latin typeface="Helvetica Neue" panose="02000503000000020004"/>
              <a:ea typeface="Calibri" panose="020F0502020204030204" pitchFamily="34" charset="0"/>
              <a:cs typeface="Times New Roman" panose="02020603050405020304" pitchFamily="18" charset="0"/>
            </a:endParaRPr>
          </a:p>
          <a:p>
            <a:pPr marL="800100" lvl="1" indent="-342900">
              <a:lnSpc>
                <a:spcPct val="107000"/>
              </a:lnSpc>
              <a:spcAft>
                <a:spcPts val="800"/>
              </a:spcAft>
              <a:buClr>
                <a:srgbClr val="FC5959"/>
              </a:buClr>
              <a:buFont typeface="Arial" panose="020B0604020202020204" pitchFamily="34" charset="0"/>
              <a:buChar char="•"/>
              <a:tabLst>
                <a:tab pos="685800" algn="l"/>
              </a:tabLst>
            </a:pPr>
            <a:r>
              <a:rPr lang="en-US" sz="2400" dirty="0">
                <a:effectLst/>
                <a:latin typeface="Helvetica Neue" panose="02000503000000020004"/>
                <a:ea typeface="Calibri" panose="020F0502020204030204" pitchFamily="34" charset="0"/>
                <a:cs typeface="Times New Roman" panose="02020603050405020304" pitchFamily="18" charset="0"/>
              </a:rPr>
              <a:t>Can they speak?</a:t>
            </a:r>
          </a:p>
          <a:p>
            <a:pPr marL="800100" lvl="1" indent="-342900">
              <a:lnSpc>
                <a:spcPct val="107000"/>
              </a:lnSpc>
              <a:spcAft>
                <a:spcPts val="800"/>
              </a:spcAft>
              <a:buClr>
                <a:srgbClr val="FC5959"/>
              </a:buClr>
              <a:buFont typeface="Arial" panose="020B0604020202020204" pitchFamily="34" charset="0"/>
              <a:buChar char="•"/>
              <a:tabLst>
                <a:tab pos="685800" algn="l"/>
              </a:tabLst>
            </a:pPr>
            <a:endParaRPr lang="en-CA" sz="2400" dirty="0">
              <a:effectLst/>
              <a:latin typeface="Helvetica Neue" panose="02000503000000020004"/>
              <a:ea typeface="Calibri" panose="020F0502020204030204" pitchFamily="34" charset="0"/>
              <a:cs typeface="Times New Roman" panose="02020603050405020304" pitchFamily="18" charset="0"/>
            </a:endParaRPr>
          </a:p>
          <a:p>
            <a:pPr lvl="0">
              <a:lnSpc>
                <a:spcPct val="107000"/>
              </a:lnSpc>
              <a:spcAft>
                <a:spcPts val="800"/>
              </a:spcAft>
              <a:buClr>
                <a:srgbClr val="FC5959"/>
              </a:buClr>
              <a:tabLst>
                <a:tab pos="228600" algn="l"/>
              </a:tabLst>
            </a:pPr>
            <a:r>
              <a:rPr lang="en-US" sz="2400" b="1" dirty="0">
                <a:effectLst/>
                <a:latin typeface="Helvetica Neue" panose="02000503000000020004"/>
                <a:ea typeface="Calibri" panose="020F0502020204030204" pitchFamily="34" charset="0"/>
                <a:cs typeface="Times New Roman" panose="02020603050405020304" pitchFamily="18" charset="0"/>
              </a:rPr>
              <a:t>Personality</a:t>
            </a:r>
            <a:endParaRPr lang="en-CA" sz="2400" dirty="0">
              <a:effectLst/>
              <a:latin typeface="Helvetica Neue" panose="02000503000000020004"/>
              <a:ea typeface="Calibri" panose="020F0502020204030204" pitchFamily="34" charset="0"/>
              <a:cs typeface="Times New Roman" panose="02020603050405020304" pitchFamily="18" charset="0"/>
            </a:endParaRPr>
          </a:p>
          <a:p>
            <a:pPr marL="800100" lvl="1" indent="-342900">
              <a:lnSpc>
                <a:spcPct val="107000"/>
              </a:lnSpc>
              <a:spcAft>
                <a:spcPts val="800"/>
              </a:spcAft>
              <a:buClr>
                <a:srgbClr val="FC5959"/>
              </a:buClr>
              <a:buFont typeface="Arial" panose="020B0604020202020204" pitchFamily="34" charset="0"/>
              <a:buChar char="•"/>
              <a:tabLst>
                <a:tab pos="685800" algn="l"/>
              </a:tabLst>
            </a:pPr>
            <a:r>
              <a:rPr lang="en-US" sz="2400" dirty="0">
                <a:effectLst/>
                <a:latin typeface="Helvetica Neue" panose="02000503000000020004"/>
                <a:ea typeface="Calibri" panose="020F0502020204030204" pitchFamily="34" charset="0"/>
                <a:cs typeface="Times New Roman" panose="02020603050405020304" pitchFamily="18" charset="0"/>
              </a:rPr>
              <a:t>Do they have a fear of moving/falling?</a:t>
            </a:r>
            <a:endParaRPr lang="en-CA" sz="2400" dirty="0">
              <a:effectLst/>
              <a:latin typeface="Helvetica Neue" panose="02000503000000020004"/>
              <a:ea typeface="Calibri" panose="020F0502020204030204" pitchFamily="34" charset="0"/>
              <a:cs typeface="Times New Roman" panose="02020603050405020304" pitchFamily="18" charset="0"/>
            </a:endParaRPr>
          </a:p>
          <a:p>
            <a:pPr marL="800100" lvl="1" indent="-342900">
              <a:lnSpc>
                <a:spcPct val="107000"/>
              </a:lnSpc>
              <a:spcAft>
                <a:spcPts val="800"/>
              </a:spcAft>
              <a:buClr>
                <a:srgbClr val="FC5959"/>
              </a:buClr>
              <a:buFont typeface="Arial" panose="020B0604020202020204" pitchFamily="34" charset="0"/>
              <a:buChar char="•"/>
              <a:tabLst>
                <a:tab pos="685800" algn="l"/>
              </a:tabLst>
            </a:pPr>
            <a:r>
              <a:rPr lang="en-US" sz="2400" dirty="0">
                <a:effectLst/>
                <a:latin typeface="Helvetica Neue" panose="02000503000000020004"/>
                <a:ea typeface="Calibri" panose="020F0502020204030204" pitchFamily="34" charset="0"/>
                <a:cs typeface="Times New Roman" panose="02020603050405020304" pitchFamily="18" charset="0"/>
              </a:rPr>
              <a:t>Are they impulsive?</a:t>
            </a:r>
            <a:endParaRPr lang="en-CA" sz="2400" dirty="0">
              <a:solidFill>
                <a:prstClr val="black"/>
              </a:solidFill>
              <a:latin typeface="Helvetica Neue" panose="02000503000000020004"/>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 name="Picture 1" descr="A red and black sign with white text&#10;&#10;Description automatically generated">
            <a:extLst>
              <a:ext uri="{FF2B5EF4-FFF2-40B4-BE49-F238E27FC236}">
                <a16:creationId xmlns:a16="http://schemas.microsoft.com/office/drawing/2014/main" id="{1B122338-12B3-D8CC-4348-7F09C00C0C64}"/>
              </a:ext>
            </a:extLst>
          </p:cNvPr>
          <p:cNvPicPr>
            <a:picLocks noChangeAspect="1"/>
          </p:cNvPicPr>
          <p:nvPr/>
        </p:nvPicPr>
        <p:blipFill>
          <a:blip r:embed="rId3"/>
          <a:stretch>
            <a:fillRect/>
          </a:stretch>
        </p:blipFill>
        <p:spPr>
          <a:xfrm>
            <a:off x="8901840" y="266985"/>
            <a:ext cx="2070100" cy="800100"/>
          </a:xfrm>
          <a:prstGeom prst="rect">
            <a:avLst/>
          </a:prstGeom>
        </p:spPr>
      </p:pic>
      <p:sp>
        <p:nvSpPr>
          <p:cNvPr id="3" name="TextBox 2">
            <a:extLst>
              <a:ext uri="{FF2B5EF4-FFF2-40B4-BE49-F238E27FC236}">
                <a16:creationId xmlns:a16="http://schemas.microsoft.com/office/drawing/2014/main" id="{A080532B-9EA4-B6CF-3AAE-0096E600979D}"/>
              </a:ext>
            </a:extLst>
          </p:cNvPr>
          <p:cNvSpPr txBox="1"/>
          <p:nvPr/>
        </p:nvSpPr>
        <p:spPr>
          <a:xfrm>
            <a:off x="515006" y="345523"/>
            <a:ext cx="7058985"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800" b="1" i="0" u="none" strike="noStrike" kern="1200" cap="none" spc="0" normalizeH="0" baseline="0" noProof="0" dirty="0">
                <a:ln>
                  <a:noFill/>
                </a:ln>
                <a:solidFill>
                  <a:srgbClr val="FC5959"/>
                </a:solidFill>
                <a:effectLst/>
                <a:uLnTx/>
                <a:uFillTx/>
                <a:latin typeface="Helvetica Neue" panose="02000503000000020004" pitchFamily="2" charset="0"/>
                <a:ea typeface="Helvetica Neue" panose="02000503000000020004" pitchFamily="2" charset="0"/>
                <a:cs typeface="Helvetica Neue" panose="02000503000000020004" pitchFamily="2" charset="0"/>
              </a:rPr>
              <a:t>Mobility </a:t>
            </a:r>
            <a:r>
              <a:rPr kumimoji="0" lang="en-CA" sz="48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rPr>
              <a:t>After Stroke</a:t>
            </a:r>
          </a:p>
        </p:txBody>
      </p:sp>
    </p:spTree>
    <p:extLst>
      <p:ext uri="{BB962C8B-B14F-4D97-AF65-F5344CB8AC3E}">
        <p14:creationId xmlns:p14="http://schemas.microsoft.com/office/powerpoint/2010/main" val="18073423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TotalTime>
  <Words>1817</Words>
  <Application>Microsoft Office PowerPoint</Application>
  <PresentationFormat>Widescreen</PresentationFormat>
  <Paragraphs>305</Paragraphs>
  <Slides>14</Slides>
  <Notes>14</Notes>
  <HiddenSlides>4</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Calibri</vt:lpstr>
      <vt:lpstr>Calibri Light</vt:lpstr>
      <vt:lpstr>Courier New</vt:lpstr>
      <vt:lpstr>Helvetica Neue</vt:lpstr>
      <vt:lpstr>Segoe UI</vt:lpstr>
      <vt:lpstr>Symbol</vt:lpstr>
      <vt:lpstr>Times New Roman</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Trillium Health Partners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Traetto, Maggie</dc:creator>
  <cp:lastModifiedBy>Jenkins, Heather</cp:lastModifiedBy>
  <cp:revision>19</cp:revision>
  <dcterms:created xsi:type="dcterms:W3CDTF">2024-01-22T13:34:16Z</dcterms:created>
  <dcterms:modified xsi:type="dcterms:W3CDTF">2024-06-17T17:45:57Z</dcterms:modified>
</cp:coreProperties>
</file>