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51" r:id="rId2"/>
    <p:sldId id="352" r:id="rId3"/>
    <p:sldId id="360" r:id="rId4"/>
    <p:sldId id="353" r:id="rId5"/>
    <p:sldId id="354" r:id="rId6"/>
    <p:sldId id="359" r:id="rId7"/>
    <p:sldId id="355" r:id="rId8"/>
    <p:sldId id="356" r:id="rId9"/>
    <p:sldId id="357" r:id="rId10"/>
    <p:sldId id="3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71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73920" autoAdjust="0"/>
  </p:normalViewPr>
  <p:slideViewPr>
    <p:cSldViewPr snapToGrid="0">
      <p:cViewPr varScale="1">
        <p:scale>
          <a:sx n="84" d="100"/>
          <a:sy n="84" d="100"/>
        </p:scale>
        <p:origin x="15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F1D8FE-D34A-4613-BF08-9295D727225B}" type="datetimeFigureOut">
              <a:rPr lang="en-US" smtClean="0"/>
              <a:t>2024/06/10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3739F-9B58-4293-81F5-8C8427D5B3B9}" type="slidenum">
              <a:rPr lang="en-US" smtClean="0"/>
              <a:t>‹#›</a:t>
            </a:fld>
            <a:endParaRPr lang="en-US"/>
          </a:p>
        </p:txBody>
      </p:sp>
    </p:spTree>
    <p:extLst>
      <p:ext uri="{BB962C8B-B14F-4D97-AF65-F5344CB8AC3E}">
        <p14:creationId xmlns:p14="http://schemas.microsoft.com/office/powerpoint/2010/main" val="1549620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1</a:t>
            </a:fld>
            <a:endParaRPr lang="en-US"/>
          </a:p>
        </p:txBody>
      </p:sp>
    </p:spTree>
    <p:extLst>
      <p:ext uri="{BB962C8B-B14F-4D97-AF65-F5344CB8AC3E}">
        <p14:creationId xmlns:p14="http://schemas.microsoft.com/office/powerpoint/2010/main" val="1068039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ts val="1800"/>
              </a:spcBef>
              <a:buClr>
                <a:srgbClr val="8071B4"/>
              </a:buClr>
              <a:buFont typeface="Wingdings" pitchFamily="2" charset="2"/>
              <a:buChar char="ü"/>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Knowing what the person enjoys can help with providing care.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Family can help you learn more about the person you are caring for.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Share this information with the team</a:t>
            </a:r>
          </a:p>
          <a:p>
            <a:pPr marL="285750" indent="-285750">
              <a:spcBef>
                <a:spcPts val="1800"/>
              </a:spcBef>
              <a:buClr>
                <a:srgbClr val="8071B4"/>
              </a:buClr>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Recreation Therapists are experts in supporting persons with stroke to engage in meaningful activities</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 It may be helpful to involve them in the persons care</a:t>
            </a:r>
          </a:p>
          <a:p>
            <a:pPr marL="285750" indent="-285750">
              <a:spcBef>
                <a:spcPts val="1800"/>
              </a:spcBef>
              <a:buClr>
                <a:srgbClr val="8071B4"/>
              </a:buClr>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If you are struggling with behaviour challenges, connect with the team about accessing supports in your area</a:t>
            </a:r>
          </a:p>
          <a:p>
            <a:endParaRPr lang="en-US" dirty="0"/>
          </a:p>
          <a:p>
            <a:r>
              <a:rPr lang="en-US" b="1" dirty="0"/>
              <a:t>Occupational therapists can help with cognitive or functional limitations that cause frustration</a:t>
            </a:r>
          </a:p>
          <a:p>
            <a:r>
              <a:rPr lang="en-US" b="1" dirty="0"/>
              <a:t>Speech Language Pathologists can help with communication support</a:t>
            </a:r>
          </a:p>
          <a:p>
            <a:r>
              <a:rPr lang="en-US" b="1" dirty="0"/>
              <a:t>Physiotherapists can help if there’s pain</a:t>
            </a:r>
          </a:p>
        </p:txBody>
      </p:sp>
      <p:sp>
        <p:nvSpPr>
          <p:cNvPr id="4" name="Slide Number Placeholder 3"/>
          <p:cNvSpPr>
            <a:spLocks noGrp="1"/>
          </p:cNvSpPr>
          <p:nvPr>
            <p:ph type="sldNum" sz="quarter" idx="5"/>
          </p:nvPr>
        </p:nvSpPr>
        <p:spPr/>
        <p:txBody>
          <a:bodyPr/>
          <a:lstStyle/>
          <a:p>
            <a:fld id="{9D83739F-9B58-4293-81F5-8C8427D5B3B9}" type="slidenum">
              <a:rPr lang="en-US" smtClean="0"/>
              <a:t>10</a:t>
            </a:fld>
            <a:endParaRPr lang="en-US"/>
          </a:p>
        </p:txBody>
      </p:sp>
    </p:spTree>
    <p:extLst>
      <p:ext uri="{BB962C8B-B14F-4D97-AF65-F5344CB8AC3E}">
        <p14:creationId xmlns:p14="http://schemas.microsoft.com/office/powerpoint/2010/main" val="1081409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dirty="0">
                <a:effectLst/>
                <a:latin typeface="Helvetica Neue" panose="02000503000000020004" pitchFamily="2" charset="0"/>
                <a:ea typeface="Helvetica Neue" panose="02000503000000020004" pitchFamily="2" charset="0"/>
                <a:cs typeface="Helvetica Neue" panose="02000503000000020004" pitchFamily="2" charset="0"/>
              </a:rPr>
              <a:t>After a stroke, people may experience changes in behaviour that can be the result of damage to the brain.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dirty="0">
              <a:effectLst/>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Some changes may include: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quick shifts in emotions,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anger and aggression,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lack of interest/energy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actions that are out of character for the person. </a:t>
            </a:r>
          </a:p>
          <a:p>
            <a:endParaRPr lang="en-US" dirty="0"/>
          </a:p>
        </p:txBody>
      </p:sp>
      <p:sp>
        <p:nvSpPr>
          <p:cNvPr id="4" name="Slide Number Placeholder 3"/>
          <p:cNvSpPr>
            <a:spLocks noGrp="1"/>
          </p:cNvSpPr>
          <p:nvPr>
            <p:ph type="sldNum" sz="quarter" idx="5"/>
          </p:nvPr>
        </p:nvSpPr>
        <p:spPr/>
        <p:txBody>
          <a:bodyPr/>
          <a:lstStyle/>
          <a:p>
            <a:fld id="{9D83739F-9B58-4293-81F5-8C8427D5B3B9}" type="slidenum">
              <a:rPr lang="en-US" smtClean="0"/>
              <a:t>2</a:t>
            </a:fld>
            <a:endParaRPr lang="en-US"/>
          </a:p>
        </p:txBody>
      </p:sp>
    </p:spTree>
    <p:extLst>
      <p:ext uri="{BB962C8B-B14F-4D97-AF65-F5344CB8AC3E}">
        <p14:creationId xmlns:p14="http://schemas.microsoft.com/office/powerpoint/2010/main" val="458369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The impact of stroke on behaviour depends on:</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where the stroke was in the brain</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how long ago it happened</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how severe the stroke was </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how they behaved before the stroke</a:t>
            </a:r>
          </a:p>
          <a:p>
            <a:pPr marL="0" marR="0" lvl="0" indent="0" algn="l" defTabSz="914400" rtl="0" eaLnBrk="1" fontAlgn="auto" latinLnBrk="0" hangingPunct="1">
              <a:lnSpc>
                <a:spcPct val="100000"/>
              </a:lnSpc>
              <a:spcBef>
                <a:spcPts val="600"/>
              </a:spcBef>
              <a:spcAft>
                <a:spcPts val="60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How the person is adapting to the effects of the stroke can affect behaviour as well.</a:t>
            </a:r>
          </a:p>
          <a:p>
            <a:endParaRPr lang="en-US" dirty="0"/>
          </a:p>
        </p:txBody>
      </p:sp>
      <p:sp>
        <p:nvSpPr>
          <p:cNvPr id="4" name="Slide Number Placeholder 3"/>
          <p:cNvSpPr>
            <a:spLocks noGrp="1"/>
          </p:cNvSpPr>
          <p:nvPr>
            <p:ph type="sldNum" sz="quarter" idx="5"/>
          </p:nvPr>
        </p:nvSpPr>
        <p:spPr/>
        <p:txBody>
          <a:bodyPr/>
          <a:lstStyle/>
          <a:p>
            <a:fld id="{9D83739F-9B58-4293-81F5-8C8427D5B3B9}" type="slidenum">
              <a:rPr lang="en-US" smtClean="0"/>
              <a:t>3</a:t>
            </a:fld>
            <a:endParaRPr lang="en-US"/>
          </a:p>
        </p:txBody>
      </p:sp>
    </p:spTree>
    <p:extLst>
      <p:ext uri="{BB962C8B-B14F-4D97-AF65-F5344CB8AC3E}">
        <p14:creationId xmlns:p14="http://schemas.microsoft.com/office/powerpoint/2010/main" val="1181326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8071B4"/>
              </a:buClr>
              <a:buSzPct val="100000"/>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All behavior has meaning. </a:t>
            </a:r>
          </a:p>
          <a:p>
            <a:pPr marL="285750" indent="-285750">
              <a:buClr>
                <a:srgbClr val="8071B4"/>
              </a:buClr>
              <a:buSzPct val="100000"/>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Common triggers include:</a:t>
            </a:r>
          </a:p>
          <a:p>
            <a:pPr marL="742950" lvl="1" indent="-285750">
              <a:buClr>
                <a:srgbClr val="8071B4"/>
              </a:buClr>
              <a:buSzPct val="100000"/>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Pain</a:t>
            </a:r>
          </a:p>
          <a:p>
            <a:pPr marL="742950" lvl="1" indent="-285750">
              <a:buClr>
                <a:srgbClr val="8071B4"/>
              </a:buClr>
              <a:buSzPct val="100000"/>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Loneliness</a:t>
            </a:r>
          </a:p>
          <a:p>
            <a:pPr marL="742950" lvl="1" indent="-285750">
              <a:buClr>
                <a:srgbClr val="8071B4"/>
              </a:buClr>
              <a:buSzPct val="100000"/>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boredom </a:t>
            </a:r>
          </a:p>
          <a:p>
            <a:pPr marL="742950" lvl="1" indent="-285750">
              <a:buClr>
                <a:srgbClr val="8071B4"/>
              </a:buClr>
              <a:buSzPct val="100000"/>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lack of independence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with activities such as toileting or dressing</a:t>
            </a:r>
            <a:endParaRPr lang="en-CA" sz="1200" b="0" dirty="0">
              <a:effectLst/>
              <a:latin typeface="Helvetica Neue" panose="02000503000000020004" pitchFamily="2" charset="0"/>
              <a:ea typeface="Helvetica Neue" panose="02000503000000020004" pitchFamily="2" charset="0"/>
              <a:cs typeface="Helvetica Neue" panose="02000503000000020004" pitchFamily="2" charset="0"/>
            </a:endParaRPr>
          </a:p>
          <a:p>
            <a:pPr marL="742950" lvl="1" indent="-285750">
              <a:buClr>
                <a:srgbClr val="8071B4"/>
              </a:buClr>
              <a:buSzPct val="100000"/>
              <a:buFont typeface="Arial" panose="020B0604020202020204" pitchFamily="34" charset="0"/>
              <a:buChar char="•"/>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Some behaviour changes can be related to</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 frustration as a result of difficulty communicating</a:t>
            </a:r>
          </a:p>
          <a:p>
            <a:endParaRPr lang="en-US" dirty="0"/>
          </a:p>
        </p:txBody>
      </p:sp>
      <p:sp>
        <p:nvSpPr>
          <p:cNvPr id="4" name="Slide Number Placeholder 3"/>
          <p:cNvSpPr>
            <a:spLocks noGrp="1"/>
          </p:cNvSpPr>
          <p:nvPr>
            <p:ph type="sldNum" sz="quarter" idx="5"/>
          </p:nvPr>
        </p:nvSpPr>
        <p:spPr/>
        <p:txBody>
          <a:bodyPr/>
          <a:lstStyle/>
          <a:p>
            <a:fld id="{9D83739F-9B58-4293-81F5-8C8427D5B3B9}" type="slidenum">
              <a:rPr lang="en-US" smtClean="0"/>
              <a:t>4</a:t>
            </a:fld>
            <a:endParaRPr lang="en-US"/>
          </a:p>
        </p:txBody>
      </p:sp>
    </p:spTree>
    <p:extLst>
      <p:ext uri="{BB962C8B-B14F-4D97-AF65-F5344CB8AC3E}">
        <p14:creationId xmlns:p14="http://schemas.microsoft.com/office/powerpoint/2010/main" val="418751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Behaviour changes are commonly related to damage to the frontal lobe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Behaviour changes are not attention seeking, but are most likely due to the stroke and may be the person’s way of expressing their needs</a:t>
            </a:r>
          </a:p>
          <a:p>
            <a:endParaRPr lang="en-US" dirty="0"/>
          </a:p>
        </p:txBody>
      </p:sp>
      <p:sp>
        <p:nvSpPr>
          <p:cNvPr id="4" name="Slide Number Placeholder 3"/>
          <p:cNvSpPr>
            <a:spLocks noGrp="1"/>
          </p:cNvSpPr>
          <p:nvPr>
            <p:ph type="sldNum" sz="quarter" idx="5"/>
          </p:nvPr>
        </p:nvSpPr>
        <p:spPr/>
        <p:txBody>
          <a:bodyPr/>
          <a:lstStyle/>
          <a:p>
            <a:fld id="{9D83739F-9B58-4293-81F5-8C8427D5B3B9}" type="slidenum">
              <a:rPr lang="en-US" smtClean="0"/>
              <a:t>5</a:t>
            </a:fld>
            <a:endParaRPr lang="en-US"/>
          </a:p>
        </p:txBody>
      </p:sp>
    </p:spTree>
    <p:extLst>
      <p:ext uri="{BB962C8B-B14F-4D97-AF65-F5344CB8AC3E}">
        <p14:creationId xmlns:p14="http://schemas.microsoft.com/office/powerpoint/2010/main" val="775151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8071B4"/>
              </a:buClr>
              <a:buSzPct val="100000"/>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Changes may not be consistent.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There may be good days, bad days and variations throughout the day  </a:t>
            </a:r>
          </a:p>
          <a:p>
            <a:pPr marL="285750" indent="-285750">
              <a:buClr>
                <a:srgbClr val="8071B4"/>
              </a:buClr>
              <a:buSzPct val="100000"/>
              <a:buFont typeface="Wingdings" pitchFamily="2" charset="2"/>
              <a:buChar char="ü"/>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8071B4"/>
              </a:buClr>
              <a:buSzPct val="100000"/>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Stroke can have an impact on personality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which can be hard on the person with stroke, their loved ones or other caregivers</a:t>
            </a:r>
          </a:p>
          <a:p>
            <a:pPr marL="285750" indent="-285750">
              <a:buClr>
                <a:srgbClr val="8071B4"/>
              </a:buClr>
              <a:buSzPct val="100000"/>
              <a:buFont typeface="Wingdings" pitchFamily="2" charset="2"/>
              <a:buChar char="ü"/>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8071B4"/>
              </a:buClr>
              <a:buSzPct val="100000"/>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Some people may have less control over their emotions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and/or get upset over things that would not usually bother them</a:t>
            </a:r>
          </a:p>
          <a:p>
            <a:pPr marL="285750" indent="-285750">
              <a:buClr>
                <a:srgbClr val="8071B4"/>
              </a:buClr>
              <a:buSzPct val="100000"/>
              <a:buFont typeface="Wingdings" pitchFamily="2" charset="2"/>
              <a:buChar char="ü"/>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8071B4"/>
              </a:buClr>
              <a:buSzPct val="100000"/>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Laughing or crying at inappropriate times can occur;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is referred to as emotional lability</a:t>
            </a:r>
          </a:p>
          <a:p>
            <a:pPr marL="285750" indent="-285750">
              <a:buClr>
                <a:srgbClr val="8071B4"/>
              </a:buClr>
              <a:buSzPct val="100000"/>
              <a:buFont typeface="Wingdings" pitchFamily="2" charset="2"/>
              <a:buChar char="ü"/>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8071B4"/>
              </a:buClr>
              <a:buSzPct val="100000"/>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Behaviour changes can impact a person’s quality of life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and can lead to negative outcomes such as social isolation and depression</a:t>
            </a:r>
          </a:p>
          <a:p>
            <a:endParaRPr lang="en-US" dirty="0"/>
          </a:p>
        </p:txBody>
      </p:sp>
      <p:sp>
        <p:nvSpPr>
          <p:cNvPr id="4" name="Slide Number Placeholder 3"/>
          <p:cNvSpPr>
            <a:spLocks noGrp="1"/>
          </p:cNvSpPr>
          <p:nvPr>
            <p:ph type="sldNum" sz="quarter" idx="5"/>
          </p:nvPr>
        </p:nvSpPr>
        <p:spPr/>
        <p:txBody>
          <a:bodyPr/>
          <a:lstStyle/>
          <a:p>
            <a:fld id="{9D83739F-9B58-4293-81F5-8C8427D5B3B9}" type="slidenum">
              <a:rPr lang="en-US" smtClean="0"/>
              <a:t>6</a:t>
            </a:fld>
            <a:endParaRPr lang="en-US"/>
          </a:p>
        </p:txBody>
      </p:sp>
    </p:spTree>
    <p:extLst>
      <p:ext uri="{BB962C8B-B14F-4D97-AF65-F5344CB8AC3E}">
        <p14:creationId xmlns:p14="http://schemas.microsoft.com/office/powerpoint/2010/main" val="3458381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ighlight>
                  <a:srgbClr val="FFFF00"/>
                </a:highlight>
              </a:rPr>
              <a:t>Smart Tips “</a:t>
            </a:r>
            <a:r>
              <a:rPr lang="en-US" b="1" dirty="0">
                <a:highlight>
                  <a:srgbClr val="FFFF00"/>
                </a:highlight>
              </a:rPr>
              <a:t>Always follow the care plan”. This section pertains to recognizing changing </a:t>
            </a:r>
            <a:r>
              <a:rPr lang="en-US" b="1" dirty="0" err="1">
                <a:highlight>
                  <a:srgbClr val="FFFF00"/>
                </a:highlight>
              </a:rPr>
              <a:t>behaviour</a:t>
            </a:r>
            <a:endParaRPr lang="en-US" b="1"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highlight>
                  <a:srgbClr val="FFFF00"/>
                </a:highlight>
              </a:rPr>
              <a:t>Recognize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highlight>
                <a:srgbClr val="FFFF00"/>
              </a:highlight>
            </a:endParaRPr>
          </a:p>
          <a:p>
            <a:pPr marL="171450" indent="-171450">
              <a:buClr>
                <a:srgbClr val="8071B4"/>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Identify what triggers responsive behaviours and share information with the team</a:t>
            </a:r>
          </a:p>
          <a:p>
            <a:pPr marL="171450" indent="-171450">
              <a:buClr>
                <a:srgbClr val="8071B4"/>
              </a:buClr>
              <a:buFont typeface="Arial" panose="020B0604020202020204" pitchFamily="34" charset="0"/>
              <a:buChar cha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171450" indent="-171450">
              <a:buClr>
                <a:srgbClr val="8071B4"/>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Be aware when someone is starting to feel anxious or frustrated and consider how you might respond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(e.g. removing the person from a loud environment)</a:t>
            </a:r>
          </a:p>
        </p:txBody>
      </p:sp>
      <p:sp>
        <p:nvSpPr>
          <p:cNvPr id="4" name="Slide Number Placeholder 3"/>
          <p:cNvSpPr>
            <a:spLocks noGrp="1"/>
          </p:cNvSpPr>
          <p:nvPr>
            <p:ph type="sldNum" sz="quarter" idx="5"/>
          </p:nvPr>
        </p:nvSpPr>
        <p:spPr/>
        <p:txBody>
          <a:bodyPr/>
          <a:lstStyle/>
          <a:p>
            <a:fld id="{9D83739F-9B58-4293-81F5-8C8427D5B3B9}" type="slidenum">
              <a:rPr lang="en-US" smtClean="0"/>
              <a:t>7</a:t>
            </a:fld>
            <a:endParaRPr lang="en-US"/>
          </a:p>
        </p:txBody>
      </p:sp>
    </p:spTree>
    <p:extLst>
      <p:ext uri="{BB962C8B-B14F-4D97-AF65-F5344CB8AC3E}">
        <p14:creationId xmlns:p14="http://schemas.microsoft.com/office/powerpoint/2010/main" val="1888483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spcBef>
                <a:spcPts val="1200"/>
              </a:spcBef>
              <a:buClr>
                <a:srgbClr val="8071B4"/>
              </a:buClr>
              <a:buFont typeface="Arial" panose="020B0604020202020204" pitchFamily="34" charset="0"/>
              <a:buNone/>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providing encouragement and support</a:t>
            </a:r>
          </a:p>
          <a:p>
            <a:pPr marL="171450" indent="-171450">
              <a:lnSpc>
                <a:spcPct val="150000"/>
              </a:lnSpc>
              <a:spcBef>
                <a:spcPts val="1200"/>
              </a:spcBef>
              <a:buClr>
                <a:srgbClr val="8071B4"/>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171450" indent="-171450">
              <a:lnSpc>
                <a:spcPct val="150000"/>
              </a:lnSpc>
              <a:spcBef>
                <a:spcPts val="1200"/>
              </a:spcBef>
              <a:buClr>
                <a:srgbClr val="8071B4"/>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Look for ways to promote independence</a:t>
            </a:r>
          </a:p>
          <a:p>
            <a:pPr marL="171450" indent="-171450">
              <a:spcBef>
                <a:spcPts val="1200"/>
              </a:spcBef>
              <a:buClr>
                <a:srgbClr val="8071B4"/>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Offer to take a break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to reduce frustration and try again later</a:t>
            </a:r>
          </a:p>
          <a:p>
            <a:pPr marL="171450" indent="-171450">
              <a:spcBef>
                <a:spcPts val="1200"/>
              </a:spcBef>
              <a:buClr>
                <a:srgbClr val="8071B4"/>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Explain what you are planning to do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and involve the person in their care </a:t>
            </a:r>
          </a:p>
          <a:p>
            <a:pPr marL="171450" indent="-171450">
              <a:spcBef>
                <a:spcPts val="1200"/>
              </a:spcBef>
              <a:buClr>
                <a:srgbClr val="8071B4"/>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Identify coping strategies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to support a person to manage their emotions</a:t>
            </a:r>
          </a:p>
          <a:p>
            <a:pPr marL="171450" indent="-171450">
              <a:spcBef>
                <a:spcPts val="1200"/>
              </a:spcBef>
              <a:buClr>
                <a:srgbClr val="8071B4"/>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Encourage involvement in meaningful activities</a:t>
            </a:r>
          </a:p>
          <a:p>
            <a:pPr marL="0" indent="0">
              <a:spcBef>
                <a:spcPts val="1200"/>
              </a:spcBef>
              <a:buClr>
                <a:srgbClr val="8071B4"/>
              </a:buClr>
              <a:buFont typeface="Arial" panose="020B0604020202020204" pitchFamily="34" charset="0"/>
              <a:buNone/>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p:txBody>
      </p:sp>
      <p:sp>
        <p:nvSpPr>
          <p:cNvPr id="4" name="Slide Number Placeholder 3"/>
          <p:cNvSpPr>
            <a:spLocks noGrp="1"/>
          </p:cNvSpPr>
          <p:nvPr>
            <p:ph type="sldNum" sz="quarter" idx="5"/>
          </p:nvPr>
        </p:nvSpPr>
        <p:spPr/>
        <p:txBody>
          <a:bodyPr/>
          <a:lstStyle/>
          <a:p>
            <a:fld id="{9D83739F-9B58-4293-81F5-8C8427D5B3B9}" type="slidenum">
              <a:rPr lang="en-US" smtClean="0"/>
              <a:t>8</a:t>
            </a:fld>
            <a:endParaRPr lang="en-US"/>
          </a:p>
        </p:txBody>
      </p:sp>
    </p:spTree>
    <p:extLst>
      <p:ext uri="{BB962C8B-B14F-4D97-AF65-F5344CB8AC3E}">
        <p14:creationId xmlns:p14="http://schemas.microsoft.com/office/powerpoint/2010/main" val="487628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900"/>
              </a:spcBef>
              <a:buClr>
                <a:srgbClr val="8071B4"/>
              </a:buClr>
              <a:buFont typeface="Arial" panose="020B0604020202020204" pitchFamily="34" charset="0"/>
              <a:buNone/>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strategies:</a:t>
            </a:r>
          </a:p>
          <a:p>
            <a:pPr marL="171450" indent="-171450">
              <a:spcBef>
                <a:spcPts val="900"/>
              </a:spcBef>
              <a:buClr>
                <a:srgbClr val="8071B4"/>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171450" marR="0" lvl="0" indent="-171450" algn="l" defTabSz="914400" rtl="0" eaLnBrk="1" fontAlgn="auto" latinLnBrk="0" hangingPunct="1">
              <a:lnSpc>
                <a:spcPct val="100000"/>
              </a:lnSpc>
              <a:spcBef>
                <a:spcPts val="900"/>
              </a:spcBef>
              <a:spcAft>
                <a:spcPts val="0"/>
              </a:spcAft>
              <a:buClr>
                <a:srgbClr val="8071B4"/>
              </a:buClr>
              <a:buSzTx/>
              <a:buFont typeface="Arial" panose="020B0604020202020204" pitchFamily="34" charset="0"/>
              <a:buChar char="•"/>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Get to know the person and what they enjoy</a:t>
            </a:r>
          </a:p>
          <a:p>
            <a:pPr marL="171450" indent="-171450">
              <a:spcBef>
                <a:spcPts val="900"/>
              </a:spcBef>
              <a:buClr>
                <a:srgbClr val="8071B4"/>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Speak in a quiet, calm manner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and be patient</a:t>
            </a:r>
          </a:p>
          <a:p>
            <a:pPr marL="171450" indent="-171450">
              <a:spcBef>
                <a:spcPts val="900"/>
              </a:spcBef>
              <a:buClr>
                <a:srgbClr val="8071B4"/>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Reinforce positive behaviour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and when appropriate, inform the person when their behaviour is inappropriate </a:t>
            </a: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171450" indent="-171450">
              <a:spcBef>
                <a:spcPts val="900"/>
              </a:spcBef>
              <a:buClr>
                <a:srgbClr val="8071B4"/>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Keep a consistent routine and respect preferences when possible </a:t>
            </a:r>
          </a:p>
          <a:p>
            <a:pPr marL="171450" indent="-171450">
              <a:spcBef>
                <a:spcPts val="900"/>
              </a:spcBef>
              <a:buClr>
                <a:srgbClr val="8071B4"/>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Reassure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the family and the person with stroke </a:t>
            </a:r>
            <a:r>
              <a:rPr lang="en-CA" dirty="0">
                <a:effectLst/>
                <a:latin typeface="Helvetica Neue" panose="02000503000000020004" pitchFamily="2" charset="0"/>
                <a:ea typeface="Helvetica Neue" panose="02000503000000020004" pitchFamily="2" charset="0"/>
                <a:cs typeface="Helvetica Neue" panose="02000503000000020004" pitchFamily="2" charset="0"/>
              </a:rPr>
              <a:t>that loss of emotional control is common after stroke</a:t>
            </a:r>
          </a:p>
          <a:p>
            <a:pPr marL="171450" indent="-171450">
              <a:spcBef>
                <a:spcPts val="900"/>
              </a:spcBef>
              <a:buClr>
                <a:srgbClr val="8071B4"/>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Use a problem solving approach to care-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expect to try a number of strategies before you find one that works, and what works today may not work another time, keep trying!</a:t>
            </a:r>
          </a:p>
          <a:p>
            <a:pPr marL="171450" indent="-171450">
              <a:spcBef>
                <a:spcPts val="900"/>
              </a:spcBef>
              <a:buClr>
                <a:srgbClr val="8071B4"/>
              </a:buClr>
              <a:buFont typeface="Arial" panose="020B0604020202020204" pitchFamily="34" charset="0"/>
              <a:buChar char="•"/>
            </a:pPr>
            <a:r>
              <a:rPr lang="en-CA" b="0" dirty="0">
                <a:effectLst/>
                <a:latin typeface="Helvetica Neue" panose="02000503000000020004" pitchFamily="2" charset="0"/>
                <a:ea typeface="Helvetica Neue" panose="02000503000000020004" pitchFamily="2" charset="0"/>
                <a:cs typeface="Helvetica Neue" panose="02000503000000020004" pitchFamily="2" charset="0"/>
              </a:rPr>
              <a:t>Share known triggers as well as any effective coping strategies with the team</a:t>
            </a:r>
          </a:p>
        </p:txBody>
      </p:sp>
      <p:sp>
        <p:nvSpPr>
          <p:cNvPr id="4" name="Slide Number Placeholder 3"/>
          <p:cNvSpPr>
            <a:spLocks noGrp="1"/>
          </p:cNvSpPr>
          <p:nvPr>
            <p:ph type="sldNum" sz="quarter" idx="5"/>
          </p:nvPr>
        </p:nvSpPr>
        <p:spPr/>
        <p:txBody>
          <a:bodyPr/>
          <a:lstStyle/>
          <a:p>
            <a:fld id="{9D83739F-9B58-4293-81F5-8C8427D5B3B9}" type="slidenum">
              <a:rPr lang="en-US" smtClean="0"/>
              <a:t>9</a:t>
            </a:fld>
            <a:endParaRPr lang="en-US"/>
          </a:p>
        </p:txBody>
      </p:sp>
    </p:spTree>
    <p:extLst>
      <p:ext uri="{BB962C8B-B14F-4D97-AF65-F5344CB8AC3E}">
        <p14:creationId xmlns:p14="http://schemas.microsoft.com/office/powerpoint/2010/main" val="2976821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C9BE-70BE-4F0E-97FE-CD014D437E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317F63-54EF-43D1-AAF2-7D11D701A9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C3E974-1719-4B99-B167-A225DD9DF36E}"/>
              </a:ext>
            </a:extLst>
          </p:cNvPr>
          <p:cNvSpPr>
            <a:spLocks noGrp="1"/>
          </p:cNvSpPr>
          <p:nvPr>
            <p:ph type="dt" sz="half" idx="10"/>
          </p:nvPr>
        </p:nvSpPr>
        <p:spPr/>
        <p:txBody>
          <a:bodyPr/>
          <a:lstStyle/>
          <a:p>
            <a:fld id="{76B7DD9C-E24D-4204-8A2E-B262F02D8BAA}" type="datetimeFigureOut">
              <a:rPr lang="en-US" smtClean="0"/>
              <a:t>2024/06/10</a:t>
            </a:fld>
            <a:endParaRPr lang="en-US"/>
          </a:p>
        </p:txBody>
      </p:sp>
      <p:sp>
        <p:nvSpPr>
          <p:cNvPr id="5" name="Footer Placeholder 4">
            <a:extLst>
              <a:ext uri="{FF2B5EF4-FFF2-40B4-BE49-F238E27FC236}">
                <a16:creationId xmlns:a16="http://schemas.microsoft.com/office/drawing/2014/main" id="{44FC56D1-517D-47E7-AEAB-72863A75C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7B5507-5268-4FC3-AE55-F895ED8D18E0}"/>
              </a:ext>
            </a:extLst>
          </p:cNvPr>
          <p:cNvSpPr>
            <a:spLocks noGrp="1"/>
          </p:cNvSpPr>
          <p:nvPr>
            <p:ph type="sldNum" sz="quarter" idx="12"/>
          </p:nvPr>
        </p:nvSpPr>
        <p:spPr/>
        <p:txBody>
          <a:bodyPr/>
          <a:lstStyle/>
          <a:p>
            <a:fld id="{C001720B-FBF5-487F-92E2-F0CEF793A8E1}" type="slidenum">
              <a:rPr lang="en-US" smtClean="0"/>
              <a:t>‹#›</a:t>
            </a:fld>
            <a:endParaRPr lang="en-US"/>
          </a:p>
        </p:txBody>
      </p:sp>
    </p:spTree>
    <p:extLst>
      <p:ext uri="{BB962C8B-B14F-4D97-AF65-F5344CB8AC3E}">
        <p14:creationId xmlns:p14="http://schemas.microsoft.com/office/powerpoint/2010/main" val="1996888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7B8D9-848B-4918-8AB2-D338537369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015E78-1F70-4123-9DC7-5C918412EB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13265B-0E0C-474A-A4F0-50B4113AC7FA}"/>
              </a:ext>
            </a:extLst>
          </p:cNvPr>
          <p:cNvSpPr>
            <a:spLocks noGrp="1"/>
          </p:cNvSpPr>
          <p:nvPr>
            <p:ph type="dt" sz="half" idx="10"/>
          </p:nvPr>
        </p:nvSpPr>
        <p:spPr/>
        <p:txBody>
          <a:bodyPr/>
          <a:lstStyle/>
          <a:p>
            <a:fld id="{76B7DD9C-E24D-4204-8A2E-B262F02D8BAA}" type="datetimeFigureOut">
              <a:rPr lang="en-US" smtClean="0"/>
              <a:t>2024/06/10</a:t>
            </a:fld>
            <a:endParaRPr lang="en-US"/>
          </a:p>
        </p:txBody>
      </p:sp>
      <p:sp>
        <p:nvSpPr>
          <p:cNvPr id="5" name="Footer Placeholder 4">
            <a:extLst>
              <a:ext uri="{FF2B5EF4-FFF2-40B4-BE49-F238E27FC236}">
                <a16:creationId xmlns:a16="http://schemas.microsoft.com/office/drawing/2014/main" id="{C891538E-EB77-4999-9611-51C32BD17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17AF3-EBAE-411D-834B-88D633C52AB6}"/>
              </a:ext>
            </a:extLst>
          </p:cNvPr>
          <p:cNvSpPr>
            <a:spLocks noGrp="1"/>
          </p:cNvSpPr>
          <p:nvPr>
            <p:ph type="sldNum" sz="quarter" idx="12"/>
          </p:nvPr>
        </p:nvSpPr>
        <p:spPr/>
        <p:txBody>
          <a:bodyPr/>
          <a:lstStyle/>
          <a:p>
            <a:fld id="{C001720B-FBF5-487F-92E2-F0CEF793A8E1}" type="slidenum">
              <a:rPr lang="en-US" smtClean="0"/>
              <a:t>‹#›</a:t>
            </a:fld>
            <a:endParaRPr lang="en-US"/>
          </a:p>
        </p:txBody>
      </p:sp>
    </p:spTree>
    <p:extLst>
      <p:ext uri="{BB962C8B-B14F-4D97-AF65-F5344CB8AC3E}">
        <p14:creationId xmlns:p14="http://schemas.microsoft.com/office/powerpoint/2010/main" val="3187605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9EFC82-BD3A-4DE9-A87E-FE6C086E03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77A9B4-AD49-4F3A-9E4D-8A0A0B8B97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DB2EE-7AED-42E3-9732-A80E1129B421}"/>
              </a:ext>
            </a:extLst>
          </p:cNvPr>
          <p:cNvSpPr>
            <a:spLocks noGrp="1"/>
          </p:cNvSpPr>
          <p:nvPr>
            <p:ph type="dt" sz="half" idx="10"/>
          </p:nvPr>
        </p:nvSpPr>
        <p:spPr/>
        <p:txBody>
          <a:bodyPr/>
          <a:lstStyle/>
          <a:p>
            <a:fld id="{76B7DD9C-E24D-4204-8A2E-B262F02D8BAA}" type="datetimeFigureOut">
              <a:rPr lang="en-US" smtClean="0"/>
              <a:t>2024/06/10</a:t>
            </a:fld>
            <a:endParaRPr lang="en-US"/>
          </a:p>
        </p:txBody>
      </p:sp>
      <p:sp>
        <p:nvSpPr>
          <p:cNvPr id="5" name="Footer Placeholder 4">
            <a:extLst>
              <a:ext uri="{FF2B5EF4-FFF2-40B4-BE49-F238E27FC236}">
                <a16:creationId xmlns:a16="http://schemas.microsoft.com/office/drawing/2014/main" id="{61C49590-7079-495B-9810-6CB149F3B7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EA1CF7-7D45-41D1-83CD-7C649D985B49}"/>
              </a:ext>
            </a:extLst>
          </p:cNvPr>
          <p:cNvSpPr>
            <a:spLocks noGrp="1"/>
          </p:cNvSpPr>
          <p:nvPr>
            <p:ph type="sldNum" sz="quarter" idx="12"/>
          </p:nvPr>
        </p:nvSpPr>
        <p:spPr/>
        <p:txBody>
          <a:bodyPr/>
          <a:lstStyle/>
          <a:p>
            <a:fld id="{C001720B-FBF5-487F-92E2-F0CEF793A8E1}" type="slidenum">
              <a:rPr lang="en-US" smtClean="0"/>
              <a:t>‹#›</a:t>
            </a:fld>
            <a:endParaRPr lang="en-US"/>
          </a:p>
        </p:txBody>
      </p:sp>
    </p:spTree>
    <p:extLst>
      <p:ext uri="{BB962C8B-B14F-4D97-AF65-F5344CB8AC3E}">
        <p14:creationId xmlns:p14="http://schemas.microsoft.com/office/powerpoint/2010/main" val="346005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DE64F-C2EF-4B73-BE5B-CC90DD6F0C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36291A-E4AA-4828-854A-0F415B2650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D1232-6D22-430C-AA14-FED3C7C782D4}"/>
              </a:ext>
            </a:extLst>
          </p:cNvPr>
          <p:cNvSpPr>
            <a:spLocks noGrp="1"/>
          </p:cNvSpPr>
          <p:nvPr>
            <p:ph type="dt" sz="half" idx="10"/>
          </p:nvPr>
        </p:nvSpPr>
        <p:spPr/>
        <p:txBody>
          <a:bodyPr/>
          <a:lstStyle/>
          <a:p>
            <a:fld id="{76B7DD9C-E24D-4204-8A2E-B262F02D8BAA}" type="datetimeFigureOut">
              <a:rPr lang="en-US" smtClean="0"/>
              <a:t>2024/06/10</a:t>
            </a:fld>
            <a:endParaRPr lang="en-US"/>
          </a:p>
        </p:txBody>
      </p:sp>
      <p:sp>
        <p:nvSpPr>
          <p:cNvPr id="5" name="Footer Placeholder 4">
            <a:extLst>
              <a:ext uri="{FF2B5EF4-FFF2-40B4-BE49-F238E27FC236}">
                <a16:creationId xmlns:a16="http://schemas.microsoft.com/office/drawing/2014/main" id="{DC8CE39B-4541-4842-8DEA-D88D4B14D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823076-1057-4F1F-AE84-2385C7E39AB6}"/>
              </a:ext>
            </a:extLst>
          </p:cNvPr>
          <p:cNvSpPr>
            <a:spLocks noGrp="1"/>
          </p:cNvSpPr>
          <p:nvPr>
            <p:ph type="sldNum" sz="quarter" idx="12"/>
          </p:nvPr>
        </p:nvSpPr>
        <p:spPr/>
        <p:txBody>
          <a:bodyPr/>
          <a:lstStyle/>
          <a:p>
            <a:fld id="{C001720B-FBF5-487F-92E2-F0CEF793A8E1}" type="slidenum">
              <a:rPr lang="en-US" smtClean="0"/>
              <a:t>‹#›</a:t>
            </a:fld>
            <a:endParaRPr lang="en-US"/>
          </a:p>
        </p:txBody>
      </p:sp>
    </p:spTree>
    <p:extLst>
      <p:ext uri="{BB962C8B-B14F-4D97-AF65-F5344CB8AC3E}">
        <p14:creationId xmlns:p14="http://schemas.microsoft.com/office/powerpoint/2010/main" val="1408621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7BCA-F684-410B-9362-8554DD49FA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3A70F7-2C8A-4A00-8930-41C2617594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4BE59B-941E-4021-A379-B2BB225DAEEE}"/>
              </a:ext>
            </a:extLst>
          </p:cNvPr>
          <p:cNvSpPr>
            <a:spLocks noGrp="1"/>
          </p:cNvSpPr>
          <p:nvPr>
            <p:ph type="dt" sz="half" idx="10"/>
          </p:nvPr>
        </p:nvSpPr>
        <p:spPr/>
        <p:txBody>
          <a:bodyPr/>
          <a:lstStyle/>
          <a:p>
            <a:fld id="{76B7DD9C-E24D-4204-8A2E-B262F02D8BAA}" type="datetimeFigureOut">
              <a:rPr lang="en-US" smtClean="0"/>
              <a:t>2024/06/10</a:t>
            </a:fld>
            <a:endParaRPr lang="en-US"/>
          </a:p>
        </p:txBody>
      </p:sp>
      <p:sp>
        <p:nvSpPr>
          <p:cNvPr id="5" name="Footer Placeholder 4">
            <a:extLst>
              <a:ext uri="{FF2B5EF4-FFF2-40B4-BE49-F238E27FC236}">
                <a16:creationId xmlns:a16="http://schemas.microsoft.com/office/drawing/2014/main" id="{9383D3FE-2EE7-4E5B-BE17-86E40E528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4A8CF0-9034-4A27-9F9B-FFACD10FEA5F}"/>
              </a:ext>
            </a:extLst>
          </p:cNvPr>
          <p:cNvSpPr>
            <a:spLocks noGrp="1"/>
          </p:cNvSpPr>
          <p:nvPr>
            <p:ph type="sldNum" sz="quarter" idx="12"/>
          </p:nvPr>
        </p:nvSpPr>
        <p:spPr/>
        <p:txBody>
          <a:bodyPr/>
          <a:lstStyle/>
          <a:p>
            <a:fld id="{C001720B-FBF5-487F-92E2-F0CEF793A8E1}" type="slidenum">
              <a:rPr lang="en-US" smtClean="0"/>
              <a:t>‹#›</a:t>
            </a:fld>
            <a:endParaRPr lang="en-US"/>
          </a:p>
        </p:txBody>
      </p:sp>
    </p:spTree>
    <p:extLst>
      <p:ext uri="{BB962C8B-B14F-4D97-AF65-F5344CB8AC3E}">
        <p14:creationId xmlns:p14="http://schemas.microsoft.com/office/powerpoint/2010/main" val="171847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0F45D-BC0A-4095-9285-A5310487F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E4D0D9-3562-4E71-B824-2679FF93FA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1F218A-44CA-4053-A278-40EE7BA910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61E8F5-13DD-4AD0-9377-1641A7550427}"/>
              </a:ext>
            </a:extLst>
          </p:cNvPr>
          <p:cNvSpPr>
            <a:spLocks noGrp="1"/>
          </p:cNvSpPr>
          <p:nvPr>
            <p:ph type="dt" sz="half" idx="10"/>
          </p:nvPr>
        </p:nvSpPr>
        <p:spPr/>
        <p:txBody>
          <a:bodyPr/>
          <a:lstStyle/>
          <a:p>
            <a:fld id="{76B7DD9C-E24D-4204-8A2E-B262F02D8BAA}" type="datetimeFigureOut">
              <a:rPr lang="en-US" smtClean="0"/>
              <a:t>2024/06/10</a:t>
            </a:fld>
            <a:endParaRPr lang="en-US"/>
          </a:p>
        </p:txBody>
      </p:sp>
      <p:sp>
        <p:nvSpPr>
          <p:cNvPr id="6" name="Footer Placeholder 5">
            <a:extLst>
              <a:ext uri="{FF2B5EF4-FFF2-40B4-BE49-F238E27FC236}">
                <a16:creationId xmlns:a16="http://schemas.microsoft.com/office/drawing/2014/main" id="{9E866AF8-D04D-475A-A0B6-D6CAEC397C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96451-25B4-4931-B3B5-440983F5CAFC}"/>
              </a:ext>
            </a:extLst>
          </p:cNvPr>
          <p:cNvSpPr>
            <a:spLocks noGrp="1"/>
          </p:cNvSpPr>
          <p:nvPr>
            <p:ph type="sldNum" sz="quarter" idx="12"/>
          </p:nvPr>
        </p:nvSpPr>
        <p:spPr/>
        <p:txBody>
          <a:bodyPr/>
          <a:lstStyle/>
          <a:p>
            <a:fld id="{C001720B-FBF5-487F-92E2-F0CEF793A8E1}" type="slidenum">
              <a:rPr lang="en-US" smtClean="0"/>
              <a:t>‹#›</a:t>
            </a:fld>
            <a:endParaRPr lang="en-US"/>
          </a:p>
        </p:txBody>
      </p:sp>
    </p:spTree>
    <p:extLst>
      <p:ext uri="{BB962C8B-B14F-4D97-AF65-F5344CB8AC3E}">
        <p14:creationId xmlns:p14="http://schemas.microsoft.com/office/powerpoint/2010/main" val="250980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6F44-E634-4D2F-93A1-F59F62FD6E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A20FE2-45C4-4655-998A-5746DA818D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5E927-0DFD-40AA-90C9-311FA0D283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4EB772-2A6F-4C50-882B-C5F8138562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CC112B-45B9-4D05-83D8-89F0968471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BB1719-9094-4E01-90BF-F86E270DC7AF}"/>
              </a:ext>
            </a:extLst>
          </p:cNvPr>
          <p:cNvSpPr>
            <a:spLocks noGrp="1"/>
          </p:cNvSpPr>
          <p:nvPr>
            <p:ph type="dt" sz="half" idx="10"/>
          </p:nvPr>
        </p:nvSpPr>
        <p:spPr/>
        <p:txBody>
          <a:bodyPr/>
          <a:lstStyle/>
          <a:p>
            <a:fld id="{76B7DD9C-E24D-4204-8A2E-B262F02D8BAA}" type="datetimeFigureOut">
              <a:rPr lang="en-US" smtClean="0"/>
              <a:t>2024/06/10</a:t>
            </a:fld>
            <a:endParaRPr lang="en-US"/>
          </a:p>
        </p:txBody>
      </p:sp>
      <p:sp>
        <p:nvSpPr>
          <p:cNvPr id="8" name="Footer Placeholder 7">
            <a:extLst>
              <a:ext uri="{FF2B5EF4-FFF2-40B4-BE49-F238E27FC236}">
                <a16:creationId xmlns:a16="http://schemas.microsoft.com/office/drawing/2014/main" id="{B118EBEB-44BE-4193-994A-F490573B1F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BA8615-8F83-4844-9187-A2E586237253}"/>
              </a:ext>
            </a:extLst>
          </p:cNvPr>
          <p:cNvSpPr>
            <a:spLocks noGrp="1"/>
          </p:cNvSpPr>
          <p:nvPr>
            <p:ph type="sldNum" sz="quarter" idx="12"/>
          </p:nvPr>
        </p:nvSpPr>
        <p:spPr/>
        <p:txBody>
          <a:bodyPr/>
          <a:lstStyle/>
          <a:p>
            <a:fld id="{C001720B-FBF5-487F-92E2-F0CEF793A8E1}" type="slidenum">
              <a:rPr lang="en-US" smtClean="0"/>
              <a:t>‹#›</a:t>
            </a:fld>
            <a:endParaRPr lang="en-US"/>
          </a:p>
        </p:txBody>
      </p:sp>
    </p:spTree>
    <p:extLst>
      <p:ext uri="{BB962C8B-B14F-4D97-AF65-F5344CB8AC3E}">
        <p14:creationId xmlns:p14="http://schemas.microsoft.com/office/powerpoint/2010/main" val="221631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7E02C-37D8-457B-A144-A066094727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7A99D2-D84A-467F-B033-195924F25BED}"/>
              </a:ext>
            </a:extLst>
          </p:cNvPr>
          <p:cNvSpPr>
            <a:spLocks noGrp="1"/>
          </p:cNvSpPr>
          <p:nvPr>
            <p:ph type="dt" sz="half" idx="10"/>
          </p:nvPr>
        </p:nvSpPr>
        <p:spPr/>
        <p:txBody>
          <a:bodyPr/>
          <a:lstStyle/>
          <a:p>
            <a:fld id="{76B7DD9C-E24D-4204-8A2E-B262F02D8BAA}" type="datetimeFigureOut">
              <a:rPr lang="en-US" smtClean="0"/>
              <a:t>2024/06/10</a:t>
            </a:fld>
            <a:endParaRPr lang="en-US"/>
          </a:p>
        </p:txBody>
      </p:sp>
      <p:sp>
        <p:nvSpPr>
          <p:cNvPr id="4" name="Footer Placeholder 3">
            <a:extLst>
              <a:ext uri="{FF2B5EF4-FFF2-40B4-BE49-F238E27FC236}">
                <a16:creationId xmlns:a16="http://schemas.microsoft.com/office/drawing/2014/main" id="{ADC6C469-76C5-4BBE-BF1A-38734025FD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55064A-BC5A-4EC6-B586-AE854C04C57F}"/>
              </a:ext>
            </a:extLst>
          </p:cNvPr>
          <p:cNvSpPr>
            <a:spLocks noGrp="1"/>
          </p:cNvSpPr>
          <p:nvPr>
            <p:ph type="sldNum" sz="quarter" idx="12"/>
          </p:nvPr>
        </p:nvSpPr>
        <p:spPr/>
        <p:txBody>
          <a:bodyPr/>
          <a:lstStyle/>
          <a:p>
            <a:fld id="{C001720B-FBF5-487F-92E2-F0CEF793A8E1}" type="slidenum">
              <a:rPr lang="en-US" smtClean="0"/>
              <a:t>‹#›</a:t>
            </a:fld>
            <a:endParaRPr lang="en-US"/>
          </a:p>
        </p:txBody>
      </p:sp>
    </p:spTree>
    <p:extLst>
      <p:ext uri="{BB962C8B-B14F-4D97-AF65-F5344CB8AC3E}">
        <p14:creationId xmlns:p14="http://schemas.microsoft.com/office/powerpoint/2010/main" val="1413316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DDD116-2B28-4B30-B4A6-A3B982FD4147}"/>
              </a:ext>
            </a:extLst>
          </p:cNvPr>
          <p:cNvSpPr>
            <a:spLocks noGrp="1"/>
          </p:cNvSpPr>
          <p:nvPr>
            <p:ph type="dt" sz="half" idx="10"/>
          </p:nvPr>
        </p:nvSpPr>
        <p:spPr/>
        <p:txBody>
          <a:bodyPr/>
          <a:lstStyle/>
          <a:p>
            <a:fld id="{76B7DD9C-E24D-4204-8A2E-B262F02D8BAA}" type="datetimeFigureOut">
              <a:rPr lang="en-US" smtClean="0"/>
              <a:t>2024/06/10</a:t>
            </a:fld>
            <a:endParaRPr lang="en-US"/>
          </a:p>
        </p:txBody>
      </p:sp>
      <p:sp>
        <p:nvSpPr>
          <p:cNvPr id="3" name="Footer Placeholder 2">
            <a:extLst>
              <a:ext uri="{FF2B5EF4-FFF2-40B4-BE49-F238E27FC236}">
                <a16:creationId xmlns:a16="http://schemas.microsoft.com/office/drawing/2014/main" id="{1A484707-BC67-4C3D-92AD-4A6E6A8DC1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3AC66C-7D09-4325-B6A4-6DE81810152F}"/>
              </a:ext>
            </a:extLst>
          </p:cNvPr>
          <p:cNvSpPr>
            <a:spLocks noGrp="1"/>
          </p:cNvSpPr>
          <p:nvPr>
            <p:ph type="sldNum" sz="quarter" idx="12"/>
          </p:nvPr>
        </p:nvSpPr>
        <p:spPr/>
        <p:txBody>
          <a:bodyPr/>
          <a:lstStyle/>
          <a:p>
            <a:fld id="{C001720B-FBF5-487F-92E2-F0CEF793A8E1}" type="slidenum">
              <a:rPr lang="en-US" smtClean="0"/>
              <a:t>‹#›</a:t>
            </a:fld>
            <a:endParaRPr lang="en-US"/>
          </a:p>
        </p:txBody>
      </p:sp>
    </p:spTree>
    <p:extLst>
      <p:ext uri="{BB962C8B-B14F-4D97-AF65-F5344CB8AC3E}">
        <p14:creationId xmlns:p14="http://schemas.microsoft.com/office/powerpoint/2010/main" val="1796881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F243E-2748-4EF7-AC5E-D9DB53416B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63A522-B64D-4723-886F-1860A56619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B3E1D5-9084-4370-8DAF-480028D612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E6C1A3-549C-41D3-A462-0B298C2CB7FE}"/>
              </a:ext>
            </a:extLst>
          </p:cNvPr>
          <p:cNvSpPr>
            <a:spLocks noGrp="1"/>
          </p:cNvSpPr>
          <p:nvPr>
            <p:ph type="dt" sz="half" idx="10"/>
          </p:nvPr>
        </p:nvSpPr>
        <p:spPr/>
        <p:txBody>
          <a:bodyPr/>
          <a:lstStyle/>
          <a:p>
            <a:fld id="{76B7DD9C-E24D-4204-8A2E-B262F02D8BAA}" type="datetimeFigureOut">
              <a:rPr lang="en-US" smtClean="0"/>
              <a:t>2024/06/10</a:t>
            </a:fld>
            <a:endParaRPr lang="en-US"/>
          </a:p>
        </p:txBody>
      </p:sp>
      <p:sp>
        <p:nvSpPr>
          <p:cNvPr id="6" name="Footer Placeholder 5">
            <a:extLst>
              <a:ext uri="{FF2B5EF4-FFF2-40B4-BE49-F238E27FC236}">
                <a16:creationId xmlns:a16="http://schemas.microsoft.com/office/drawing/2014/main" id="{CDF11B3D-9417-4EF5-867B-037EA71B70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DFD593-A414-4858-8193-6DCA009427E5}"/>
              </a:ext>
            </a:extLst>
          </p:cNvPr>
          <p:cNvSpPr>
            <a:spLocks noGrp="1"/>
          </p:cNvSpPr>
          <p:nvPr>
            <p:ph type="sldNum" sz="quarter" idx="12"/>
          </p:nvPr>
        </p:nvSpPr>
        <p:spPr/>
        <p:txBody>
          <a:bodyPr/>
          <a:lstStyle/>
          <a:p>
            <a:fld id="{C001720B-FBF5-487F-92E2-F0CEF793A8E1}" type="slidenum">
              <a:rPr lang="en-US" smtClean="0"/>
              <a:t>‹#›</a:t>
            </a:fld>
            <a:endParaRPr lang="en-US"/>
          </a:p>
        </p:txBody>
      </p:sp>
    </p:spTree>
    <p:extLst>
      <p:ext uri="{BB962C8B-B14F-4D97-AF65-F5344CB8AC3E}">
        <p14:creationId xmlns:p14="http://schemas.microsoft.com/office/powerpoint/2010/main" val="252796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75E54-54EE-4FC1-8063-575BADD1EC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3396F2-AFDC-48B1-93B5-6C40B41816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77CC5D-59B0-4939-A232-2C2247B24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6A88BA-DF46-4CD7-9DB8-FB25A1056EAA}"/>
              </a:ext>
            </a:extLst>
          </p:cNvPr>
          <p:cNvSpPr>
            <a:spLocks noGrp="1"/>
          </p:cNvSpPr>
          <p:nvPr>
            <p:ph type="dt" sz="half" idx="10"/>
          </p:nvPr>
        </p:nvSpPr>
        <p:spPr/>
        <p:txBody>
          <a:bodyPr/>
          <a:lstStyle/>
          <a:p>
            <a:fld id="{76B7DD9C-E24D-4204-8A2E-B262F02D8BAA}" type="datetimeFigureOut">
              <a:rPr lang="en-US" smtClean="0"/>
              <a:t>2024/06/10</a:t>
            </a:fld>
            <a:endParaRPr lang="en-US"/>
          </a:p>
        </p:txBody>
      </p:sp>
      <p:sp>
        <p:nvSpPr>
          <p:cNvPr id="6" name="Footer Placeholder 5">
            <a:extLst>
              <a:ext uri="{FF2B5EF4-FFF2-40B4-BE49-F238E27FC236}">
                <a16:creationId xmlns:a16="http://schemas.microsoft.com/office/drawing/2014/main" id="{20FA24FB-118D-48A1-8CC9-2950A94636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9825CD-C99D-41D3-842A-385E1AFE1DA2}"/>
              </a:ext>
            </a:extLst>
          </p:cNvPr>
          <p:cNvSpPr>
            <a:spLocks noGrp="1"/>
          </p:cNvSpPr>
          <p:nvPr>
            <p:ph type="sldNum" sz="quarter" idx="12"/>
          </p:nvPr>
        </p:nvSpPr>
        <p:spPr/>
        <p:txBody>
          <a:bodyPr/>
          <a:lstStyle/>
          <a:p>
            <a:fld id="{C001720B-FBF5-487F-92E2-F0CEF793A8E1}" type="slidenum">
              <a:rPr lang="en-US" smtClean="0"/>
              <a:t>‹#›</a:t>
            </a:fld>
            <a:endParaRPr lang="en-US"/>
          </a:p>
        </p:txBody>
      </p:sp>
    </p:spTree>
    <p:extLst>
      <p:ext uri="{BB962C8B-B14F-4D97-AF65-F5344CB8AC3E}">
        <p14:creationId xmlns:p14="http://schemas.microsoft.com/office/powerpoint/2010/main" val="401562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E33911-16BB-4032-9B0C-8B2179FBB7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EA5C61-CC4B-4D20-A33D-2CAA99A6FB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C37821-5BDF-45B8-B3A5-3EAAFA81EB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7DD9C-E24D-4204-8A2E-B262F02D8BAA}" type="datetimeFigureOut">
              <a:rPr lang="en-US" smtClean="0"/>
              <a:t>2024/06/10</a:t>
            </a:fld>
            <a:endParaRPr lang="en-US"/>
          </a:p>
        </p:txBody>
      </p:sp>
      <p:sp>
        <p:nvSpPr>
          <p:cNvPr id="5" name="Footer Placeholder 4">
            <a:extLst>
              <a:ext uri="{FF2B5EF4-FFF2-40B4-BE49-F238E27FC236}">
                <a16:creationId xmlns:a16="http://schemas.microsoft.com/office/drawing/2014/main" id="{C8D8B7B4-71EB-4875-B3D4-3786212D2D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500745-21C3-4399-953C-3F9DFE6943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1720B-FBF5-487F-92E2-F0CEF793A8E1}" type="slidenum">
              <a:rPr lang="en-US" smtClean="0"/>
              <a:t>‹#›</a:t>
            </a:fld>
            <a:endParaRPr lang="en-US"/>
          </a:p>
        </p:txBody>
      </p:sp>
    </p:spTree>
    <p:extLst>
      <p:ext uri="{BB962C8B-B14F-4D97-AF65-F5344CB8AC3E}">
        <p14:creationId xmlns:p14="http://schemas.microsoft.com/office/powerpoint/2010/main" val="19674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courses.lumenlearning.com/wsu-sandbox/chapter/the-brain-and-spinal-cord/" TargetMode="Externa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B1B16C-D8F0-4BE2-A47C-1117FA57E746}"/>
              </a:ext>
            </a:extLst>
          </p:cNvPr>
          <p:cNvSpPr/>
          <p:nvPr/>
        </p:nvSpPr>
        <p:spPr>
          <a:xfrm>
            <a:off x="-274320" y="-219456"/>
            <a:ext cx="12502896" cy="7114032"/>
          </a:xfrm>
          <a:prstGeom prst="rect">
            <a:avLst/>
          </a:prstGeom>
          <a:solidFill>
            <a:srgbClr val="8071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286FE0A-33C5-DCE2-7AAC-73D83DCCE85F}"/>
              </a:ext>
            </a:extLst>
          </p:cNvPr>
          <p:cNvSpPr txBox="1"/>
          <p:nvPr/>
        </p:nvSpPr>
        <p:spPr>
          <a:xfrm>
            <a:off x="626906" y="2409187"/>
            <a:ext cx="7788615" cy="3046988"/>
          </a:xfrm>
          <a:prstGeom prst="rect">
            <a:avLst/>
          </a:prstGeom>
          <a:noFill/>
        </p:spPr>
        <p:txBody>
          <a:bodyPr wrap="square" anchor="t">
            <a:spAutoFit/>
          </a:bodyPr>
          <a:lstStyle/>
          <a:p>
            <a:pPr>
              <a:spcBef>
                <a:spcPts val="1800"/>
              </a:spcBef>
            </a:pPr>
            <a:r>
              <a:rPr lang="en-CA" sz="96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Behaviour </a:t>
            </a:r>
          </a:p>
          <a:p>
            <a:pPr>
              <a:spcAft>
                <a:spcPts val="3000"/>
              </a:spcAft>
            </a:pPr>
            <a:r>
              <a:rPr lang="en-CA" sz="96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After Stroke</a:t>
            </a:r>
            <a:endParaRPr lang="en-CA" sz="96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FCEB7CDC-D11C-ECCE-164B-561FB8250904}"/>
              </a:ext>
            </a:extLst>
          </p:cNvPr>
          <p:cNvSpPr txBox="1"/>
          <p:nvPr/>
        </p:nvSpPr>
        <p:spPr>
          <a:xfrm>
            <a:off x="781582" y="1930340"/>
            <a:ext cx="1812762" cy="400110"/>
          </a:xfrm>
          <a:prstGeom prst="rect">
            <a:avLst/>
          </a:prstGeom>
          <a:solidFill>
            <a:schemeClr val="bg1"/>
          </a:solidFill>
        </p:spPr>
        <p:txBody>
          <a:bodyPr wrap="square">
            <a:spAutoFit/>
          </a:bodyPr>
          <a:lstStyle/>
          <a:p>
            <a:pPr algn="ctr">
              <a:spcAft>
                <a:spcPts val="1200"/>
              </a:spcAft>
            </a:pPr>
            <a:r>
              <a:rPr lang="en-CA" sz="2000" b="1" spc="600" dirty="0">
                <a:solidFill>
                  <a:srgbClr val="8071B4"/>
                </a:solidFill>
                <a:latin typeface="Helvetica Neue" panose="02000503000000020004" pitchFamily="2" charset="0"/>
                <a:ea typeface="Helvetica Neue" panose="02000503000000020004" pitchFamily="2" charset="0"/>
                <a:cs typeface="Helvetica Neue" panose="02000503000000020004" pitchFamily="2" charset="0"/>
              </a:rPr>
              <a:t>TOPIC</a:t>
            </a:r>
            <a:r>
              <a:rPr lang="en-CA" sz="2000" b="1" dirty="0">
                <a:solidFill>
                  <a:srgbClr val="8071B4"/>
                </a:solidFill>
                <a:latin typeface="Helvetica Neue" panose="02000503000000020004" pitchFamily="2" charset="0"/>
                <a:ea typeface="Helvetica Neue" panose="02000503000000020004" pitchFamily="2" charset="0"/>
                <a:cs typeface="Helvetica Neue" panose="02000503000000020004" pitchFamily="2" charset="0"/>
              </a:rPr>
              <a:t>:</a:t>
            </a:r>
            <a:endParaRPr lang="en-CA" sz="2000" b="1" dirty="0">
              <a:solidFill>
                <a:srgbClr val="8071B4"/>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2CA98192-22E7-5D62-376B-60916C8527B6}"/>
              </a:ext>
            </a:extLst>
          </p:cNvPr>
          <p:cNvSpPr txBox="1"/>
          <p:nvPr/>
        </p:nvSpPr>
        <p:spPr>
          <a:xfrm>
            <a:off x="4827181" y="223284"/>
            <a:ext cx="184731" cy="369332"/>
          </a:xfrm>
          <a:prstGeom prst="rect">
            <a:avLst/>
          </a:prstGeom>
          <a:noFill/>
        </p:spPr>
        <p:txBody>
          <a:bodyPr wrap="none" rtlCol="0">
            <a:spAutoFit/>
          </a:bodyPr>
          <a:lstStyle/>
          <a:p>
            <a:endParaRPr lang="en-US" dirty="0"/>
          </a:p>
        </p:txBody>
      </p:sp>
      <p:pic>
        <p:nvPicPr>
          <p:cNvPr id="2" name="Picture 1" descr="A grey brain with black background&#10;&#10;Description automatically generated">
            <a:extLst>
              <a:ext uri="{FF2B5EF4-FFF2-40B4-BE49-F238E27FC236}">
                <a16:creationId xmlns:a16="http://schemas.microsoft.com/office/drawing/2014/main" id="{162257DB-F7ED-2078-ABFF-F215EEB120DD}"/>
              </a:ext>
            </a:extLst>
          </p:cNvPr>
          <p:cNvPicPr/>
          <p:nvPr/>
        </p:nvPicPr>
        <p:blipFill>
          <a:blip r:embed="rId3"/>
          <a:stretch>
            <a:fillRect/>
          </a:stretch>
        </p:blipFill>
        <p:spPr>
          <a:xfrm>
            <a:off x="8624925" y="1318437"/>
            <a:ext cx="2695341" cy="4800130"/>
          </a:xfrm>
          <a:prstGeom prst="rect">
            <a:avLst/>
          </a:prstGeom>
        </p:spPr>
      </p:pic>
    </p:spTree>
    <p:extLst>
      <p:ext uri="{BB962C8B-B14F-4D97-AF65-F5344CB8AC3E}">
        <p14:creationId xmlns:p14="http://schemas.microsoft.com/office/powerpoint/2010/main" val="2433749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807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A purple rectangle with white text&#10;&#10;Description automatically generated">
            <a:extLst>
              <a:ext uri="{FF2B5EF4-FFF2-40B4-BE49-F238E27FC236}">
                <a16:creationId xmlns:a16="http://schemas.microsoft.com/office/drawing/2014/main" id="{ADCEC3C1-C3C0-B98B-39B0-942D062FF89B}"/>
              </a:ext>
            </a:extLst>
          </p:cNvPr>
          <p:cNvPicPr>
            <a:picLocks noChangeAspect="1"/>
          </p:cNvPicPr>
          <p:nvPr/>
        </p:nvPicPr>
        <p:blipFill>
          <a:blip r:embed="rId3"/>
          <a:stretch>
            <a:fillRect/>
          </a:stretch>
        </p:blipFill>
        <p:spPr>
          <a:xfrm>
            <a:off x="8901840" y="259491"/>
            <a:ext cx="2070100" cy="800100"/>
          </a:xfrm>
          <a:prstGeom prst="rect">
            <a:avLst/>
          </a:prstGeom>
        </p:spPr>
      </p:pic>
      <p:sp>
        <p:nvSpPr>
          <p:cNvPr id="25" name="TextBox 24">
            <a:extLst>
              <a:ext uri="{FF2B5EF4-FFF2-40B4-BE49-F238E27FC236}">
                <a16:creationId xmlns:a16="http://schemas.microsoft.com/office/drawing/2014/main" id="{B7AD96C9-AEE2-F4F0-14C5-FE9604ADBA09}"/>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Behaviour</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10</a:t>
            </a:fld>
            <a:endParaRPr lang="en-US" dirty="0">
              <a:solidFill>
                <a:schemeClr val="bg1"/>
              </a:solidFill>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BBC509D5-46BD-167E-68C6-9824757CF746}"/>
              </a:ext>
            </a:extLst>
          </p:cNvPr>
          <p:cNvSpPr txBox="1"/>
          <p:nvPr/>
        </p:nvSpPr>
        <p:spPr>
          <a:xfrm>
            <a:off x="569753" y="2113155"/>
            <a:ext cx="10247728" cy="2246769"/>
          </a:xfrm>
          <a:prstGeom prst="rect">
            <a:avLst/>
          </a:prstGeom>
          <a:noFill/>
        </p:spPr>
        <p:txBody>
          <a:bodyPr wrap="square">
            <a:spAutoFit/>
          </a:bodyPr>
          <a:lstStyle/>
          <a:p>
            <a:pPr marL="285750" indent="-285750">
              <a:spcBef>
                <a:spcPts val="600"/>
              </a:spcBef>
              <a:spcAft>
                <a:spcPts val="600"/>
              </a:spcAft>
              <a:buClr>
                <a:srgbClr val="8071B4"/>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Family can help you learn more about the person you are caring for</a:t>
            </a:r>
          </a:p>
          <a:p>
            <a:pPr marL="285750" indent="-285750">
              <a:spcBef>
                <a:spcPts val="600"/>
              </a:spcBef>
              <a:spcAft>
                <a:spcPts val="600"/>
              </a:spcAft>
              <a:buClr>
                <a:srgbClr val="8071B4"/>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Recreation Therapists are skilled in supporting persons with stroke to engage in meaningful activities</a:t>
            </a:r>
          </a:p>
          <a:p>
            <a:pPr marL="285750" indent="-285750">
              <a:spcBef>
                <a:spcPts val="600"/>
              </a:spcBef>
              <a:spcAft>
                <a:spcPts val="600"/>
              </a:spcAft>
              <a:buClr>
                <a:srgbClr val="8071B4"/>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If you are struggling with behaviour challenges, connect with the team to involve other professionals or access additional supports</a:t>
            </a:r>
          </a:p>
        </p:txBody>
      </p:sp>
      <p:sp>
        <p:nvSpPr>
          <p:cNvPr id="5" name="TextBox 4">
            <a:extLst>
              <a:ext uri="{FF2B5EF4-FFF2-40B4-BE49-F238E27FC236}">
                <a16:creationId xmlns:a16="http://schemas.microsoft.com/office/drawing/2014/main" id="{C464F891-8B36-55E6-3070-E2AE354F925B}"/>
              </a:ext>
            </a:extLst>
          </p:cNvPr>
          <p:cNvSpPr txBox="1"/>
          <p:nvPr/>
        </p:nvSpPr>
        <p:spPr>
          <a:xfrm>
            <a:off x="569753" y="1334442"/>
            <a:ext cx="6098058" cy="523220"/>
          </a:xfrm>
          <a:prstGeom prst="rect">
            <a:avLst/>
          </a:prstGeom>
          <a:noFill/>
        </p:spPr>
        <p:txBody>
          <a:bodyPr wrap="square">
            <a:spAutoFit/>
          </a:bodyPr>
          <a:lstStyle/>
          <a:p>
            <a:r>
              <a:rPr lang="en-CA" sz="28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Seek extra support</a:t>
            </a:r>
            <a:endParaRPr lang="en-CA" sz="2800" dirty="0">
              <a:solidFill>
                <a:srgbClr val="58585B"/>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xtBox 1">
            <a:extLst>
              <a:ext uri="{FF2B5EF4-FFF2-40B4-BE49-F238E27FC236}">
                <a16:creationId xmlns:a16="http://schemas.microsoft.com/office/drawing/2014/main" id="{0B1B0143-7BAF-F2BA-60A5-74DE24803AB5}"/>
              </a:ext>
            </a:extLst>
          </p:cNvPr>
          <p:cNvSpPr txBox="1"/>
          <p:nvPr/>
        </p:nvSpPr>
        <p:spPr>
          <a:xfrm>
            <a:off x="637107" y="6050812"/>
            <a:ext cx="10113020" cy="461665"/>
          </a:xfrm>
          <a:prstGeom prst="rect">
            <a:avLst/>
          </a:prstGeom>
          <a:noFill/>
        </p:spPr>
        <p:txBody>
          <a:bodyPr wrap="square">
            <a:spAutoFit/>
          </a:bodyPr>
          <a:lstStyle/>
          <a:p>
            <a:r>
              <a:rPr lang="en-CA" sz="1200" i="1" dirty="0">
                <a:effectLst/>
                <a:latin typeface="Helvetica Neue" panose="02000503000000020004" pitchFamily="2" charset="0"/>
                <a:ea typeface="Helvetica Neue" panose="02000503000000020004" pitchFamily="2" charset="0"/>
                <a:cs typeface="Helvetica Neue" panose="02000503000000020004" pitchFamily="2" charset="0"/>
              </a:rPr>
              <a:t>Smart Tips for Stroke Care (2023) was created by members of the Regional Stroke Networks of Ontario. This material may be shared without permission from the authors, without changes and with source credited. </a:t>
            </a:r>
          </a:p>
        </p:txBody>
      </p:sp>
    </p:spTree>
    <p:extLst>
      <p:ext uri="{BB962C8B-B14F-4D97-AF65-F5344CB8AC3E}">
        <p14:creationId xmlns:p14="http://schemas.microsoft.com/office/powerpoint/2010/main" val="1071841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D64C07B-2A1F-CC75-1EBF-D2EC0B9A68C4}"/>
              </a:ext>
            </a:extLst>
          </p:cNvPr>
          <p:cNvSpPr/>
          <p:nvPr/>
        </p:nvSpPr>
        <p:spPr>
          <a:xfrm>
            <a:off x="569753" y="1912020"/>
            <a:ext cx="10402188" cy="4198494"/>
          </a:xfrm>
          <a:prstGeom prst="rect">
            <a:avLst/>
          </a:prstGeom>
          <a:solidFill>
            <a:srgbClr val="8071B4">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B9B826D-F18B-B2AC-9025-934FEB7A57C4}"/>
              </a:ext>
            </a:extLst>
          </p:cNvPr>
          <p:cNvSpPr txBox="1"/>
          <p:nvPr/>
        </p:nvSpPr>
        <p:spPr>
          <a:xfrm>
            <a:off x="711426" y="1993233"/>
            <a:ext cx="10118842" cy="4117281"/>
          </a:xfrm>
          <a:prstGeom prst="rect">
            <a:avLst/>
          </a:prstGeom>
          <a:noFill/>
        </p:spPr>
        <p:txBody>
          <a:bodyPr wrap="square">
            <a:spAutoFit/>
          </a:bodyPr>
          <a:lstStyle/>
          <a:p>
            <a:pPr>
              <a:spcBef>
                <a:spcPts val="600"/>
              </a:spcBef>
              <a:spcAft>
                <a:spcPts val="600"/>
              </a:spcAft>
            </a:pP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After a stroke, people may experience changes in behaviour that can be the result of damage to the brain.</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 </a:t>
            </a:r>
          </a:p>
          <a:p>
            <a:pPr>
              <a:spcBef>
                <a:spcPts val="600"/>
              </a:spcBef>
              <a:spcAft>
                <a:spcPts val="600"/>
              </a:spcAft>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Some changes may include: </a:t>
            </a:r>
          </a:p>
          <a:p>
            <a:pPr marL="800100" lvl="1" indent="-342900">
              <a:lnSpc>
                <a:spcPct val="150000"/>
              </a:lnSpc>
              <a:spcBef>
                <a:spcPts val="600"/>
              </a:spcBef>
              <a:spcAft>
                <a:spcPts val="600"/>
              </a:spcAft>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Q</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uick shifts in emotions </a:t>
            </a:r>
          </a:p>
          <a:p>
            <a:pPr marL="800100" lvl="1" indent="-342900">
              <a:lnSpc>
                <a:spcPct val="150000"/>
              </a:lnSpc>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Anger and aggression</a:t>
            </a:r>
          </a:p>
          <a:p>
            <a:pPr marL="800100" lvl="1" indent="-342900">
              <a:lnSpc>
                <a:spcPct val="150000"/>
              </a:lnSpc>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Lack of interest/energy</a:t>
            </a:r>
          </a:p>
          <a:p>
            <a:pPr marL="800100" lvl="1" indent="-342900">
              <a:lnSpc>
                <a:spcPct val="150000"/>
              </a:lnSpc>
              <a:spcBef>
                <a:spcPts val="600"/>
              </a:spcBef>
              <a:spcAft>
                <a:spcPts val="600"/>
              </a:spcAft>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A</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ctions that are out of character for the person</a:t>
            </a:r>
          </a:p>
        </p:txBody>
      </p:sp>
      <p:pic>
        <p:nvPicPr>
          <p:cNvPr id="36" name="Picture 35" descr="A purple rectangle with white text&#10;&#10;Description automatically generated">
            <a:extLst>
              <a:ext uri="{FF2B5EF4-FFF2-40B4-BE49-F238E27FC236}">
                <a16:creationId xmlns:a16="http://schemas.microsoft.com/office/drawing/2014/main" id="{DEBA5365-6FC1-0F69-5308-3BAED37B8312}"/>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7" name="TextBox 36">
            <a:extLst>
              <a:ext uri="{FF2B5EF4-FFF2-40B4-BE49-F238E27FC236}">
                <a16:creationId xmlns:a16="http://schemas.microsoft.com/office/drawing/2014/main" id="{3F99C738-BB80-7DA7-0E9F-84BFB8A7CF0B}"/>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Behaviour</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807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3119700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D64C07B-2A1F-CC75-1EBF-D2EC0B9A68C4}"/>
              </a:ext>
            </a:extLst>
          </p:cNvPr>
          <p:cNvSpPr/>
          <p:nvPr/>
        </p:nvSpPr>
        <p:spPr>
          <a:xfrm>
            <a:off x="569753" y="1912020"/>
            <a:ext cx="10402188" cy="4198494"/>
          </a:xfrm>
          <a:prstGeom prst="rect">
            <a:avLst/>
          </a:prstGeom>
          <a:solidFill>
            <a:srgbClr val="8071B4">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B9B826D-F18B-B2AC-9025-934FEB7A57C4}"/>
              </a:ext>
            </a:extLst>
          </p:cNvPr>
          <p:cNvSpPr txBox="1"/>
          <p:nvPr/>
        </p:nvSpPr>
        <p:spPr>
          <a:xfrm>
            <a:off x="711426" y="1993233"/>
            <a:ext cx="10118842" cy="3447098"/>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The impact of stroke on behaviour depends on:</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where the stroke was in the brain</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how long ago it happened</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how severe the stroke was </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how they behaved before the stroke</a:t>
            </a:r>
          </a:p>
          <a:p>
            <a:pPr marL="0" marR="0" lvl="0" indent="0" algn="l" defTabSz="914400" rtl="0" eaLnBrk="1" fontAlgn="auto" latinLnBrk="0" hangingPunct="1">
              <a:lnSpc>
                <a:spcPct val="100000"/>
              </a:lnSpc>
              <a:spcBef>
                <a:spcPts val="600"/>
              </a:spcBef>
              <a:spcAft>
                <a:spcPts val="600"/>
              </a:spcAft>
              <a:buClrTx/>
              <a:buSzTx/>
              <a:buFontTx/>
              <a:buNone/>
              <a:tabLst/>
              <a:defRP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How the person is adapting to the effects of the stroke can affect behaviour as well.</a:t>
            </a:r>
          </a:p>
        </p:txBody>
      </p:sp>
      <p:pic>
        <p:nvPicPr>
          <p:cNvPr id="36" name="Picture 35" descr="A purple rectangle with white text&#10;&#10;Description automatically generated">
            <a:extLst>
              <a:ext uri="{FF2B5EF4-FFF2-40B4-BE49-F238E27FC236}">
                <a16:creationId xmlns:a16="http://schemas.microsoft.com/office/drawing/2014/main" id="{DEBA5365-6FC1-0F69-5308-3BAED37B8312}"/>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7" name="TextBox 36">
            <a:extLst>
              <a:ext uri="{FF2B5EF4-FFF2-40B4-BE49-F238E27FC236}">
                <a16:creationId xmlns:a16="http://schemas.microsoft.com/office/drawing/2014/main" id="{3F99C738-BB80-7DA7-0E9F-84BFB8A7CF0B}"/>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Behaviour</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807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37534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630790" y="2331715"/>
            <a:ext cx="10157347" cy="3600986"/>
          </a:xfrm>
          <a:prstGeom prst="rect">
            <a:avLst/>
          </a:prstGeom>
          <a:noFill/>
        </p:spPr>
        <p:txBody>
          <a:bodyPr wrap="square">
            <a:spAutoFit/>
          </a:bodyPr>
          <a:lstStyle/>
          <a:p>
            <a:pPr marL="285750" indent="-285750">
              <a:spcBef>
                <a:spcPts val="600"/>
              </a:spcBef>
              <a:spcAft>
                <a:spcPts val="600"/>
              </a:spcAft>
              <a:buClr>
                <a:srgbClr val="8071B4"/>
              </a:buClr>
              <a:buSzPct val="10000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All behavior has meaning</a:t>
            </a:r>
            <a:endParaRPr lang="en-CA" sz="24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spcAft>
                <a:spcPts val="600"/>
              </a:spcAft>
              <a:buClr>
                <a:srgbClr val="8071B4"/>
              </a:buClr>
              <a:buSzPct val="10000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Common triggers include:</a:t>
            </a:r>
          </a:p>
          <a:p>
            <a:pPr marL="800100" lvl="1" indent="-342900">
              <a:spcBef>
                <a:spcPts val="600"/>
              </a:spcBef>
              <a:spcAft>
                <a:spcPts val="600"/>
              </a:spcAft>
              <a:buClr>
                <a:srgbClr val="8071B4"/>
              </a:buClr>
              <a:buSzPct val="100000"/>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Pain</a:t>
            </a:r>
          </a:p>
          <a:p>
            <a:pPr marL="800100" lvl="1" indent="-342900">
              <a:spcBef>
                <a:spcPts val="600"/>
              </a:spcBef>
              <a:spcAft>
                <a:spcPts val="600"/>
              </a:spcAft>
              <a:buClr>
                <a:srgbClr val="8071B4"/>
              </a:buClr>
              <a:buSzPct val="100000"/>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L</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oneliness </a:t>
            </a:r>
          </a:p>
          <a:p>
            <a:pPr marL="800100" lvl="1" indent="-342900">
              <a:spcBef>
                <a:spcPts val="600"/>
              </a:spcBef>
              <a:spcAft>
                <a:spcPts val="600"/>
              </a:spcAft>
              <a:buClr>
                <a:srgbClr val="8071B4"/>
              </a:buClr>
              <a:buSzPct val="100000"/>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B</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oredom </a:t>
            </a:r>
          </a:p>
          <a:p>
            <a:pPr marL="800100" lvl="1" indent="-342900">
              <a:spcBef>
                <a:spcPts val="600"/>
              </a:spcBef>
              <a:spcAft>
                <a:spcPts val="600"/>
              </a:spcAft>
              <a:buClr>
                <a:srgbClr val="8071B4"/>
              </a:buClr>
              <a:buSzPct val="100000"/>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Frustration due to </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lack of independence</a:t>
            </a:r>
          </a:p>
          <a:p>
            <a:pPr marL="800100" lvl="1" indent="-342900">
              <a:spcBef>
                <a:spcPts val="600"/>
              </a:spcBef>
              <a:spcAft>
                <a:spcPts val="600"/>
              </a:spcAft>
              <a:buClr>
                <a:srgbClr val="8071B4"/>
              </a:buClr>
              <a:buSzPct val="100000"/>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Frustration due to difficulty communicating</a:t>
            </a: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630790" y="1367546"/>
            <a:ext cx="6098058" cy="523220"/>
          </a:xfrm>
          <a:prstGeom prst="rect">
            <a:avLst/>
          </a:prstGeom>
          <a:noFill/>
        </p:spPr>
        <p:txBody>
          <a:bodyPr wrap="square">
            <a:spAutoFit/>
          </a:bodyPr>
          <a:lstStyle/>
          <a:p>
            <a:r>
              <a:rPr lang="en-CA" sz="28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What you should know:</a:t>
            </a:r>
            <a:endParaRPr lang="en-CA" sz="2800" dirty="0">
              <a:solidFill>
                <a:srgbClr val="58585B"/>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36" name="Picture 35" descr="A purple rectangle with white text&#10;&#10;Description automatically generated">
            <a:extLst>
              <a:ext uri="{FF2B5EF4-FFF2-40B4-BE49-F238E27FC236}">
                <a16:creationId xmlns:a16="http://schemas.microsoft.com/office/drawing/2014/main" id="{DEBA5365-6FC1-0F69-5308-3BAED37B8312}"/>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7" name="TextBox 36">
            <a:extLst>
              <a:ext uri="{FF2B5EF4-FFF2-40B4-BE49-F238E27FC236}">
                <a16:creationId xmlns:a16="http://schemas.microsoft.com/office/drawing/2014/main" id="{3F99C738-BB80-7DA7-0E9F-84BFB8A7CF0B}"/>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Behaviour</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807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1" cy="378082"/>
          </a:xfrm>
        </p:spPr>
        <p:txBody>
          <a:bodyPr/>
          <a:lstStyle/>
          <a:p>
            <a:fld id="{6AD6DC59-4653-7A4D-8176-0D237FA82B48}"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3791543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A purple rectangle with white text&#10;&#10;Description automatically generated">
            <a:extLst>
              <a:ext uri="{FF2B5EF4-FFF2-40B4-BE49-F238E27FC236}">
                <a16:creationId xmlns:a16="http://schemas.microsoft.com/office/drawing/2014/main" id="{DEBA5365-6FC1-0F69-5308-3BAED37B8312}"/>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7" name="TextBox 36">
            <a:extLst>
              <a:ext uri="{FF2B5EF4-FFF2-40B4-BE49-F238E27FC236}">
                <a16:creationId xmlns:a16="http://schemas.microsoft.com/office/drawing/2014/main" id="{3F99C738-BB80-7DA7-0E9F-84BFB8A7CF0B}"/>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Behaviour</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807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5</a:t>
            </a:fld>
            <a:endParaRPr lang="en-US" dirty="0">
              <a:solidFill>
                <a:schemeClr val="bg1"/>
              </a:solidFill>
            </a:endParaRPr>
          </a:p>
        </p:txBody>
      </p:sp>
      <p:sp>
        <p:nvSpPr>
          <p:cNvPr id="2" name="TextBox 1">
            <a:extLst>
              <a:ext uri="{FF2B5EF4-FFF2-40B4-BE49-F238E27FC236}">
                <a16:creationId xmlns:a16="http://schemas.microsoft.com/office/drawing/2014/main" id="{FB2FC02C-2794-F7FC-2073-225F80CCAC63}"/>
              </a:ext>
            </a:extLst>
          </p:cNvPr>
          <p:cNvSpPr txBox="1"/>
          <p:nvPr/>
        </p:nvSpPr>
        <p:spPr>
          <a:xfrm>
            <a:off x="630790" y="1543320"/>
            <a:ext cx="6098058" cy="523220"/>
          </a:xfrm>
          <a:prstGeom prst="rect">
            <a:avLst/>
          </a:prstGeom>
          <a:noFill/>
        </p:spPr>
        <p:txBody>
          <a:bodyPr wrap="square">
            <a:spAutoFit/>
          </a:bodyPr>
          <a:lstStyle/>
          <a:p>
            <a:r>
              <a:rPr lang="en-CA" sz="28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What you should know:</a:t>
            </a:r>
            <a:endParaRPr lang="en-CA" sz="2800" dirty="0">
              <a:solidFill>
                <a:srgbClr val="58585B"/>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grpSp>
        <p:nvGrpSpPr>
          <p:cNvPr id="4" name="Group 3">
            <a:extLst>
              <a:ext uri="{FF2B5EF4-FFF2-40B4-BE49-F238E27FC236}">
                <a16:creationId xmlns:a16="http://schemas.microsoft.com/office/drawing/2014/main" id="{44CB0347-3B8F-40B0-B89C-696FAC9CAECD}"/>
              </a:ext>
            </a:extLst>
          </p:cNvPr>
          <p:cNvGrpSpPr/>
          <p:nvPr/>
        </p:nvGrpSpPr>
        <p:grpSpPr>
          <a:xfrm>
            <a:off x="6749297" y="3081366"/>
            <a:ext cx="3873897" cy="2164080"/>
            <a:chOff x="3474250" y="3429000"/>
            <a:chExt cx="3873897" cy="2164080"/>
          </a:xfrm>
        </p:grpSpPr>
        <p:pic>
          <p:nvPicPr>
            <p:cNvPr id="5" name="Picture 4" descr="A diagram of the brain&#10;&#10;Description automatically generated">
              <a:extLst>
                <a:ext uri="{FF2B5EF4-FFF2-40B4-BE49-F238E27FC236}">
                  <a16:creationId xmlns:a16="http://schemas.microsoft.com/office/drawing/2014/main" id="{450FB98A-AB50-4896-820F-8EB6CB7E57F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379395" y="3429000"/>
              <a:ext cx="2968752" cy="2164080"/>
            </a:xfrm>
            <a:prstGeom prst="rect">
              <a:avLst/>
            </a:prstGeom>
          </p:spPr>
        </p:pic>
        <p:sp>
          <p:nvSpPr>
            <p:cNvPr id="7" name="Arrow: Right 6">
              <a:extLst>
                <a:ext uri="{FF2B5EF4-FFF2-40B4-BE49-F238E27FC236}">
                  <a16:creationId xmlns:a16="http://schemas.microsoft.com/office/drawing/2014/main" id="{2B3C474C-794B-4B3E-BB77-5991BCC604B6}"/>
                </a:ext>
              </a:extLst>
            </p:cNvPr>
            <p:cNvSpPr/>
            <p:nvPr/>
          </p:nvSpPr>
          <p:spPr>
            <a:xfrm>
              <a:off x="3474250" y="3876097"/>
              <a:ext cx="1093603" cy="568607"/>
            </a:xfrm>
            <a:prstGeom prst="rightArrow">
              <a:avLst/>
            </a:prstGeom>
            <a:solidFill>
              <a:srgbClr val="8071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TextBox 12">
            <a:extLst>
              <a:ext uri="{FF2B5EF4-FFF2-40B4-BE49-F238E27FC236}">
                <a16:creationId xmlns:a16="http://schemas.microsoft.com/office/drawing/2014/main" id="{64D12E99-84B4-413C-A058-52730A4ECBF1}"/>
              </a:ext>
            </a:extLst>
          </p:cNvPr>
          <p:cNvSpPr txBox="1"/>
          <p:nvPr/>
        </p:nvSpPr>
        <p:spPr>
          <a:xfrm>
            <a:off x="515007" y="2837367"/>
            <a:ext cx="5465209" cy="2462213"/>
          </a:xfrm>
          <a:prstGeom prst="rect">
            <a:avLst/>
          </a:prstGeom>
          <a:noFill/>
        </p:spPr>
        <p:txBody>
          <a:bodyPr wrap="square">
            <a:spAutoFit/>
          </a:bodyPr>
          <a:lstStyle/>
          <a:p>
            <a:pPr marL="285750" indent="-285750">
              <a:spcBef>
                <a:spcPts val="600"/>
              </a:spcBef>
              <a:spcAft>
                <a:spcPts val="600"/>
              </a:spcAft>
              <a:buClr>
                <a:srgbClr val="8071B4"/>
              </a:buClr>
              <a:buSzPct val="10000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Behaviour changes are commonly related to damage to the frontal lobe</a:t>
            </a:r>
          </a:p>
          <a:p>
            <a:pPr marL="285750" indent="-285750">
              <a:spcBef>
                <a:spcPts val="600"/>
              </a:spcBef>
              <a:spcAft>
                <a:spcPts val="600"/>
              </a:spcAft>
              <a:buClr>
                <a:srgbClr val="8071B4"/>
              </a:buClr>
              <a:buSzPct val="10000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Behaviour changes are not attention seeking, but are most likely due to the stroke, and may be the person’s way of expressing their needs</a:t>
            </a:r>
          </a:p>
        </p:txBody>
      </p:sp>
    </p:spTree>
    <p:extLst>
      <p:ext uri="{BB962C8B-B14F-4D97-AF65-F5344CB8AC3E}">
        <p14:creationId xmlns:p14="http://schemas.microsoft.com/office/powerpoint/2010/main" val="3940454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630790" y="2494896"/>
            <a:ext cx="10456933" cy="2554545"/>
          </a:xfrm>
          <a:prstGeom prst="rect">
            <a:avLst/>
          </a:prstGeom>
          <a:noFill/>
        </p:spPr>
        <p:txBody>
          <a:bodyPr wrap="square">
            <a:spAutoFit/>
          </a:bodyPr>
          <a:lstStyle/>
          <a:p>
            <a:pPr marL="285750" indent="-285750">
              <a:spcBef>
                <a:spcPts val="600"/>
              </a:spcBef>
              <a:spcAft>
                <a:spcPts val="600"/>
              </a:spcAft>
              <a:buClr>
                <a:srgbClr val="8071B4"/>
              </a:buClr>
              <a:buSzPct val="10000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Changes may not be consistent</a:t>
            </a:r>
          </a:p>
          <a:p>
            <a:pPr marL="285750" indent="-285750">
              <a:spcBef>
                <a:spcPts val="600"/>
              </a:spcBef>
              <a:spcAft>
                <a:spcPts val="600"/>
              </a:spcAft>
              <a:buClr>
                <a:srgbClr val="8071B4"/>
              </a:buClr>
              <a:buSzPct val="10000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Stroke can have an impact on personality</a:t>
            </a:r>
          </a:p>
          <a:p>
            <a:pPr marL="285750" indent="-285750">
              <a:spcBef>
                <a:spcPts val="600"/>
              </a:spcBef>
              <a:spcAft>
                <a:spcPts val="600"/>
              </a:spcAft>
              <a:buClr>
                <a:srgbClr val="8071B4"/>
              </a:buClr>
              <a:buSzPct val="10000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Some people may have less control over their emotions</a:t>
            </a:r>
          </a:p>
          <a:p>
            <a:pPr marL="285750" indent="-285750">
              <a:spcBef>
                <a:spcPts val="600"/>
              </a:spcBef>
              <a:spcAft>
                <a:spcPts val="600"/>
              </a:spcAft>
              <a:buClr>
                <a:srgbClr val="8071B4"/>
              </a:buClr>
              <a:buSzPct val="10000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Laughing or crying at inappropriate times can occur</a:t>
            </a:r>
          </a:p>
          <a:p>
            <a:pPr marL="285750" indent="-285750">
              <a:spcBef>
                <a:spcPts val="600"/>
              </a:spcBef>
              <a:spcAft>
                <a:spcPts val="600"/>
              </a:spcAft>
              <a:buClr>
                <a:srgbClr val="8071B4"/>
              </a:buClr>
              <a:buSzPct val="10000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Behaviour changes can impact a person’s quality of life</a:t>
            </a:r>
          </a:p>
        </p:txBody>
      </p:sp>
      <p:pic>
        <p:nvPicPr>
          <p:cNvPr id="36" name="Picture 35" descr="A purple rectangle with white text&#10;&#10;Description automatically generated">
            <a:extLst>
              <a:ext uri="{FF2B5EF4-FFF2-40B4-BE49-F238E27FC236}">
                <a16:creationId xmlns:a16="http://schemas.microsoft.com/office/drawing/2014/main" id="{DEBA5365-6FC1-0F69-5308-3BAED37B8312}"/>
              </a:ext>
            </a:extLst>
          </p:cNvPr>
          <p:cNvPicPr>
            <a:picLocks noChangeAspect="1"/>
          </p:cNvPicPr>
          <p:nvPr/>
        </p:nvPicPr>
        <p:blipFill>
          <a:blip r:embed="rId3"/>
          <a:stretch>
            <a:fillRect/>
          </a:stretch>
        </p:blipFill>
        <p:spPr>
          <a:xfrm>
            <a:off x="8901840" y="259491"/>
            <a:ext cx="2070100" cy="800100"/>
          </a:xfrm>
          <a:prstGeom prst="rect">
            <a:avLst/>
          </a:prstGeom>
        </p:spPr>
      </p:pic>
      <p:sp>
        <p:nvSpPr>
          <p:cNvPr id="37" name="TextBox 36">
            <a:extLst>
              <a:ext uri="{FF2B5EF4-FFF2-40B4-BE49-F238E27FC236}">
                <a16:creationId xmlns:a16="http://schemas.microsoft.com/office/drawing/2014/main" id="{3F99C738-BB80-7DA7-0E9F-84BFB8A7CF0B}"/>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Behaviour</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807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6</a:t>
            </a:fld>
            <a:endParaRPr lang="en-US" dirty="0">
              <a:solidFill>
                <a:schemeClr val="bg1"/>
              </a:solidFill>
            </a:endParaRPr>
          </a:p>
        </p:txBody>
      </p:sp>
      <p:sp>
        <p:nvSpPr>
          <p:cNvPr id="2" name="TextBox 1">
            <a:extLst>
              <a:ext uri="{FF2B5EF4-FFF2-40B4-BE49-F238E27FC236}">
                <a16:creationId xmlns:a16="http://schemas.microsoft.com/office/drawing/2014/main" id="{FB2FC02C-2794-F7FC-2073-225F80CCAC63}"/>
              </a:ext>
            </a:extLst>
          </p:cNvPr>
          <p:cNvSpPr txBox="1"/>
          <p:nvPr/>
        </p:nvSpPr>
        <p:spPr>
          <a:xfrm>
            <a:off x="630790" y="1543320"/>
            <a:ext cx="6098058" cy="523220"/>
          </a:xfrm>
          <a:prstGeom prst="rect">
            <a:avLst/>
          </a:prstGeom>
          <a:noFill/>
        </p:spPr>
        <p:txBody>
          <a:bodyPr wrap="square">
            <a:spAutoFit/>
          </a:bodyPr>
          <a:lstStyle/>
          <a:p>
            <a:r>
              <a:rPr lang="en-CA" sz="28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What you should know:</a:t>
            </a:r>
            <a:endParaRPr lang="en-CA" sz="2800" dirty="0">
              <a:solidFill>
                <a:srgbClr val="58585B"/>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48840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807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A purple rectangle with white text&#10;&#10;Description automatically generated">
            <a:extLst>
              <a:ext uri="{FF2B5EF4-FFF2-40B4-BE49-F238E27FC236}">
                <a16:creationId xmlns:a16="http://schemas.microsoft.com/office/drawing/2014/main" id="{ADCEC3C1-C3C0-B98B-39B0-942D062FF89B}"/>
              </a:ext>
            </a:extLst>
          </p:cNvPr>
          <p:cNvPicPr>
            <a:picLocks noChangeAspect="1"/>
          </p:cNvPicPr>
          <p:nvPr/>
        </p:nvPicPr>
        <p:blipFill>
          <a:blip r:embed="rId3"/>
          <a:stretch>
            <a:fillRect/>
          </a:stretch>
        </p:blipFill>
        <p:spPr>
          <a:xfrm>
            <a:off x="8901840" y="259491"/>
            <a:ext cx="2070100" cy="800100"/>
          </a:xfrm>
          <a:prstGeom prst="rect">
            <a:avLst/>
          </a:prstGeom>
        </p:spPr>
      </p:pic>
      <p:sp>
        <p:nvSpPr>
          <p:cNvPr id="25" name="TextBox 24">
            <a:extLst>
              <a:ext uri="{FF2B5EF4-FFF2-40B4-BE49-F238E27FC236}">
                <a16:creationId xmlns:a16="http://schemas.microsoft.com/office/drawing/2014/main" id="{B7AD96C9-AEE2-F4F0-14C5-FE9604ADBA09}"/>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Behaviour</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177337" y="6356350"/>
            <a:ext cx="867193" cy="378082"/>
          </a:xfrm>
        </p:spPr>
        <p:txBody>
          <a:bodyPr/>
          <a:lstStyle/>
          <a:p>
            <a:fld id="{6AD6DC59-4653-7A4D-8176-0D237FA82B48}" type="slidenum">
              <a:rPr lang="en-US" smtClean="0">
                <a:solidFill>
                  <a:schemeClr val="bg1"/>
                </a:solidFill>
              </a:rPr>
              <a:t>7</a:t>
            </a:fld>
            <a:endParaRPr lang="en-US" dirty="0">
              <a:solidFill>
                <a:schemeClr val="bg1"/>
              </a:solidFill>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615028" y="1485371"/>
            <a:ext cx="2493488" cy="523220"/>
          </a:xfrm>
          <a:prstGeom prst="rect">
            <a:avLst/>
          </a:prstGeom>
          <a:noFill/>
        </p:spPr>
        <p:txBody>
          <a:bodyPr wrap="square">
            <a:spAutoFit/>
          </a:bodyPr>
          <a:lstStyle/>
          <a:p>
            <a:r>
              <a:rPr lang="en-CA" sz="28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Smart Tips: </a:t>
            </a:r>
            <a:endParaRPr lang="en-CA" sz="2800" dirty="0">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704869" y="2827952"/>
            <a:ext cx="5267071" cy="2462213"/>
          </a:xfrm>
          <a:prstGeom prst="rect">
            <a:avLst/>
          </a:prstGeom>
          <a:noFill/>
        </p:spPr>
        <p:txBody>
          <a:bodyPr wrap="square">
            <a:spAutoFit/>
          </a:bodyPr>
          <a:lstStyle/>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Identify what triggers responsive behaviours and share information with the team</a:t>
            </a:r>
          </a:p>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 aware when someone is starting to feel anxious or frustrated and consider how you might respond</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pic>
        <p:nvPicPr>
          <p:cNvPr id="4" name="Picture 3" descr="A person holding a pen and a clipboard&#10;&#10;Description automatically generated">
            <a:extLst>
              <a:ext uri="{FF2B5EF4-FFF2-40B4-BE49-F238E27FC236}">
                <a16:creationId xmlns:a16="http://schemas.microsoft.com/office/drawing/2014/main" id="{6A22B2F8-E1FA-8D27-F6DE-2CA1EFEF7DC7}"/>
              </a:ext>
            </a:extLst>
          </p:cNvPr>
          <p:cNvPicPr>
            <a:picLocks noChangeAspect="1"/>
          </p:cNvPicPr>
          <p:nvPr/>
        </p:nvPicPr>
        <p:blipFill rotWithShape="1">
          <a:blip r:embed="rId4"/>
          <a:srcRect r="1000"/>
          <a:stretch/>
        </p:blipFill>
        <p:spPr>
          <a:xfrm>
            <a:off x="615028" y="2438570"/>
            <a:ext cx="4533442" cy="3240979"/>
          </a:xfrm>
          <a:prstGeom prst="rect">
            <a:avLst/>
          </a:prstGeom>
        </p:spPr>
      </p:pic>
    </p:spTree>
    <p:extLst>
      <p:ext uri="{BB962C8B-B14F-4D97-AF65-F5344CB8AC3E}">
        <p14:creationId xmlns:p14="http://schemas.microsoft.com/office/powerpoint/2010/main" val="324595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807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A purple rectangle with white text&#10;&#10;Description automatically generated">
            <a:extLst>
              <a:ext uri="{FF2B5EF4-FFF2-40B4-BE49-F238E27FC236}">
                <a16:creationId xmlns:a16="http://schemas.microsoft.com/office/drawing/2014/main" id="{ADCEC3C1-C3C0-B98B-39B0-942D062FF89B}"/>
              </a:ext>
            </a:extLst>
          </p:cNvPr>
          <p:cNvPicPr>
            <a:picLocks noChangeAspect="1"/>
          </p:cNvPicPr>
          <p:nvPr/>
        </p:nvPicPr>
        <p:blipFill>
          <a:blip r:embed="rId3"/>
          <a:stretch>
            <a:fillRect/>
          </a:stretch>
        </p:blipFill>
        <p:spPr>
          <a:xfrm>
            <a:off x="8901840" y="259491"/>
            <a:ext cx="2070100" cy="800100"/>
          </a:xfrm>
          <a:prstGeom prst="rect">
            <a:avLst/>
          </a:prstGeom>
        </p:spPr>
      </p:pic>
      <p:sp>
        <p:nvSpPr>
          <p:cNvPr id="25" name="TextBox 24">
            <a:extLst>
              <a:ext uri="{FF2B5EF4-FFF2-40B4-BE49-F238E27FC236}">
                <a16:creationId xmlns:a16="http://schemas.microsoft.com/office/drawing/2014/main" id="{B7AD96C9-AEE2-F4F0-14C5-FE9604ADBA09}"/>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Behaviour</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714203" y="6356350"/>
            <a:ext cx="330327" cy="378082"/>
          </a:xfrm>
        </p:spPr>
        <p:txBody>
          <a:bodyPr/>
          <a:lstStyle/>
          <a:p>
            <a:fld id="{6AD6DC59-4653-7A4D-8176-0D237FA82B48}" type="slidenum">
              <a:rPr lang="en-US" smtClean="0">
                <a:solidFill>
                  <a:schemeClr val="bg1"/>
                </a:solidFill>
              </a:rPr>
              <a:t>8</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152082" y="2533208"/>
            <a:ext cx="5819858" cy="3108543"/>
          </a:xfrm>
          <a:prstGeom prst="rect">
            <a:avLst/>
          </a:prstGeom>
          <a:noFill/>
        </p:spPr>
        <p:txBody>
          <a:bodyPr wrap="square" anchor="t">
            <a:spAutoFit/>
          </a:bodyPr>
          <a:lstStyle/>
          <a:p>
            <a:pPr marL="171450" indent="-171450">
              <a:lnSpc>
                <a:spcPct val="150000"/>
              </a:lnSpc>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Look for ways to promote independence</a:t>
            </a:r>
          </a:p>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Offer to take a break</a:t>
            </a:r>
          </a:p>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Explain what you are planning to do</a:t>
            </a:r>
          </a:p>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Identify coping strategies</a:t>
            </a:r>
          </a:p>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Encourage involvement in meaningful activities</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pic>
        <p:nvPicPr>
          <p:cNvPr id="4" name="Picture 3" descr="A person sitting in chairs&#10;&#10;Description automatically generated">
            <a:extLst>
              <a:ext uri="{FF2B5EF4-FFF2-40B4-BE49-F238E27FC236}">
                <a16:creationId xmlns:a16="http://schemas.microsoft.com/office/drawing/2014/main" id="{D85C2047-EC38-A1B7-8821-732E51C8AF79}"/>
              </a:ext>
            </a:extLst>
          </p:cNvPr>
          <p:cNvPicPr>
            <a:picLocks noChangeAspect="1"/>
          </p:cNvPicPr>
          <p:nvPr/>
        </p:nvPicPr>
        <p:blipFill>
          <a:blip r:embed="rId4"/>
          <a:stretch>
            <a:fillRect/>
          </a:stretch>
        </p:blipFill>
        <p:spPr>
          <a:xfrm>
            <a:off x="386638" y="2379642"/>
            <a:ext cx="4349031" cy="3415677"/>
          </a:xfrm>
          <a:prstGeom prst="rect">
            <a:avLst/>
          </a:prstGeom>
        </p:spPr>
      </p:pic>
    </p:spTree>
    <p:extLst>
      <p:ext uri="{BB962C8B-B14F-4D97-AF65-F5344CB8AC3E}">
        <p14:creationId xmlns:p14="http://schemas.microsoft.com/office/powerpoint/2010/main" val="2645532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807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A purple rectangle with white text&#10;&#10;Description automatically generated">
            <a:extLst>
              <a:ext uri="{FF2B5EF4-FFF2-40B4-BE49-F238E27FC236}">
                <a16:creationId xmlns:a16="http://schemas.microsoft.com/office/drawing/2014/main" id="{ADCEC3C1-C3C0-B98B-39B0-942D062FF89B}"/>
              </a:ext>
            </a:extLst>
          </p:cNvPr>
          <p:cNvPicPr>
            <a:picLocks noChangeAspect="1"/>
          </p:cNvPicPr>
          <p:nvPr/>
        </p:nvPicPr>
        <p:blipFill>
          <a:blip r:embed="rId3"/>
          <a:stretch>
            <a:fillRect/>
          </a:stretch>
        </p:blipFill>
        <p:spPr>
          <a:xfrm>
            <a:off x="8901840" y="259491"/>
            <a:ext cx="2070100" cy="800100"/>
          </a:xfrm>
          <a:prstGeom prst="rect">
            <a:avLst/>
          </a:prstGeom>
        </p:spPr>
      </p:pic>
      <p:sp>
        <p:nvSpPr>
          <p:cNvPr id="25" name="TextBox 24">
            <a:extLst>
              <a:ext uri="{FF2B5EF4-FFF2-40B4-BE49-F238E27FC236}">
                <a16:creationId xmlns:a16="http://schemas.microsoft.com/office/drawing/2014/main" id="{B7AD96C9-AEE2-F4F0-14C5-FE9604ADBA09}"/>
              </a:ext>
            </a:extLst>
          </p:cNvPr>
          <p:cNvSpPr txBox="1"/>
          <p:nvPr/>
        </p:nvSpPr>
        <p:spPr>
          <a:xfrm>
            <a:off x="515007" y="345523"/>
            <a:ext cx="6098058" cy="769441"/>
          </a:xfrm>
          <a:prstGeom prst="rect">
            <a:avLst/>
          </a:prstGeom>
          <a:noFill/>
        </p:spPr>
        <p:txBody>
          <a:bodyPr wrap="square">
            <a:spAutoFit/>
          </a:bodyPr>
          <a:lstStyle/>
          <a:p>
            <a: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t>Behaviour</a:t>
            </a:r>
            <a:r>
              <a:rPr lang="en-CA" sz="44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1" cy="378082"/>
          </a:xfrm>
        </p:spPr>
        <p:txBody>
          <a:bodyPr/>
          <a:lstStyle/>
          <a:p>
            <a:fld id="{6AD6DC59-4653-7A4D-8176-0D237FA82B48}" type="slidenum">
              <a:rPr lang="en-US" smtClean="0">
                <a:solidFill>
                  <a:schemeClr val="bg1"/>
                </a:solidFill>
              </a:rPr>
              <a:t>9</a:t>
            </a:fld>
            <a:endParaRPr lang="en-US" dirty="0">
              <a:solidFill>
                <a:schemeClr val="bg1"/>
              </a:solidFill>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5A76FDC4-7281-0494-B28F-4A8FF1EE66EF}"/>
              </a:ext>
            </a:extLst>
          </p:cNvPr>
          <p:cNvSpPr txBox="1"/>
          <p:nvPr/>
        </p:nvSpPr>
        <p:spPr>
          <a:xfrm>
            <a:off x="4642146" y="2025451"/>
            <a:ext cx="6538003" cy="4708981"/>
          </a:xfrm>
          <a:prstGeom prst="rect">
            <a:avLst/>
          </a:prstGeom>
          <a:noFill/>
        </p:spPr>
        <p:txBody>
          <a:bodyPr wrap="square">
            <a:spAutoFit/>
          </a:bodyPr>
          <a:lstStyle/>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Get to know the person and what they enjoy</a:t>
            </a:r>
          </a:p>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Speak in a quiet, calm manner</a:t>
            </a:r>
          </a:p>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Reinforce positive behaviour</a:t>
            </a:r>
          </a:p>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Keep a consistent routine and respect preferences when possible </a:t>
            </a:r>
          </a:p>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Offer reassurance that loss of emotional control is common after stroke</a:t>
            </a:r>
          </a:p>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Use a problem solving approach to care</a:t>
            </a:r>
          </a:p>
          <a:p>
            <a:pPr marL="171450" indent="-171450">
              <a:spcBef>
                <a:spcPts val="600"/>
              </a:spcBef>
              <a:spcAft>
                <a:spcPts val="600"/>
              </a:spcAft>
              <a:buClr>
                <a:srgbClr val="8071B4"/>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Share known triggers and effective coping strategies with the team</a:t>
            </a:r>
          </a:p>
        </p:txBody>
      </p:sp>
      <p:pic>
        <p:nvPicPr>
          <p:cNvPr id="5" name="Picture 4" descr="A puzzle pieces in different colors&#10;&#10;Description automatically generated">
            <a:extLst>
              <a:ext uri="{FF2B5EF4-FFF2-40B4-BE49-F238E27FC236}">
                <a16:creationId xmlns:a16="http://schemas.microsoft.com/office/drawing/2014/main" id="{392E6FC4-9F3B-D221-BD01-D92369AAB837}"/>
              </a:ext>
            </a:extLst>
          </p:cNvPr>
          <p:cNvPicPr>
            <a:picLocks noChangeAspect="1"/>
          </p:cNvPicPr>
          <p:nvPr/>
        </p:nvPicPr>
        <p:blipFill>
          <a:blip r:embed="rId4"/>
          <a:stretch>
            <a:fillRect/>
          </a:stretch>
        </p:blipFill>
        <p:spPr>
          <a:xfrm>
            <a:off x="384371" y="2284624"/>
            <a:ext cx="3909585" cy="3695361"/>
          </a:xfrm>
          <a:prstGeom prst="rect">
            <a:avLst/>
          </a:prstGeom>
        </p:spPr>
      </p:pic>
    </p:spTree>
    <p:extLst>
      <p:ext uri="{BB962C8B-B14F-4D97-AF65-F5344CB8AC3E}">
        <p14:creationId xmlns:p14="http://schemas.microsoft.com/office/powerpoint/2010/main" val="2414872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1060</Words>
  <Application>Microsoft Office PowerPoint</Application>
  <PresentationFormat>Widescreen</PresentationFormat>
  <Paragraphs>144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Helvetica Neue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KHSC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Jenkins, Heather</dc:creator>
  <cp:lastModifiedBy>Jenkins, Heather</cp:lastModifiedBy>
  <cp:revision>9</cp:revision>
  <dcterms:created xsi:type="dcterms:W3CDTF">2024-01-30T16:24:55Z</dcterms:created>
  <dcterms:modified xsi:type="dcterms:W3CDTF">2024-06-10T17:50:24Z</dcterms:modified>
</cp:coreProperties>
</file>