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421" r:id="rId2"/>
    <p:sldId id="422" r:id="rId3"/>
    <p:sldId id="423" r:id="rId4"/>
    <p:sldId id="433" r:id="rId5"/>
    <p:sldId id="439" r:id="rId6"/>
    <p:sldId id="441" r:id="rId7"/>
    <p:sldId id="440" r:id="rId8"/>
    <p:sldId id="434" r:id="rId9"/>
    <p:sldId id="436" r:id="rId10"/>
    <p:sldId id="437" r:id="rId11"/>
    <p:sldId id="438" r:id="rId12"/>
    <p:sldId id="435" r:id="rId13"/>
    <p:sldId id="431" r:id="rId14"/>
    <p:sldId id="42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728BB7-3D95-9C89-26DF-608F5F2A53B5}" name="Jana Van de Rydt" initials="JV" userId="4e034a107399202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3D90"/>
    <a:srgbClr val="FFFFFF"/>
    <a:srgbClr val="F59670"/>
    <a:srgbClr val="F47D20"/>
    <a:srgbClr val="2A804D"/>
    <a:srgbClr val="10818A"/>
    <a:srgbClr val="FC5959"/>
    <a:srgbClr val="DB6336"/>
    <a:srgbClr val="4166A1"/>
    <a:srgbClr val="31BC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68953" autoAdjust="0"/>
  </p:normalViewPr>
  <p:slideViewPr>
    <p:cSldViewPr snapToGrid="0">
      <p:cViewPr varScale="1">
        <p:scale>
          <a:sx n="78" d="100"/>
          <a:sy n="78" d="100"/>
        </p:scale>
        <p:origin x="1074" y="9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4E666E-5BBF-5A40-BFE3-DA3D82914BC0}" type="datetimeFigureOut">
              <a:rPr lang="en-US" smtClean="0"/>
              <a:t>2024/06/10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DD983-8305-314A-9800-E75A8538EF91}" type="slidenum">
              <a:rPr lang="en-US" smtClean="0"/>
              <a:t>‹#›</a:t>
            </a:fld>
            <a:endParaRPr lang="en-US"/>
          </a:p>
        </p:txBody>
      </p:sp>
    </p:spTree>
    <p:extLst>
      <p:ext uri="{BB962C8B-B14F-4D97-AF65-F5344CB8AC3E}">
        <p14:creationId xmlns:p14="http://schemas.microsoft.com/office/powerpoint/2010/main" val="317200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1</a:t>
            </a:fld>
            <a:endParaRPr lang="en-US"/>
          </a:p>
        </p:txBody>
      </p:sp>
    </p:spTree>
    <p:extLst>
      <p:ext uri="{BB962C8B-B14F-4D97-AF65-F5344CB8AC3E}">
        <p14:creationId xmlns:p14="http://schemas.microsoft.com/office/powerpoint/2010/main" val="3562098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10</a:t>
            </a:fld>
            <a:endParaRPr lang="en-US"/>
          </a:p>
        </p:txBody>
      </p:sp>
    </p:spTree>
    <p:extLst>
      <p:ext uri="{BB962C8B-B14F-4D97-AF65-F5344CB8AC3E}">
        <p14:creationId xmlns:p14="http://schemas.microsoft.com/office/powerpoint/2010/main" val="655075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11</a:t>
            </a:fld>
            <a:endParaRPr lang="en-US"/>
          </a:p>
        </p:txBody>
      </p:sp>
    </p:spTree>
    <p:extLst>
      <p:ext uri="{BB962C8B-B14F-4D97-AF65-F5344CB8AC3E}">
        <p14:creationId xmlns:p14="http://schemas.microsoft.com/office/powerpoint/2010/main" val="4086066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rgbClr val="523D90"/>
              </a:buClr>
              <a:buSzTx/>
              <a:buFont typeface="Arial" panose="020B0604020202020204" pitchFamily="34" charset="0"/>
              <a:buNone/>
              <a:tabLst/>
              <a:defRPr/>
            </a:pPr>
            <a:r>
              <a:rPr lang="en-CA" sz="12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This section pertains to additional strategies that might be helpful when working with a person with problems with vision and perception.  </a:t>
            </a:r>
          </a:p>
          <a:p>
            <a:pPr marL="0" indent="0">
              <a:buClr>
                <a:srgbClr val="523D90"/>
              </a:buClr>
              <a:buFont typeface="Arial" panose="020B0604020202020204" pitchFamily="34" charset="0"/>
              <a:buNone/>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Ensure supervision or assistance with transfers to promote safety</a:t>
            </a:r>
          </a:p>
          <a:p>
            <a:pPr marL="285750" indent="-285750">
              <a:buClr>
                <a:srgbClr val="523D90"/>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Decrease clutter and keep space organized</a:t>
            </a:r>
          </a:p>
          <a:p>
            <a:pPr marL="285750" indent="-285750">
              <a:buClr>
                <a:srgbClr val="523D90"/>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Slow down and give the person more time</a:t>
            </a:r>
          </a:p>
          <a:p>
            <a:pPr marL="285750" indent="-285750">
              <a:buClr>
                <a:srgbClr val="523D90"/>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Be specific when giving instructions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on your right, ahead two feet)</a:t>
            </a:r>
          </a:p>
          <a:p>
            <a:pPr marL="285750" indent="-285750">
              <a:buClr>
                <a:srgbClr val="523D90"/>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Keep items in consistent locations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furniture,  assistive devices, water glass). If you move an item be sure to put it back</a:t>
            </a:r>
          </a:p>
        </p:txBody>
      </p:sp>
      <p:sp>
        <p:nvSpPr>
          <p:cNvPr id="4" name="Slide Number Placeholder 3"/>
          <p:cNvSpPr>
            <a:spLocks noGrp="1"/>
          </p:cNvSpPr>
          <p:nvPr>
            <p:ph type="sldNum" sz="quarter" idx="10"/>
          </p:nvPr>
        </p:nvSpPr>
        <p:spPr/>
        <p:txBody>
          <a:bodyPr/>
          <a:lstStyle/>
          <a:p>
            <a:fld id="{0DCDD983-8305-314A-9800-E75A8538EF91}" type="slidenum">
              <a:rPr lang="en-US" smtClean="0"/>
              <a:t>12</a:t>
            </a:fld>
            <a:endParaRPr lang="en-US"/>
          </a:p>
        </p:txBody>
      </p:sp>
    </p:spTree>
    <p:extLst>
      <p:ext uri="{BB962C8B-B14F-4D97-AF65-F5344CB8AC3E}">
        <p14:creationId xmlns:p14="http://schemas.microsoft.com/office/powerpoint/2010/main" val="2744494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a:t>
            </a:r>
          </a:p>
          <a:p>
            <a:endParaRPr lang="en-US" dirty="0"/>
          </a:p>
          <a:p>
            <a:pPr marL="285750" indent="-285750">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Improving vision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will help with perceptual difficulties</a:t>
            </a:r>
            <a:r>
              <a:rPr lang="en-CA" dirty="0">
                <a:effectLst/>
                <a:latin typeface="Helvetica Neue" panose="02000503000000020004" pitchFamily="2" charset="0"/>
                <a:ea typeface="Helvetica Neue" panose="02000503000000020004" pitchFamily="2" charset="0"/>
                <a:cs typeface="Helvetica Neue" panose="02000503000000020004" pitchFamily="2" charset="0"/>
              </a:rPr>
              <a:t>. Ensure a well-lit environment and use prescribed glasses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with clean lenses</a:t>
            </a:r>
          </a:p>
          <a:p>
            <a:pPr marL="285750" indent="-285750">
              <a:buClr>
                <a:srgbClr val="523D90"/>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For neglect and visual field loss, approach the person from the unaffected side and arrange items on their unaffected side</a:t>
            </a:r>
          </a:p>
          <a:p>
            <a:pPr marL="285750" indent="-285750">
              <a:buClr>
                <a:srgbClr val="523D90"/>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For apraxia, use short, simple instructions and break tasks into smaller steps</a:t>
            </a:r>
          </a:p>
          <a:p>
            <a:pPr marL="285750" indent="-285750">
              <a:buClr>
                <a:srgbClr val="523D90"/>
              </a:buClr>
              <a:buFont typeface="Arial" panose="020B0604020202020204" pitchFamily="34" charset="0"/>
              <a:buChar cha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Educate family on how they can help the person</a:t>
            </a:r>
          </a:p>
          <a:p>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13</a:t>
            </a:fld>
            <a:endParaRPr lang="en-US"/>
          </a:p>
        </p:txBody>
      </p:sp>
    </p:spTree>
    <p:extLst>
      <p:ext uri="{BB962C8B-B14F-4D97-AF65-F5344CB8AC3E}">
        <p14:creationId xmlns:p14="http://schemas.microsoft.com/office/powerpoint/2010/main" val="3081685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Seek extra support</a:t>
            </a:r>
            <a:endParaRPr lang="en-CA" sz="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a:p>
            <a:endParaRPr lang="en-US" dirty="0"/>
          </a:p>
          <a:p>
            <a:pPr marL="285750" indent="-285750">
              <a:buFont typeface="Wingdings" pitchFamily="2" charset="2"/>
              <a:buChar char="ü"/>
            </a:pPr>
            <a:r>
              <a:rPr lang="en-CA" b="0" dirty="0">
                <a:effectLst/>
                <a:latin typeface="Helvetica Neue" panose="02000503000000020004" pitchFamily="2" charset="0"/>
                <a:ea typeface="Helvetica Neue" panose="02000503000000020004" pitchFamily="2" charset="0"/>
                <a:cs typeface="Helvetica Neue" panose="02000503000000020004" pitchFamily="2" charset="0"/>
              </a:rPr>
              <a:t>This document lists some examples of common visual and perceptual changes, but many more exist</a:t>
            </a:r>
            <a:r>
              <a:rPr lang="en-CA" dirty="0">
                <a:effectLst/>
                <a:latin typeface="Helvetica Neue" panose="02000503000000020004" pitchFamily="2" charset="0"/>
                <a:ea typeface="Helvetica Neue" panose="02000503000000020004" pitchFamily="2" charset="0"/>
                <a:cs typeface="Helvetica Neue" panose="02000503000000020004" pitchFamily="2" charset="0"/>
              </a:rPr>
              <a:t>. Notify the team if you suspect any changes to vision and/or perception</a:t>
            </a:r>
          </a:p>
          <a:p>
            <a:pPr marL="285750" indent="-285750">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Optometrists and Ophthalmologists can provide important assessment and management tools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if a person experiences changes to vision after stroke (e.g. glasses, prisms, eye patches)</a:t>
            </a:r>
          </a:p>
          <a:p>
            <a:pPr marL="285750" indent="-285750">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Occupational Therapists are skilled in vision and perception after strok</a:t>
            </a:r>
            <a:r>
              <a:rPr lang="en-CA" dirty="0">
                <a:latin typeface="Helvetica Neue" panose="02000503000000020004" pitchFamily="2" charset="0"/>
                <a:ea typeface="Helvetica Neue" panose="02000503000000020004" pitchFamily="2" charset="0"/>
                <a:cs typeface="Helvetica Neue" panose="02000503000000020004" pitchFamily="2" charset="0"/>
              </a:rPr>
              <a:t>e</a:t>
            </a:r>
          </a:p>
          <a:p>
            <a:pPr marL="285750" indent="-285750">
              <a:buFont typeface="Wingdings" pitchFamily="2" charset="2"/>
              <a:buChar char="ü"/>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For more information about changes to vision, please visit The Canadian National Institute for the Blind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https://www.cnib.ca </a:t>
            </a: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14</a:t>
            </a:fld>
            <a:endParaRPr lang="en-US"/>
          </a:p>
        </p:txBody>
      </p:sp>
    </p:spTree>
    <p:extLst>
      <p:ext uri="{BB962C8B-B14F-4D97-AF65-F5344CB8AC3E}">
        <p14:creationId xmlns:p14="http://schemas.microsoft.com/office/powerpoint/2010/main" val="1309014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200" b="0" dirty="0">
                <a:effectLst/>
                <a:latin typeface="Helvetica Neue" panose="02000503000000020004" pitchFamily="2" charset="0"/>
                <a:ea typeface="Helvetica Neue" panose="02000503000000020004" pitchFamily="2" charset="0"/>
                <a:cs typeface="Helvetica Neue" panose="02000503000000020004" pitchFamily="2" charset="0"/>
              </a:rPr>
              <a:t>Our brain collects information through our five senses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including: vision, smell, hearing, touch and taste. </a:t>
            </a:r>
          </a:p>
          <a:p>
            <a:pPr marL="171450" indent="-171450">
              <a:buFont typeface="Arial" panose="020B0604020202020204" pitchFamily="34" charset="0"/>
              <a:buChar char="•"/>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Vision is our most dominant sense</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 </a:t>
            </a:r>
          </a:p>
          <a:p>
            <a:pPr marL="171450" indent="-171450">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Perception is how our brain interprets information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from our senses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to understand our surroundings. </a:t>
            </a:r>
          </a:p>
          <a:p>
            <a:pPr marL="171450" indent="-171450">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Changes in vision and perception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can occur after a stroke and can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lead to loss of independence, safety risks and emotional distress</a:t>
            </a:r>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2</a:t>
            </a:fld>
            <a:endParaRPr lang="en-US"/>
          </a:p>
        </p:txBody>
      </p:sp>
    </p:spTree>
    <p:extLst>
      <p:ext uri="{BB962C8B-B14F-4D97-AF65-F5344CB8AC3E}">
        <p14:creationId xmlns:p14="http://schemas.microsoft.com/office/powerpoint/2010/main" val="973550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0"/>
              </a:spcAft>
              <a:buClr>
                <a:srgbClr val="523D90"/>
              </a:buClr>
              <a:buSzTx/>
              <a:buFont typeface="Wingdings" pitchFamily="2" charset="2"/>
              <a:buNone/>
              <a:tabLst/>
              <a:defRPr/>
            </a:pPr>
            <a:r>
              <a:rPr lang="en-CA" sz="12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What you should know:</a:t>
            </a:r>
            <a:endParaRPr lang="en-CA" sz="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0" indent="0">
              <a:spcBef>
                <a:spcPts val="600"/>
              </a:spcBef>
              <a:buClr>
                <a:srgbClr val="523D90"/>
              </a:buClr>
              <a:buFont typeface="Wingdings" pitchFamily="2" charset="2"/>
              <a:buNone/>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buClr>
                <a:srgbClr val="523D90"/>
              </a:buClr>
              <a:buFont typeface="Wingdings" pitchFamily="2" charset="2"/>
              <a:buChar char="ü"/>
            </a:pPr>
            <a:r>
              <a:rPr lang="en-CA" dirty="0">
                <a:effectLst/>
                <a:latin typeface="Helvetica Neue" panose="02000503000000020004" pitchFamily="2" charset="0"/>
                <a:ea typeface="Helvetica Neue" panose="02000503000000020004" pitchFamily="2" charset="0"/>
                <a:cs typeface="Helvetica Neue" panose="02000503000000020004" pitchFamily="2" charset="0"/>
              </a:rPr>
              <a:t>When someone has changes to vision and perception:</a:t>
            </a:r>
          </a:p>
          <a:p>
            <a:pPr marL="742950" lvl="1" indent="-285750">
              <a:spcBef>
                <a:spcPts val="600"/>
              </a:spcBef>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It may not be obvious </a:t>
            </a:r>
          </a:p>
          <a:p>
            <a:pPr marL="742950" lvl="1" indent="-285750">
              <a:spcBef>
                <a:spcPts val="600"/>
              </a:spcBef>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It can be easy to overestimate the person’s abilities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and difficult to understand why the person is struggling with activities</a:t>
            </a:r>
          </a:p>
          <a:p>
            <a:pPr marL="742950" lvl="1" indent="-285750">
              <a:spcBef>
                <a:spcPts val="600"/>
              </a:spcBef>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It can have an impact on mood and cause frustration</a:t>
            </a:r>
          </a:p>
          <a:p>
            <a:pPr marL="742950" lvl="1" indent="-285750">
              <a:spcBef>
                <a:spcPts val="600"/>
              </a:spcBef>
              <a:buClr>
                <a:srgbClr val="523D90"/>
              </a:buClr>
              <a:buFont typeface="Arial" panose="020B0604020202020204" pitchFamily="34" charset="0"/>
              <a:buChar char="•"/>
            </a:pPr>
            <a:r>
              <a:rPr lang="en-CA" dirty="0">
                <a:effectLst/>
                <a:latin typeface="Helvetica Neue" panose="02000503000000020004" pitchFamily="2" charset="0"/>
                <a:ea typeface="Helvetica Neue" panose="02000503000000020004" pitchFamily="2" charset="0"/>
                <a:cs typeface="Helvetica Neue" panose="02000503000000020004" pitchFamily="2" charset="0"/>
              </a:rPr>
              <a:t>It can lead to serious safety risks </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(e.g. falls)</a:t>
            </a:r>
          </a:p>
          <a:p>
            <a:endParaRPr lang="en-US" dirty="0"/>
          </a:p>
        </p:txBody>
      </p:sp>
      <p:sp>
        <p:nvSpPr>
          <p:cNvPr id="4" name="Slide Number Placeholder 3"/>
          <p:cNvSpPr>
            <a:spLocks noGrp="1"/>
          </p:cNvSpPr>
          <p:nvPr>
            <p:ph type="sldNum" sz="quarter" idx="10"/>
          </p:nvPr>
        </p:nvSpPr>
        <p:spPr/>
        <p:txBody>
          <a:bodyPr/>
          <a:lstStyle/>
          <a:p>
            <a:fld id="{0DCDD983-8305-314A-9800-E75A8538EF91}" type="slidenum">
              <a:rPr lang="en-US" smtClean="0"/>
              <a:t>3</a:t>
            </a:fld>
            <a:endParaRPr lang="en-US"/>
          </a:p>
        </p:txBody>
      </p:sp>
    </p:spTree>
    <p:extLst>
      <p:ext uri="{BB962C8B-B14F-4D97-AF65-F5344CB8AC3E}">
        <p14:creationId xmlns:p14="http://schemas.microsoft.com/office/powerpoint/2010/main" val="481027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slide is hidden as the content is displayed over next 3 slides. Can be unhidden if desired</a:t>
            </a:r>
          </a:p>
          <a:p>
            <a:endParaRPr lang="en-US" b="1" dirty="0"/>
          </a:p>
        </p:txBody>
      </p:sp>
      <p:sp>
        <p:nvSpPr>
          <p:cNvPr id="4" name="Slide Number Placeholder 3"/>
          <p:cNvSpPr>
            <a:spLocks noGrp="1"/>
          </p:cNvSpPr>
          <p:nvPr>
            <p:ph type="sldNum" sz="quarter" idx="10"/>
          </p:nvPr>
        </p:nvSpPr>
        <p:spPr/>
        <p:txBody>
          <a:bodyPr/>
          <a:lstStyle/>
          <a:p>
            <a:fld id="{0DCDD983-8305-314A-9800-E75A8538EF91}" type="slidenum">
              <a:rPr lang="en-US" smtClean="0"/>
              <a:t>4</a:t>
            </a:fld>
            <a:endParaRPr lang="en-US"/>
          </a:p>
        </p:txBody>
      </p:sp>
    </p:spTree>
    <p:extLst>
      <p:ext uri="{BB962C8B-B14F-4D97-AF65-F5344CB8AC3E}">
        <p14:creationId xmlns:p14="http://schemas.microsoft.com/office/powerpoint/2010/main" val="1307145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Additional strategies listed in slides 12 and 13</a:t>
            </a:r>
          </a:p>
        </p:txBody>
      </p:sp>
      <p:sp>
        <p:nvSpPr>
          <p:cNvPr id="4" name="Slide Number Placeholder 3"/>
          <p:cNvSpPr>
            <a:spLocks noGrp="1"/>
          </p:cNvSpPr>
          <p:nvPr>
            <p:ph type="sldNum" sz="quarter" idx="10"/>
          </p:nvPr>
        </p:nvSpPr>
        <p:spPr/>
        <p:txBody>
          <a:bodyPr/>
          <a:lstStyle/>
          <a:p>
            <a:fld id="{0DCDD983-8305-314A-9800-E75A8538EF91}" type="slidenum">
              <a:rPr lang="en-US" smtClean="0"/>
              <a:t>5</a:t>
            </a:fld>
            <a:endParaRPr lang="en-US"/>
          </a:p>
        </p:txBody>
      </p:sp>
    </p:spTree>
    <p:extLst>
      <p:ext uri="{BB962C8B-B14F-4D97-AF65-F5344CB8AC3E}">
        <p14:creationId xmlns:p14="http://schemas.microsoft.com/office/powerpoint/2010/main" val="3755508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0DCDD983-8305-314A-9800-E75A8538EF91}" type="slidenum">
              <a:rPr lang="en-US" smtClean="0"/>
              <a:t>6</a:t>
            </a:fld>
            <a:endParaRPr lang="en-US"/>
          </a:p>
        </p:txBody>
      </p:sp>
    </p:spTree>
    <p:extLst>
      <p:ext uri="{BB962C8B-B14F-4D97-AF65-F5344CB8AC3E}">
        <p14:creationId xmlns:p14="http://schemas.microsoft.com/office/powerpoint/2010/main" val="1831864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0DCDD983-8305-314A-9800-E75A8538EF91}" type="slidenum">
              <a:rPr lang="en-US" smtClean="0"/>
              <a:t>7</a:t>
            </a:fld>
            <a:endParaRPr lang="en-US"/>
          </a:p>
        </p:txBody>
      </p:sp>
    </p:spTree>
    <p:extLst>
      <p:ext uri="{BB962C8B-B14F-4D97-AF65-F5344CB8AC3E}">
        <p14:creationId xmlns:p14="http://schemas.microsoft.com/office/powerpoint/2010/main" val="838008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hidden as the content is displayed over next 3 slides. Can be unhidden if desired</a:t>
            </a:r>
          </a:p>
        </p:txBody>
      </p:sp>
      <p:sp>
        <p:nvSpPr>
          <p:cNvPr id="4" name="Slide Number Placeholder 3"/>
          <p:cNvSpPr>
            <a:spLocks noGrp="1"/>
          </p:cNvSpPr>
          <p:nvPr>
            <p:ph type="sldNum" sz="quarter" idx="5"/>
          </p:nvPr>
        </p:nvSpPr>
        <p:spPr/>
        <p:txBody>
          <a:bodyPr/>
          <a:lstStyle/>
          <a:p>
            <a:fld id="{0DCDD983-8305-314A-9800-E75A8538EF91}" type="slidenum">
              <a:rPr lang="en-US" smtClean="0"/>
              <a:t>8</a:t>
            </a:fld>
            <a:endParaRPr lang="en-US"/>
          </a:p>
        </p:txBody>
      </p:sp>
    </p:spTree>
    <p:extLst>
      <p:ext uri="{BB962C8B-B14F-4D97-AF65-F5344CB8AC3E}">
        <p14:creationId xmlns:p14="http://schemas.microsoft.com/office/powerpoint/2010/main" val="782260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9</a:t>
            </a:fld>
            <a:endParaRPr lang="en-US"/>
          </a:p>
        </p:txBody>
      </p:sp>
    </p:spTree>
    <p:extLst>
      <p:ext uri="{BB962C8B-B14F-4D97-AF65-F5344CB8AC3E}">
        <p14:creationId xmlns:p14="http://schemas.microsoft.com/office/powerpoint/2010/main" val="4110976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4711-1A8B-196E-087C-6FCAB206E6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492AA-AE22-5CCF-217E-7B8148028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8F631D-35A8-1B4B-F7FF-D754DB3C8815}"/>
              </a:ext>
            </a:extLst>
          </p:cNvPr>
          <p:cNvSpPr>
            <a:spLocks noGrp="1"/>
          </p:cNvSpPr>
          <p:nvPr>
            <p:ph type="dt" sz="half" idx="10"/>
          </p:nvPr>
        </p:nvSpPr>
        <p:spPr/>
        <p:txBody>
          <a:bodyPr/>
          <a:lstStyle/>
          <a:p>
            <a:fld id="{D8FC18A9-D479-7E45-80BC-806C6DEA5369}" type="datetime1">
              <a:rPr lang="en-CA" smtClean="0"/>
              <a:t>2024-06-10</a:t>
            </a:fld>
            <a:endParaRPr lang="en-US"/>
          </a:p>
        </p:txBody>
      </p:sp>
      <p:sp>
        <p:nvSpPr>
          <p:cNvPr id="5" name="Footer Placeholder 4">
            <a:extLst>
              <a:ext uri="{FF2B5EF4-FFF2-40B4-BE49-F238E27FC236}">
                <a16:creationId xmlns:a16="http://schemas.microsoft.com/office/drawing/2014/main" id="{2416B51A-4DDE-5885-7D88-F46112B4C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442B0-6096-EDB7-CAE5-02D12CEBB54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94732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AEAA-D01D-5072-A430-91E15557D8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D1DC17-9BA0-3E6A-009E-58083B000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9F652-4843-5C7B-58B4-8B555F57C720}"/>
              </a:ext>
            </a:extLst>
          </p:cNvPr>
          <p:cNvSpPr>
            <a:spLocks noGrp="1"/>
          </p:cNvSpPr>
          <p:nvPr>
            <p:ph type="dt" sz="half" idx="10"/>
          </p:nvPr>
        </p:nvSpPr>
        <p:spPr/>
        <p:txBody>
          <a:bodyPr/>
          <a:lstStyle/>
          <a:p>
            <a:fld id="{9F2A9756-855C-4D46-B531-D08BF4519634}" type="datetime1">
              <a:rPr lang="en-CA" smtClean="0"/>
              <a:t>2024-06-10</a:t>
            </a:fld>
            <a:endParaRPr lang="en-US"/>
          </a:p>
        </p:txBody>
      </p:sp>
      <p:sp>
        <p:nvSpPr>
          <p:cNvPr id="5" name="Footer Placeholder 4">
            <a:extLst>
              <a:ext uri="{FF2B5EF4-FFF2-40B4-BE49-F238E27FC236}">
                <a16:creationId xmlns:a16="http://schemas.microsoft.com/office/drawing/2014/main" id="{1726BBEC-66DC-C0D7-2070-1091C42E1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3E57E-311D-EC71-9B70-E6A2C35423D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88581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DFF78-9636-E62A-8651-3CC50D2C9C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42AC1-19DB-54A5-28CC-C810A2DD5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41873-925A-0FCE-CAA7-236E232CC853}"/>
              </a:ext>
            </a:extLst>
          </p:cNvPr>
          <p:cNvSpPr>
            <a:spLocks noGrp="1"/>
          </p:cNvSpPr>
          <p:nvPr>
            <p:ph type="dt" sz="half" idx="10"/>
          </p:nvPr>
        </p:nvSpPr>
        <p:spPr/>
        <p:txBody>
          <a:bodyPr/>
          <a:lstStyle/>
          <a:p>
            <a:fld id="{B70D64A3-D405-0949-B5A2-C55DDFD13F9A}" type="datetime1">
              <a:rPr lang="en-CA" smtClean="0"/>
              <a:t>2024-06-10</a:t>
            </a:fld>
            <a:endParaRPr lang="en-US"/>
          </a:p>
        </p:txBody>
      </p:sp>
      <p:sp>
        <p:nvSpPr>
          <p:cNvPr id="5" name="Footer Placeholder 4">
            <a:extLst>
              <a:ext uri="{FF2B5EF4-FFF2-40B4-BE49-F238E27FC236}">
                <a16:creationId xmlns:a16="http://schemas.microsoft.com/office/drawing/2014/main" id="{DF3D6EED-87AF-615B-3CCC-27C0A4357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CDB80-28B7-E3F0-5E2F-CE706FEC816A}"/>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14266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E912-C2FA-BD90-DC11-43D5B9234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8C150-1D6A-C0F9-759F-CE02388D0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34E06-8AFE-E7EB-5BA9-DB71E3FCE2B7}"/>
              </a:ext>
            </a:extLst>
          </p:cNvPr>
          <p:cNvSpPr>
            <a:spLocks noGrp="1"/>
          </p:cNvSpPr>
          <p:nvPr>
            <p:ph type="dt" sz="half" idx="10"/>
          </p:nvPr>
        </p:nvSpPr>
        <p:spPr/>
        <p:txBody>
          <a:bodyPr/>
          <a:lstStyle/>
          <a:p>
            <a:fld id="{379F7857-9A97-4344-999A-9937CA3CFF32}" type="datetime1">
              <a:rPr lang="en-CA" smtClean="0"/>
              <a:t>2024-06-10</a:t>
            </a:fld>
            <a:endParaRPr lang="en-US"/>
          </a:p>
        </p:txBody>
      </p:sp>
      <p:sp>
        <p:nvSpPr>
          <p:cNvPr id="5" name="Footer Placeholder 4">
            <a:extLst>
              <a:ext uri="{FF2B5EF4-FFF2-40B4-BE49-F238E27FC236}">
                <a16:creationId xmlns:a16="http://schemas.microsoft.com/office/drawing/2014/main" id="{E683C00E-C190-1DE4-987A-72B4BAE83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46FCB-19A7-C141-D753-3E67F6E1B85E}"/>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03196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6DA1-4B44-8350-D927-018F1431A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EC7037-A4C6-C739-5E14-8BE25373B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29AB3-5061-44AB-280D-72629192EECB}"/>
              </a:ext>
            </a:extLst>
          </p:cNvPr>
          <p:cNvSpPr>
            <a:spLocks noGrp="1"/>
          </p:cNvSpPr>
          <p:nvPr>
            <p:ph type="dt" sz="half" idx="10"/>
          </p:nvPr>
        </p:nvSpPr>
        <p:spPr/>
        <p:txBody>
          <a:bodyPr/>
          <a:lstStyle/>
          <a:p>
            <a:fld id="{E4C8F6B2-F474-8546-B6B5-ADD8098E2F46}" type="datetime1">
              <a:rPr lang="en-CA" smtClean="0"/>
              <a:t>2024-06-10</a:t>
            </a:fld>
            <a:endParaRPr lang="en-US"/>
          </a:p>
        </p:txBody>
      </p:sp>
      <p:sp>
        <p:nvSpPr>
          <p:cNvPr id="5" name="Footer Placeholder 4">
            <a:extLst>
              <a:ext uri="{FF2B5EF4-FFF2-40B4-BE49-F238E27FC236}">
                <a16:creationId xmlns:a16="http://schemas.microsoft.com/office/drawing/2014/main" id="{4F0B0C91-5B88-7456-81D5-7EDAC67E8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E6170-6AE5-48F8-11F1-2A73DE7733ED}"/>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04952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DDF6-8B5A-CE7F-69F5-223199809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5F4FA-2B1E-9B5F-55C5-909C1ECC1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CFB32-6AED-1316-1BA6-B32D9575A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B9B3FC-0854-B139-4133-494B4F536866}"/>
              </a:ext>
            </a:extLst>
          </p:cNvPr>
          <p:cNvSpPr>
            <a:spLocks noGrp="1"/>
          </p:cNvSpPr>
          <p:nvPr>
            <p:ph type="dt" sz="half" idx="10"/>
          </p:nvPr>
        </p:nvSpPr>
        <p:spPr/>
        <p:txBody>
          <a:bodyPr/>
          <a:lstStyle/>
          <a:p>
            <a:fld id="{0DE43BF4-4A9B-B540-BFE7-ABE1DB5A02D9}" type="datetime1">
              <a:rPr lang="en-CA" smtClean="0"/>
              <a:t>2024-06-10</a:t>
            </a:fld>
            <a:endParaRPr lang="en-US"/>
          </a:p>
        </p:txBody>
      </p:sp>
      <p:sp>
        <p:nvSpPr>
          <p:cNvPr id="6" name="Footer Placeholder 5">
            <a:extLst>
              <a:ext uri="{FF2B5EF4-FFF2-40B4-BE49-F238E27FC236}">
                <a16:creationId xmlns:a16="http://schemas.microsoft.com/office/drawing/2014/main" id="{A6341100-7ED9-0388-2F0C-EE7EE4861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547E6-F5DB-963B-4575-6CC2B5A3B7E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5244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D77B5-6168-239C-6590-B4D85047D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5952F7-BD67-4342-E368-D33CE7581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427D7A-0819-6158-D266-5690D7DD53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E8230-BF0B-97AF-EB70-0EC0819F9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4F121-01FF-2937-E54D-EA0A5D7B0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CC4D77-5ABB-D4EB-EE8E-E0776BDCAB14}"/>
              </a:ext>
            </a:extLst>
          </p:cNvPr>
          <p:cNvSpPr>
            <a:spLocks noGrp="1"/>
          </p:cNvSpPr>
          <p:nvPr>
            <p:ph type="dt" sz="half" idx="10"/>
          </p:nvPr>
        </p:nvSpPr>
        <p:spPr/>
        <p:txBody>
          <a:bodyPr/>
          <a:lstStyle/>
          <a:p>
            <a:fld id="{87B356F5-0A96-0049-ABF6-6DCE47ED4E78}" type="datetime1">
              <a:rPr lang="en-CA" smtClean="0"/>
              <a:t>2024-06-10</a:t>
            </a:fld>
            <a:endParaRPr lang="en-US"/>
          </a:p>
        </p:txBody>
      </p:sp>
      <p:sp>
        <p:nvSpPr>
          <p:cNvPr id="8" name="Footer Placeholder 7">
            <a:extLst>
              <a:ext uri="{FF2B5EF4-FFF2-40B4-BE49-F238E27FC236}">
                <a16:creationId xmlns:a16="http://schemas.microsoft.com/office/drawing/2014/main" id="{36C4384F-FD15-84A8-C60C-D7E3D1B05C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838E03-5A22-EDEC-041E-00D91B3D20C4}"/>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4188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458A-07A6-A300-1BAA-BD36484E24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556637-98EB-28C5-E4A0-28A47CB4B583}"/>
              </a:ext>
            </a:extLst>
          </p:cNvPr>
          <p:cNvSpPr>
            <a:spLocks noGrp="1"/>
          </p:cNvSpPr>
          <p:nvPr>
            <p:ph type="dt" sz="half" idx="10"/>
          </p:nvPr>
        </p:nvSpPr>
        <p:spPr/>
        <p:txBody>
          <a:bodyPr/>
          <a:lstStyle/>
          <a:p>
            <a:fld id="{5465264A-3346-664A-A4E5-E62F7BBAF892}" type="datetime1">
              <a:rPr lang="en-CA" smtClean="0"/>
              <a:t>2024-06-10</a:t>
            </a:fld>
            <a:endParaRPr lang="en-US"/>
          </a:p>
        </p:txBody>
      </p:sp>
      <p:sp>
        <p:nvSpPr>
          <p:cNvPr id="4" name="Footer Placeholder 3">
            <a:extLst>
              <a:ext uri="{FF2B5EF4-FFF2-40B4-BE49-F238E27FC236}">
                <a16:creationId xmlns:a16="http://schemas.microsoft.com/office/drawing/2014/main" id="{88866A18-D95A-5597-776E-38DBC13F21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1C490E-BBD5-CDD0-FF4B-B8509BB6D5A7}"/>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80172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C0949-181E-3F2F-80D0-14A59C437083}"/>
              </a:ext>
            </a:extLst>
          </p:cNvPr>
          <p:cNvSpPr>
            <a:spLocks noGrp="1"/>
          </p:cNvSpPr>
          <p:nvPr>
            <p:ph type="dt" sz="half" idx="10"/>
          </p:nvPr>
        </p:nvSpPr>
        <p:spPr/>
        <p:txBody>
          <a:bodyPr/>
          <a:lstStyle/>
          <a:p>
            <a:fld id="{02A35CD2-F44A-364B-82B5-21846FACEBCF}" type="datetime1">
              <a:rPr lang="en-CA" smtClean="0"/>
              <a:t>2024-06-10</a:t>
            </a:fld>
            <a:endParaRPr lang="en-US"/>
          </a:p>
        </p:txBody>
      </p:sp>
      <p:sp>
        <p:nvSpPr>
          <p:cNvPr id="3" name="Footer Placeholder 2">
            <a:extLst>
              <a:ext uri="{FF2B5EF4-FFF2-40B4-BE49-F238E27FC236}">
                <a16:creationId xmlns:a16="http://schemas.microsoft.com/office/drawing/2014/main" id="{F7D99DD8-5C02-B0A8-F8F9-22F760BB8F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9EA090-B05F-E5C1-1153-B7629CE3705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2041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E5E0-92AB-D298-5636-AA753390F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2D995E-3C59-F53D-A2A0-083C9CBAD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25CF2-CDFB-2104-37C0-8730D4D35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74E5A-30C5-6E74-C991-7F10BC6BEA14}"/>
              </a:ext>
            </a:extLst>
          </p:cNvPr>
          <p:cNvSpPr>
            <a:spLocks noGrp="1"/>
          </p:cNvSpPr>
          <p:nvPr>
            <p:ph type="dt" sz="half" idx="10"/>
          </p:nvPr>
        </p:nvSpPr>
        <p:spPr/>
        <p:txBody>
          <a:bodyPr/>
          <a:lstStyle/>
          <a:p>
            <a:fld id="{ED8DA844-38DE-6547-BB02-DC2F83A55C1E}" type="datetime1">
              <a:rPr lang="en-CA" smtClean="0"/>
              <a:t>2024-06-10</a:t>
            </a:fld>
            <a:endParaRPr lang="en-US"/>
          </a:p>
        </p:txBody>
      </p:sp>
      <p:sp>
        <p:nvSpPr>
          <p:cNvPr id="6" name="Footer Placeholder 5">
            <a:extLst>
              <a:ext uri="{FF2B5EF4-FFF2-40B4-BE49-F238E27FC236}">
                <a16:creationId xmlns:a16="http://schemas.microsoft.com/office/drawing/2014/main" id="{DB6A66D8-C498-8B12-A4C1-7A61359C7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76287-DE8C-95FC-E7A4-A0E86BFE2F26}"/>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03901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1C08-306C-D95D-8401-7A2CBC390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8B4417-67DC-6193-7203-23D1A3E77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5CC8C-DBD2-0F35-2E39-B9EB1DCCD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DE0B9-79B9-8E66-897E-636731AC2554}"/>
              </a:ext>
            </a:extLst>
          </p:cNvPr>
          <p:cNvSpPr>
            <a:spLocks noGrp="1"/>
          </p:cNvSpPr>
          <p:nvPr>
            <p:ph type="dt" sz="half" idx="10"/>
          </p:nvPr>
        </p:nvSpPr>
        <p:spPr/>
        <p:txBody>
          <a:bodyPr/>
          <a:lstStyle/>
          <a:p>
            <a:fld id="{73C019FD-03C5-3F4F-B18E-34D50C2FFB94}" type="datetime1">
              <a:rPr lang="en-CA" smtClean="0"/>
              <a:t>2024-06-10</a:t>
            </a:fld>
            <a:endParaRPr lang="en-US"/>
          </a:p>
        </p:txBody>
      </p:sp>
      <p:sp>
        <p:nvSpPr>
          <p:cNvPr id="6" name="Footer Placeholder 5">
            <a:extLst>
              <a:ext uri="{FF2B5EF4-FFF2-40B4-BE49-F238E27FC236}">
                <a16:creationId xmlns:a16="http://schemas.microsoft.com/office/drawing/2014/main" id="{BA023314-F248-70AD-6A0F-28130A215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41C66-8241-A4CD-93B8-047764AA43C1}"/>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76152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5FC77-36C5-CD41-3752-8E3D3F8DAD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9B0CEF-794E-3E74-28F9-89532A57E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4438F-5E29-5652-A008-9412CB546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D8CBE-0F28-8D40-8CE8-D2248A4AA8CB}" type="datetime1">
              <a:rPr lang="en-CA" smtClean="0"/>
              <a:t>2024-06-10</a:t>
            </a:fld>
            <a:endParaRPr lang="en-US"/>
          </a:p>
        </p:txBody>
      </p:sp>
      <p:sp>
        <p:nvSpPr>
          <p:cNvPr id="5" name="Footer Placeholder 4">
            <a:extLst>
              <a:ext uri="{FF2B5EF4-FFF2-40B4-BE49-F238E27FC236}">
                <a16:creationId xmlns:a16="http://schemas.microsoft.com/office/drawing/2014/main" id="{A7427DC5-5BB1-E208-CB59-FF8EFEC2A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A81F4C-F0D8-0E4D-3BB3-8F6B34BE1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6DC59-4653-7A4D-8176-0D237FA82B48}" type="slidenum">
              <a:rPr lang="en-US" smtClean="0"/>
              <a:t>‹#›</a:t>
            </a:fld>
            <a:endParaRPr lang="en-US"/>
          </a:p>
        </p:txBody>
      </p:sp>
    </p:spTree>
    <p:extLst>
      <p:ext uri="{BB962C8B-B14F-4D97-AF65-F5344CB8AC3E}">
        <p14:creationId xmlns:p14="http://schemas.microsoft.com/office/powerpoint/2010/main" val="114346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23D90"/>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86FE0A-33C5-DCE2-7AAC-73D83DCCE85F}"/>
              </a:ext>
            </a:extLst>
          </p:cNvPr>
          <p:cNvSpPr txBox="1"/>
          <p:nvPr/>
        </p:nvSpPr>
        <p:spPr>
          <a:xfrm>
            <a:off x="626906" y="2267293"/>
            <a:ext cx="7788615" cy="3785652"/>
          </a:xfrm>
          <a:prstGeom prst="rect">
            <a:avLst/>
          </a:prstGeom>
          <a:noFill/>
        </p:spPr>
        <p:txBody>
          <a:bodyPr wrap="square" anchor="t">
            <a:spAutoFit/>
          </a:bodyPr>
          <a:lstStyle/>
          <a:p>
            <a:pPr>
              <a:spcBef>
                <a:spcPts val="1800"/>
              </a:spcBef>
            </a:pPr>
            <a:r>
              <a:rPr lang="en-CA" sz="80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Vision and</a:t>
            </a:r>
            <a:br>
              <a:rPr lang="en-CA" sz="80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br>
            <a:r>
              <a:rPr lang="en-CA" sz="80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Perception </a:t>
            </a:r>
            <a:br>
              <a:rPr lang="en-CA" sz="80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br>
            <a:r>
              <a:rPr lang="en-CA" sz="80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After Stroke</a:t>
            </a:r>
            <a:endParaRPr lang="en-CA" sz="80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FCEB7CDC-D11C-ECCE-164B-561FB8250904}"/>
              </a:ext>
            </a:extLst>
          </p:cNvPr>
          <p:cNvSpPr txBox="1"/>
          <p:nvPr/>
        </p:nvSpPr>
        <p:spPr>
          <a:xfrm>
            <a:off x="781582" y="1788446"/>
            <a:ext cx="1812762" cy="400110"/>
          </a:xfrm>
          <a:prstGeom prst="rect">
            <a:avLst/>
          </a:prstGeom>
          <a:solidFill>
            <a:schemeClr val="bg1"/>
          </a:solidFill>
        </p:spPr>
        <p:txBody>
          <a:bodyPr wrap="square">
            <a:spAutoFit/>
          </a:bodyPr>
          <a:lstStyle/>
          <a:p>
            <a:pPr algn="ctr">
              <a:spcAft>
                <a:spcPts val="1200"/>
              </a:spcAft>
            </a:pPr>
            <a:r>
              <a:rPr lang="en-CA" sz="2000" b="1" spc="6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TOPIC</a:t>
            </a:r>
            <a:r>
              <a:rPr lang="en-CA" sz="2000" b="1"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a:t>
            </a:r>
            <a:endParaRPr lang="en-CA" sz="20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2CA98192-22E7-5D62-376B-60916C8527B6}"/>
              </a:ext>
            </a:extLst>
          </p:cNvPr>
          <p:cNvSpPr txBox="1"/>
          <p:nvPr/>
        </p:nvSpPr>
        <p:spPr>
          <a:xfrm>
            <a:off x="4827181" y="223284"/>
            <a:ext cx="184731" cy="369332"/>
          </a:xfrm>
          <a:prstGeom prst="rect">
            <a:avLst/>
          </a:prstGeom>
          <a:noFill/>
        </p:spPr>
        <p:txBody>
          <a:bodyPr wrap="none" rtlCol="0">
            <a:spAutoFit/>
          </a:bodyPr>
          <a:lstStyle/>
          <a:p>
            <a:endParaRPr lang="en-US" dirty="0"/>
          </a:p>
        </p:txBody>
      </p:sp>
      <p:pic>
        <p:nvPicPr>
          <p:cNvPr id="2" name="Picture 1" descr="A grey brain with black background&#10;&#10;Description automatically generated">
            <a:extLst>
              <a:ext uri="{FF2B5EF4-FFF2-40B4-BE49-F238E27FC236}">
                <a16:creationId xmlns:a16="http://schemas.microsoft.com/office/drawing/2014/main" id="{162257DB-F7ED-2078-ABFF-F215EEB120DD}"/>
              </a:ext>
            </a:extLst>
          </p:cNvPr>
          <p:cNvPicPr/>
          <p:nvPr/>
        </p:nvPicPr>
        <p:blipFill>
          <a:blip r:embed="rId3"/>
          <a:stretch>
            <a:fillRect/>
          </a:stretch>
        </p:blipFill>
        <p:spPr>
          <a:xfrm>
            <a:off x="8624925" y="1318437"/>
            <a:ext cx="2695341" cy="4800130"/>
          </a:xfrm>
          <a:prstGeom prst="rect">
            <a:avLst/>
          </a:prstGeom>
        </p:spPr>
      </p:pic>
    </p:spTree>
    <p:extLst>
      <p:ext uri="{BB962C8B-B14F-4D97-AF65-F5344CB8AC3E}">
        <p14:creationId xmlns:p14="http://schemas.microsoft.com/office/powerpoint/2010/main" val="2359500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10</a:t>
            </a:fld>
            <a:endParaRPr lang="en-US" dirty="0">
              <a:solidFill>
                <a:schemeClr val="bg1"/>
              </a:solidFill>
            </a:endParaRPr>
          </a:p>
        </p:txBody>
      </p:sp>
      <p:graphicFrame>
        <p:nvGraphicFramePr>
          <p:cNvPr id="5" name="Table 4">
            <a:extLst>
              <a:ext uri="{FF2B5EF4-FFF2-40B4-BE49-F238E27FC236}">
                <a16:creationId xmlns:a16="http://schemas.microsoft.com/office/drawing/2014/main" id="{9E95A83B-9728-E14F-EB6A-A2314D7BCDDF}"/>
              </a:ext>
            </a:extLst>
          </p:cNvPr>
          <p:cNvGraphicFramePr>
            <a:graphicFrameLocks noGrp="1"/>
          </p:cNvGraphicFramePr>
          <p:nvPr/>
        </p:nvGraphicFramePr>
        <p:xfrm>
          <a:off x="547910" y="298211"/>
          <a:ext cx="10560814" cy="6461760"/>
        </p:xfrm>
        <a:graphic>
          <a:graphicData uri="http://schemas.openxmlformats.org/drawingml/2006/table">
            <a:tbl>
              <a:tblPr firstRow="1" bandRow="1">
                <a:tableStyleId>{5C22544A-7EE6-4342-B048-85BDC9FD1C3A}</a:tableStyleId>
              </a:tblPr>
              <a:tblGrid>
                <a:gridCol w="805794">
                  <a:extLst>
                    <a:ext uri="{9D8B030D-6E8A-4147-A177-3AD203B41FA5}">
                      <a16:colId xmlns:a16="http://schemas.microsoft.com/office/drawing/2014/main" val="2648820751"/>
                    </a:ext>
                  </a:extLst>
                </a:gridCol>
                <a:gridCol w="1834339">
                  <a:extLst>
                    <a:ext uri="{9D8B030D-6E8A-4147-A177-3AD203B41FA5}">
                      <a16:colId xmlns:a16="http://schemas.microsoft.com/office/drawing/2014/main" val="186019751"/>
                    </a:ext>
                  </a:extLst>
                </a:gridCol>
                <a:gridCol w="2211860">
                  <a:extLst>
                    <a:ext uri="{9D8B030D-6E8A-4147-A177-3AD203B41FA5}">
                      <a16:colId xmlns:a16="http://schemas.microsoft.com/office/drawing/2014/main" val="161833200"/>
                    </a:ext>
                  </a:extLst>
                </a:gridCol>
                <a:gridCol w="2842054">
                  <a:extLst>
                    <a:ext uri="{9D8B030D-6E8A-4147-A177-3AD203B41FA5}">
                      <a16:colId xmlns:a16="http://schemas.microsoft.com/office/drawing/2014/main" val="2497312123"/>
                    </a:ext>
                  </a:extLst>
                </a:gridCol>
                <a:gridCol w="2866767">
                  <a:extLst>
                    <a:ext uri="{9D8B030D-6E8A-4147-A177-3AD203B41FA5}">
                      <a16:colId xmlns:a16="http://schemas.microsoft.com/office/drawing/2014/main" val="1942846029"/>
                    </a:ext>
                  </a:extLst>
                </a:gridCol>
              </a:tblGrid>
              <a:tr h="81363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PERCEPTION</a:t>
                      </a:r>
                    </a:p>
                    <a:p>
                      <a:pPr algn="ctr"/>
                      <a:endParaRPr lang="en-US" sz="4000" dirty="0"/>
                    </a:p>
                  </a:txBody>
                  <a:tcPr vert="vert270"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rgbClr val="523D90"/>
                    </a:solidFill>
                  </a:tcPr>
                </a:tc>
                <a:tc>
                  <a:txBody>
                    <a:bodyPr/>
                    <a:lstStyle/>
                    <a:p>
                      <a:pPr algn="ct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Common Changes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What is it</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Practical Example</a:t>
                      </a:r>
                    </a:p>
                    <a:p>
                      <a:endParaRPr lang="en-US" sz="1800" dirty="0"/>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Smart Tips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extLst>
                  <a:ext uri="{0D108BD9-81ED-4DB2-BD59-A6C34878D82A}">
                    <a16:rowId xmlns:a16="http://schemas.microsoft.com/office/drawing/2014/main" val="3396012977"/>
                  </a:ext>
                </a:extLst>
              </a:tr>
              <a:tr h="133189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Depth perception</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inability to estimate the distance between two objects or between themselves and an object</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miss the chair when sitting down</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knock over a glass of water when reaching for it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Add red tape on edge of table, sink or toilet seat</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Cue the person to use their sense of touch to help find items </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Minimize clutter in the space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5652639"/>
                  </a:ext>
                </a:extLst>
              </a:tr>
              <a:tr h="1635027">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Neglect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Decreased awareness of the body (e.g. forgetting their arm) and/or the environment on the person’s affected side</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ignore half of their plate of food</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roll over onto their affected arm in bed or let their affected arm dangle by their side when sitting</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Bring their attention to the affected arm or plate of food so that they can see it</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Consider turning the plate or repositioning the arm </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Monitor their neglected side for pain, injury and skin abrasions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3707806"/>
                  </a:ext>
                </a:extLst>
              </a:tr>
              <a:tr h="135508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Apraxia</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Difficulty completing actions the way the person wants or needs to, even though they are physically capable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use a comb to brush their teeth</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hold the hairbrush, but not know how to start brushing their hair</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Provide the correct tool, use hand-over hand guidance and do not take over the task unless necessary</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1002323"/>
                  </a:ext>
                </a:extLst>
              </a:tr>
            </a:tbl>
          </a:graphicData>
        </a:graphic>
      </p:graphicFrame>
      <p:pic>
        <p:nvPicPr>
          <p:cNvPr id="7" name="Picture 6">
            <a:extLst>
              <a:ext uri="{FF2B5EF4-FFF2-40B4-BE49-F238E27FC236}">
                <a16:creationId xmlns:a16="http://schemas.microsoft.com/office/drawing/2014/main" id="{0B0B6C50-34DD-8E7A-FC7F-DDB9F6206C8E}"/>
              </a:ext>
            </a:extLst>
          </p:cNvPr>
          <p:cNvPicPr>
            <a:picLocks noChangeAspect="1"/>
          </p:cNvPicPr>
          <p:nvPr/>
        </p:nvPicPr>
        <p:blipFill>
          <a:blip r:embed="rId3"/>
          <a:stretch>
            <a:fillRect/>
          </a:stretch>
        </p:blipFill>
        <p:spPr>
          <a:xfrm>
            <a:off x="9530044" y="9399"/>
            <a:ext cx="392432" cy="580118"/>
          </a:xfrm>
          <a:prstGeom prst="rect">
            <a:avLst/>
          </a:prstGeom>
        </p:spPr>
      </p:pic>
      <p:sp>
        <p:nvSpPr>
          <p:cNvPr id="6" name="Rectangle 5">
            <a:extLst>
              <a:ext uri="{FF2B5EF4-FFF2-40B4-BE49-F238E27FC236}">
                <a16:creationId xmlns:a16="http://schemas.microsoft.com/office/drawing/2014/main" id="{35CFE828-012F-4F0D-96EA-6C339ECC4377}"/>
              </a:ext>
            </a:extLst>
          </p:cNvPr>
          <p:cNvSpPr/>
          <p:nvPr/>
        </p:nvSpPr>
        <p:spPr>
          <a:xfrm>
            <a:off x="1383956" y="1248032"/>
            <a:ext cx="9909308" cy="1717589"/>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7264495-9E7C-41C7-882D-7822F680FC0E}"/>
              </a:ext>
            </a:extLst>
          </p:cNvPr>
          <p:cNvSpPr/>
          <p:nvPr/>
        </p:nvSpPr>
        <p:spPr>
          <a:xfrm>
            <a:off x="1383955" y="5263977"/>
            <a:ext cx="9775303" cy="1584623"/>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5634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11</a:t>
            </a:fld>
            <a:endParaRPr lang="en-US" dirty="0">
              <a:solidFill>
                <a:schemeClr val="bg1"/>
              </a:solidFill>
            </a:endParaRPr>
          </a:p>
        </p:txBody>
      </p:sp>
      <p:graphicFrame>
        <p:nvGraphicFramePr>
          <p:cNvPr id="5" name="Table 4">
            <a:extLst>
              <a:ext uri="{FF2B5EF4-FFF2-40B4-BE49-F238E27FC236}">
                <a16:creationId xmlns:a16="http://schemas.microsoft.com/office/drawing/2014/main" id="{9E95A83B-9728-E14F-EB6A-A2314D7BCDDF}"/>
              </a:ext>
            </a:extLst>
          </p:cNvPr>
          <p:cNvGraphicFramePr>
            <a:graphicFrameLocks noGrp="1"/>
          </p:cNvGraphicFramePr>
          <p:nvPr/>
        </p:nvGraphicFramePr>
        <p:xfrm>
          <a:off x="547910" y="298211"/>
          <a:ext cx="10560814" cy="6461760"/>
        </p:xfrm>
        <a:graphic>
          <a:graphicData uri="http://schemas.openxmlformats.org/drawingml/2006/table">
            <a:tbl>
              <a:tblPr firstRow="1" bandRow="1">
                <a:tableStyleId>{5C22544A-7EE6-4342-B048-85BDC9FD1C3A}</a:tableStyleId>
              </a:tblPr>
              <a:tblGrid>
                <a:gridCol w="805794">
                  <a:extLst>
                    <a:ext uri="{9D8B030D-6E8A-4147-A177-3AD203B41FA5}">
                      <a16:colId xmlns:a16="http://schemas.microsoft.com/office/drawing/2014/main" val="2648820751"/>
                    </a:ext>
                  </a:extLst>
                </a:gridCol>
                <a:gridCol w="1834339">
                  <a:extLst>
                    <a:ext uri="{9D8B030D-6E8A-4147-A177-3AD203B41FA5}">
                      <a16:colId xmlns:a16="http://schemas.microsoft.com/office/drawing/2014/main" val="186019751"/>
                    </a:ext>
                  </a:extLst>
                </a:gridCol>
                <a:gridCol w="2211860">
                  <a:extLst>
                    <a:ext uri="{9D8B030D-6E8A-4147-A177-3AD203B41FA5}">
                      <a16:colId xmlns:a16="http://schemas.microsoft.com/office/drawing/2014/main" val="161833200"/>
                    </a:ext>
                  </a:extLst>
                </a:gridCol>
                <a:gridCol w="2842054">
                  <a:extLst>
                    <a:ext uri="{9D8B030D-6E8A-4147-A177-3AD203B41FA5}">
                      <a16:colId xmlns:a16="http://schemas.microsoft.com/office/drawing/2014/main" val="2497312123"/>
                    </a:ext>
                  </a:extLst>
                </a:gridCol>
                <a:gridCol w="2866767">
                  <a:extLst>
                    <a:ext uri="{9D8B030D-6E8A-4147-A177-3AD203B41FA5}">
                      <a16:colId xmlns:a16="http://schemas.microsoft.com/office/drawing/2014/main" val="1942846029"/>
                    </a:ext>
                  </a:extLst>
                </a:gridCol>
              </a:tblGrid>
              <a:tr h="81363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PERCEPTION</a:t>
                      </a:r>
                    </a:p>
                    <a:p>
                      <a:pPr algn="ctr"/>
                      <a:endParaRPr lang="en-US" sz="4000" dirty="0"/>
                    </a:p>
                  </a:txBody>
                  <a:tcPr vert="vert270"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rgbClr val="523D90"/>
                    </a:solidFill>
                  </a:tcPr>
                </a:tc>
                <a:tc>
                  <a:txBody>
                    <a:bodyPr/>
                    <a:lstStyle/>
                    <a:p>
                      <a:pPr algn="ct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Common Changes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What is it</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Practical Example</a:t>
                      </a:r>
                    </a:p>
                    <a:p>
                      <a:endParaRPr lang="en-US" sz="1800" dirty="0"/>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Smart Tips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extLst>
                  <a:ext uri="{0D108BD9-81ED-4DB2-BD59-A6C34878D82A}">
                    <a16:rowId xmlns:a16="http://schemas.microsoft.com/office/drawing/2014/main" val="3396012977"/>
                  </a:ext>
                </a:extLst>
              </a:tr>
              <a:tr h="133189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Depth perception</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inability to estimate the distance between two objects or between themselves and an object</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miss the chair when sitting down</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knock over a glass of water when reaching for it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Add red tape on edge of table, sink or toilet seat</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Cue the person to use their sense of touch to help find items </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Minimize clutter in the space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5652639"/>
                  </a:ext>
                </a:extLst>
              </a:tr>
              <a:tr h="1635027">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Neglect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Decreased awareness of the body (e.g. forgetting their arm) and/or the environment on the person’s affected side</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ignore half of their plate of food</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roll over onto their affected arm in bed or let their affected arm dangle by their side when sitting</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Bring their attention to the affected arm or plate of food so that they can see it</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Consider turning the plate or repositioning the arm </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Monitor their neglected side for pain, injury and skin abrasions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3707806"/>
                  </a:ext>
                </a:extLst>
              </a:tr>
              <a:tr h="135508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Apraxia</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Difficulty completing actions the way the person wants or needs to, even though they are physically capable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use a comb to brush their teeth</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hold the hairbrush, but not know how to start brushing their hair</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Provide the correct tool, use hand-over hand guidance and do not take over the task unless necessary</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1002323"/>
                  </a:ext>
                </a:extLst>
              </a:tr>
            </a:tbl>
          </a:graphicData>
        </a:graphic>
      </p:graphicFrame>
      <p:pic>
        <p:nvPicPr>
          <p:cNvPr id="7" name="Picture 6">
            <a:extLst>
              <a:ext uri="{FF2B5EF4-FFF2-40B4-BE49-F238E27FC236}">
                <a16:creationId xmlns:a16="http://schemas.microsoft.com/office/drawing/2014/main" id="{0B0B6C50-34DD-8E7A-FC7F-DDB9F6206C8E}"/>
              </a:ext>
            </a:extLst>
          </p:cNvPr>
          <p:cNvPicPr>
            <a:picLocks noChangeAspect="1"/>
          </p:cNvPicPr>
          <p:nvPr/>
        </p:nvPicPr>
        <p:blipFill>
          <a:blip r:embed="rId3"/>
          <a:stretch>
            <a:fillRect/>
          </a:stretch>
        </p:blipFill>
        <p:spPr>
          <a:xfrm>
            <a:off x="9530044" y="9399"/>
            <a:ext cx="392432" cy="580118"/>
          </a:xfrm>
          <a:prstGeom prst="rect">
            <a:avLst/>
          </a:prstGeom>
        </p:spPr>
      </p:pic>
      <p:sp>
        <p:nvSpPr>
          <p:cNvPr id="6" name="Rectangle 5">
            <a:extLst>
              <a:ext uri="{FF2B5EF4-FFF2-40B4-BE49-F238E27FC236}">
                <a16:creationId xmlns:a16="http://schemas.microsoft.com/office/drawing/2014/main" id="{3494C0B3-1FB9-4922-AE77-27B1BE255B77}"/>
              </a:ext>
            </a:extLst>
          </p:cNvPr>
          <p:cNvSpPr/>
          <p:nvPr/>
        </p:nvSpPr>
        <p:spPr>
          <a:xfrm>
            <a:off x="1408670" y="1248032"/>
            <a:ext cx="9700054" cy="3904736"/>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0443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12</a:t>
            </a:fld>
            <a:endParaRPr lang="en-US" dirty="0">
              <a:solidFill>
                <a:schemeClr val="bg1"/>
              </a:solidFill>
            </a:endParaRPr>
          </a:p>
        </p:txBody>
      </p:sp>
      <p:sp>
        <p:nvSpPr>
          <p:cNvPr id="35" name="TextBox 34">
            <a:extLst>
              <a:ext uri="{FF2B5EF4-FFF2-40B4-BE49-F238E27FC236}">
                <a16:creationId xmlns:a16="http://schemas.microsoft.com/office/drawing/2014/main" id="{79DAB083-B228-F343-2C41-42824666980D}"/>
              </a:ext>
            </a:extLst>
          </p:cNvPr>
          <p:cNvSpPr txBox="1"/>
          <p:nvPr/>
        </p:nvSpPr>
        <p:spPr>
          <a:xfrm>
            <a:off x="569753" y="1931532"/>
            <a:ext cx="2148734" cy="523220"/>
          </a:xfrm>
          <a:prstGeom prst="rect">
            <a:avLst/>
          </a:prstGeom>
          <a:noFill/>
        </p:spPr>
        <p:txBody>
          <a:bodyPr wrap="square">
            <a:spAutoFit/>
          </a:bodyPr>
          <a:lstStyle/>
          <a:p>
            <a:r>
              <a:rPr lang="en-CA" sz="28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Smart Tips:</a:t>
            </a:r>
            <a:endParaRPr lang="en-CA" sz="2800" dirty="0">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69751" y="2546913"/>
            <a:ext cx="9709365" cy="2554545"/>
          </a:xfrm>
          <a:prstGeom prst="rect">
            <a:avLst/>
          </a:prstGeom>
          <a:noFill/>
        </p:spPr>
        <p:txBody>
          <a:bodyPr wrap="square">
            <a:spAutoFit/>
          </a:bodyPr>
          <a:lstStyle/>
          <a:p>
            <a:pPr marL="285750"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Ensure supervision or assistance with transfers to promote safety</a:t>
            </a:r>
          </a:p>
          <a:p>
            <a:pPr marL="285750"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Decrease clutter and keep space organized</a:t>
            </a:r>
          </a:p>
          <a:p>
            <a:pPr marL="285750"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Slow down and give the person more time</a:t>
            </a:r>
          </a:p>
          <a:p>
            <a:pPr marL="285750"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 specific when giving instructions</a:t>
            </a:r>
          </a:p>
          <a:p>
            <a:pPr marL="285750"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Keep items in consistent locations</a:t>
            </a: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F1C1B70A-D7C1-E53C-11AB-456E6B871CA8}"/>
              </a:ext>
            </a:extLst>
          </p:cNvPr>
          <p:cNvSpPr txBox="1"/>
          <p:nvPr/>
        </p:nvSpPr>
        <p:spPr>
          <a:xfrm>
            <a:off x="515007" y="345523"/>
            <a:ext cx="6098058" cy="1446550"/>
          </a:xfrm>
          <a:prstGeom prst="rect">
            <a:avLst/>
          </a:prstGeom>
          <a:noFill/>
        </p:spPr>
        <p:txBody>
          <a:bodyPr wrap="square">
            <a:spAutoFit/>
          </a:bodyPr>
          <a:lstStyle/>
          <a:p>
            <a:r>
              <a:rPr lang="en-CA" sz="44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Vision and Perception</a:t>
            </a:r>
            <a:b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b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5" name="Picture 4">
            <a:extLst>
              <a:ext uri="{FF2B5EF4-FFF2-40B4-BE49-F238E27FC236}">
                <a16:creationId xmlns:a16="http://schemas.microsoft.com/office/drawing/2014/main" id="{0DD98384-64EB-874F-2EEA-7274D07A30A3}"/>
              </a:ext>
            </a:extLst>
          </p:cNvPr>
          <p:cNvPicPr>
            <a:picLocks noChangeAspect="1"/>
          </p:cNvPicPr>
          <p:nvPr/>
        </p:nvPicPr>
        <p:blipFill>
          <a:blip r:embed="rId3"/>
          <a:stretch>
            <a:fillRect/>
          </a:stretch>
        </p:blipFill>
        <p:spPr>
          <a:xfrm>
            <a:off x="8901840" y="255743"/>
            <a:ext cx="2070100" cy="800100"/>
          </a:xfrm>
          <a:prstGeom prst="rect">
            <a:avLst/>
          </a:prstGeom>
        </p:spPr>
      </p:pic>
      <p:sp>
        <p:nvSpPr>
          <p:cNvPr id="2" name="Cloud 1">
            <a:extLst>
              <a:ext uri="{FF2B5EF4-FFF2-40B4-BE49-F238E27FC236}">
                <a16:creationId xmlns:a16="http://schemas.microsoft.com/office/drawing/2014/main" id="{A4B3F07E-310C-9B87-9CD1-665C5DB03BCD}"/>
              </a:ext>
            </a:extLst>
          </p:cNvPr>
          <p:cNvSpPr/>
          <p:nvPr/>
        </p:nvSpPr>
        <p:spPr>
          <a:xfrm>
            <a:off x="6499654" y="3892378"/>
            <a:ext cx="4584357" cy="2272273"/>
          </a:xfrm>
          <a:prstGeom prst="cloud">
            <a:avLst/>
          </a:prstGeom>
          <a:solidFill>
            <a:srgbClr val="523D9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Helvetica Neue" panose="02000503000000020004"/>
              </a:rPr>
              <a:t>Remember: The individual’s care plan may contain specific strategies </a:t>
            </a:r>
          </a:p>
        </p:txBody>
      </p:sp>
    </p:spTree>
    <p:extLst>
      <p:ext uri="{BB962C8B-B14F-4D97-AF65-F5344CB8AC3E}">
        <p14:creationId xmlns:p14="http://schemas.microsoft.com/office/powerpoint/2010/main" val="1536639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13</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515007" y="2056686"/>
            <a:ext cx="9709365" cy="3123932"/>
          </a:xfrm>
          <a:prstGeom prst="rect">
            <a:avLst/>
          </a:prstGeom>
          <a:noFill/>
        </p:spPr>
        <p:txBody>
          <a:bodyPr wrap="square">
            <a:spAutoFit/>
          </a:bodyPr>
          <a:lstStyle/>
          <a:p>
            <a:pPr marL="285750"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Enhance vision: well-lit environment, prescribed glasses</a:t>
            </a:r>
          </a:p>
          <a:p>
            <a:pPr marL="285750"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For neglect and visual field loss, approach the person from the unaffected side and arrange items on their unaffected side</a:t>
            </a:r>
          </a:p>
          <a:p>
            <a:pPr marL="285750"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For apraxia, use short, simple instructions and break tasks into smaller steps</a:t>
            </a:r>
          </a:p>
          <a:p>
            <a:pPr marL="285750"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Educate family on how they can help the person</a:t>
            </a:r>
          </a:p>
          <a:p>
            <a:pPr>
              <a:buClr>
                <a:srgbClr val="6D9F43"/>
              </a:buClr>
            </a:pP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F1C1B70A-D7C1-E53C-11AB-456E6B871CA8}"/>
              </a:ext>
            </a:extLst>
          </p:cNvPr>
          <p:cNvSpPr txBox="1"/>
          <p:nvPr/>
        </p:nvSpPr>
        <p:spPr>
          <a:xfrm>
            <a:off x="515007" y="345523"/>
            <a:ext cx="6098058" cy="1446550"/>
          </a:xfrm>
          <a:prstGeom prst="rect">
            <a:avLst/>
          </a:prstGeom>
          <a:noFill/>
        </p:spPr>
        <p:txBody>
          <a:bodyPr wrap="square">
            <a:spAutoFit/>
          </a:bodyPr>
          <a:lstStyle/>
          <a:p>
            <a:r>
              <a:rPr lang="en-CA" sz="44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Vision and Perception</a:t>
            </a:r>
            <a:b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b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5" name="Picture 4">
            <a:extLst>
              <a:ext uri="{FF2B5EF4-FFF2-40B4-BE49-F238E27FC236}">
                <a16:creationId xmlns:a16="http://schemas.microsoft.com/office/drawing/2014/main" id="{0DD98384-64EB-874F-2EEA-7274D07A30A3}"/>
              </a:ext>
            </a:extLst>
          </p:cNvPr>
          <p:cNvPicPr>
            <a:picLocks noChangeAspect="1"/>
          </p:cNvPicPr>
          <p:nvPr/>
        </p:nvPicPr>
        <p:blipFill>
          <a:blip r:embed="rId3"/>
          <a:stretch>
            <a:fillRect/>
          </a:stretch>
        </p:blipFill>
        <p:spPr>
          <a:xfrm>
            <a:off x="8901840" y="255743"/>
            <a:ext cx="2070100" cy="800100"/>
          </a:xfrm>
          <a:prstGeom prst="rect">
            <a:avLst/>
          </a:prstGeom>
        </p:spPr>
      </p:pic>
    </p:spTree>
    <p:extLst>
      <p:ext uri="{BB962C8B-B14F-4D97-AF65-F5344CB8AC3E}">
        <p14:creationId xmlns:p14="http://schemas.microsoft.com/office/powerpoint/2010/main" val="1236732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14</a:t>
            </a:fld>
            <a:endParaRPr lang="en-US" dirty="0">
              <a:solidFill>
                <a:schemeClr val="bg1"/>
              </a:solidFill>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BBC509D5-46BD-167E-68C6-9824757CF746}"/>
              </a:ext>
            </a:extLst>
          </p:cNvPr>
          <p:cNvSpPr txBox="1"/>
          <p:nvPr/>
        </p:nvSpPr>
        <p:spPr>
          <a:xfrm>
            <a:off x="515007" y="3044504"/>
            <a:ext cx="10774046" cy="3046988"/>
          </a:xfrm>
          <a:prstGeom prst="rect">
            <a:avLst/>
          </a:prstGeom>
          <a:noFill/>
        </p:spPr>
        <p:txBody>
          <a:bodyPr wrap="square">
            <a:spAutoFit/>
          </a:bodyPr>
          <a:lstStyle/>
          <a:p>
            <a:pPr marL="285750" indent="-28575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Notify the team if you suspect any changes to vision and/or perception</a:t>
            </a:r>
          </a:p>
          <a:p>
            <a:pPr marL="285750" indent="-285750">
              <a:buFont typeface="Wingdings" pitchFamily="2" charset="2"/>
              <a:buChar char="ü"/>
            </a:pP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Optometrists and Ophthalmologists can provide assessment/management</a:t>
            </a:r>
          </a:p>
          <a:p>
            <a:pPr marL="285750" indent="-285750">
              <a:buFont typeface="Wingdings" pitchFamily="2" charset="2"/>
              <a:buChar char="ü"/>
            </a:pP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Occupational Therapists are skilled in vision and perception</a:t>
            </a:r>
          </a:p>
          <a:p>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For more information, visit The Canadian National Institute for the Blind </a:t>
            </a: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https://www.cnib.ca </a:t>
            </a:r>
            <a:endParaRPr lang="en-CA" dirty="0">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extBox 4">
            <a:extLst>
              <a:ext uri="{FF2B5EF4-FFF2-40B4-BE49-F238E27FC236}">
                <a16:creationId xmlns:a16="http://schemas.microsoft.com/office/drawing/2014/main" id="{C464F891-8B36-55E6-3070-E2AE354F925B}"/>
              </a:ext>
            </a:extLst>
          </p:cNvPr>
          <p:cNvSpPr txBox="1"/>
          <p:nvPr/>
        </p:nvSpPr>
        <p:spPr>
          <a:xfrm>
            <a:off x="515007" y="2445112"/>
            <a:ext cx="6098058" cy="523220"/>
          </a:xfrm>
          <a:prstGeom prst="rect">
            <a:avLst/>
          </a:prstGeom>
          <a:noFill/>
        </p:spPr>
        <p:txBody>
          <a:bodyPr wrap="square">
            <a:spAutoFit/>
          </a:bodyPr>
          <a:lstStyle/>
          <a:p>
            <a:r>
              <a:rPr lang="en-CA" sz="28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Seek extra support</a:t>
            </a:r>
            <a:endParaRPr lang="en-CA" sz="28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xtBox 1">
            <a:extLst>
              <a:ext uri="{FF2B5EF4-FFF2-40B4-BE49-F238E27FC236}">
                <a16:creationId xmlns:a16="http://schemas.microsoft.com/office/drawing/2014/main" id="{0B1B0143-7BAF-F2BA-60A5-74DE24803AB5}"/>
              </a:ext>
            </a:extLst>
          </p:cNvPr>
          <p:cNvSpPr txBox="1"/>
          <p:nvPr/>
        </p:nvSpPr>
        <p:spPr>
          <a:xfrm>
            <a:off x="624751" y="6125517"/>
            <a:ext cx="10113020" cy="461665"/>
          </a:xfrm>
          <a:prstGeom prst="rect">
            <a:avLst/>
          </a:prstGeom>
          <a:noFill/>
        </p:spPr>
        <p:txBody>
          <a:bodyPr wrap="square">
            <a:spAutoFit/>
          </a:bodyPr>
          <a:lstStyle/>
          <a:p>
            <a:r>
              <a:rPr lang="en-CA" sz="1200" i="1" dirty="0">
                <a:effectLst/>
                <a:latin typeface="Helvetica Neue" panose="02000503000000020004" pitchFamily="2" charset="0"/>
                <a:ea typeface="Helvetica Neue" panose="02000503000000020004" pitchFamily="2" charset="0"/>
                <a:cs typeface="Helvetica Neue" panose="02000503000000020004" pitchFamily="2" charset="0"/>
              </a:rPr>
              <a:t>Smart Tips for Stroke Care (2023) was created by members of the Regional Stroke Networks of Ontario. This material may be shared without permission from the authors, without changes and with source credited. </a:t>
            </a:r>
          </a:p>
        </p:txBody>
      </p:sp>
      <p:sp>
        <p:nvSpPr>
          <p:cNvPr id="7" name="TextBox 6">
            <a:extLst>
              <a:ext uri="{FF2B5EF4-FFF2-40B4-BE49-F238E27FC236}">
                <a16:creationId xmlns:a16="http://schemas.microsoft.com/office/drawing/2014/main" id="{98E354FF-7606-2A9A-189E-0665CB3903EF}"/>
              </a:ext>
            </a:extLst>
          </p:cNvPr>
          <p:cNvSpPr txBox="1"/>
          <p:nvPr/>
        </p:nvSpPr>
        <p:spPr>
          <a:xfrm>
            <a:off x="515007" y="345523"/>
            <a:ext cx="6098058" cy="1446550"/>
          </a:xfrm>
          <a:prstGeom prst="rect">
            <a:avLst/>
          </a:prstGeom>
          <a:noFill/>
        </p:spPr>
        <p:txBody>
          <a:bodyPr wrap="square">
            <a:spAutoFit/>
          </a:bodyPr>
          <a:lstStyle/>
          <a:p>
            <a:r>
              <a:rPr lang="en-CA" sz="44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Vision and Perception</a:t>
            </a:r>
            <a:b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b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8" name="Picture 7">
            <a:extLst>
              <a:ext uri="{FF2B5EF4-FFF2-40B4-BE49-F238E27FC236}">
                <a16:creationId xmlns:a16="http://schemas.microsoft.com/office/drawing/2014/main" id="{DD5A9B85-6D2B-DE1F-AF88-6FF5ACF89A18}"/>
              </a:ext>
            </a:extLst>
          </p:cNvPr>
          <p:cNvPicPr>
            <a:picLocks noChangeAspect="1"/>
          </p:cNvPicPr>
          <p:nvPr/>
        </p:nvPicPr>
        <p:blipFill>
          <a:blip r:embed="rId3"/>
          <a:stretch>
            <a:fillRect/>
          </a:stretch>
        </p:blipFill>
        <p:spPr>
          <a:xfrm>
            <a:off x="8901840" y="255743"/>
            <a:ext cx="2070100" cy="800100"/>
          </a:xfrm>
          <a:prstGeom prst="rect">
            <a:avLst/>
          </a:prstGeom>
        </p:spPr>
      </p:pic>
      <p:sp>
        <p:nvSpPr>
          <p:cNvPr id="3" name="TextBox 2">
            <a:extLst>
              <a:ext uri="{FF2B5EF4-FFF2-40B4-BE49-F238E27FC236}">
                <a16:creationId xmlns:a16="http://schemas.microsoft.com/office/drawing/2014/main" id="{CF412DF8-70A7-A8A8-D88C-8DB367784186}"/>
              </a:ext>
            </a:extLst>
          </p:cNvPr>
          <p:cNvSpPr txBox="1"/>
          <p:nvPr/>
        </p:nvSpPr>
        <p:spPr>
          <a:xfrm>
            <a:off x="4557522" y="1649396"/>
            <a:ext cx="6786277" cy="707886"/>
          </a:xfrm>
          <a:prstGeom prst="rect">
            <a:avLst/>
          </a:prstGeom>
          <a:noFill/>
          <a:ln w="28575">
            <a:solidFill>
              <a:srgbClr val="523D90"/>
            </a:solidFill>
          </a:ln>
        </p:spPr>
        <p:txBody>
          <a:bodyPr wrap="square" rtlCol="0">
            <a:spAutoFit/>
          </a:bodyPr>
          <a:lstStyle/>
          <a:p>
            <a:pPr algn="r"/>
            <a:r>
              <a:rPr lang="en-CA" sz="2000" b="1" dirty="0">
                <a:effectLst/>
                <a:latin typeface="Helvetica Neue" panose="02000503000000020004" pitchFamily="2" charset="0"/>
                <a:ea typeface="Helvetica Neue" panose="02000503000000020004" pitchFamily="2" charset="0"/>
                <a:cs typeface="Helvetica Neue" panose="02000503000000020004" pitchFamily="2" charset="0"/>
              </a:rPr>
              <a:t>This document lists some examples of common visual and perceptual changes, but many more exist</a:t>
            </a:r>
            <a:r>
              <a:rPr lang="en-CA" sz="2000" dirty="0">
                <a:effectLst/>
                <a:latin typeface="Helvetica Neue" panose="02000503000000020004" pitchFamily="2" charset="0"/>
                <a:ea typeface="Helvetica Neue" panose="02000503000000020004" pitchFamily="2" charset="0"/>
                <a:cs typeface="Helvetica Neue" panose="02000503000000020004" pitchFamily="2" charset="0"/>
              </a:rPr>
              <a:t>. </a:t>
            </a:r>
            <a:endParaRPr lang="en-US" dirty="0"/>
          </a:p>
        </p:txBody>
      </p:sp>
    </p:spTree>
    <p:extLst>
      <p:ext uri="{BB962C8B-B14F-4D97-AF65-F5344CB8AC3E}">
        <p14:creationId xmlns:p14="http://schemas.microsoft.com/office/powerpoint/2010/main" val="266222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9D64C07B-2A1F-CC75-1EBF-D2EC0B9A68C4}"/>
              </a:ext>
            </a:extLst>
          </p:cNvPr>
          <p:cNvSpPr/>
          <p:nvPr/>
        </p:nvSpPr>
        <p:spPr>
          <a:xfrm>
            <a:off x="569753" y="2243095"/>
            <a:ext cx="10402188" cy="3048233"/>
          </a:xfrm>
          <a:prstGeom prst="rect">
            <a:avLst/>
          </a:prstGeom>
          <a:solidFill>
            <a:srgbClr val="523D9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6D9F43"/>
              </a:solidFill>
            </a:endParaRPr>
          </a:p>
        </p:txBody>
      </p:sp>
      <p:sp>
        <p:nvSpPr>
          <p:cNvPr id="8" name="TextBox 7">
            <a:extLst>
              <a:ext uri="{FF2B5EF4-FFF2-40B4-BE49-F238E27FC236}">
                <a16:creationId xmlns:a16="http://schemas.microsoft.com/office/drawing/2014/main" id="{7B9B826D-F18B-B2AC-9025-934FEB7A57C4}"/>
              </a:ext>
            </a:extLst>
          </p:cNvPr>
          <p:cNvSpPr txBox="1"/>
          <p:nvPr/>
        </p:nvSpPr>
        <p:spPr>
          <a:xfrm>
            <a:off x="712157" y="2467908"/>
            <a:ext cx="10118842" cy="2246769"/>
          </a:xfrm>
          <a:prstGeom prst="rect">
            <a:avLst/>
          </a:prstGeom>
          <a:noFill/>
        </p:spPr>
        <p:txBody>
          <a:bodyPr wrap="square">
            <a:spAutoFit/>
          </a:bodyPr>
          <a:lstStyle/>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Our brain collects information through all five senses </a:t>
            </a:r>
          </a:p>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Perception is how our brain </a:t>
            </a: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interprets </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information to understand our surroundings </a:t>
            </a:r>
          </a:p>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Changes in vision and perception can lead to loss of independence, safety risks and emotional distress</a:t>
            </a:r>
          </a:p>
        </p:txBody>
      </p:sp>
      <p:sp>
        <p:nvSpPr>
          <p:cNvPr id="37" name="TextBox 36">
            <a:extLst>
              <a:ext uri="{FF2B5EF4-FFF2-40B4-BE49-F238E27FC236}">
                <a16:creationId xmlns:a16="http://schemas.microsoft.com/office/drawing/2014/main" id="{3F99C738-BB80-7DA7-0E9F-84BFB8A7CF0B}"/>
              </a:ext>
            </a:extLst>
          </p:cNvPr>
          <p:cNvSpPr txBox="1"/>
          <p:nvPr/>
        </p:nvSpPr>
        <p:spPr>
          <a:xfrm>
            <a:off x="515007" y="345523"/>
            <a:ext cx="6098058" cy="1446550"/>
          </a:xfrm>
          <a:prstGeom prst="rect">
            <a:avLst/>
          </a:prstGeom>
          <a:noFill/>
        </p:spPr>
        <p:txBody>
          <a:bodyPr wrap="square">
            <a:spAutoFit/>
          </a:bodyPr>
          <a:lstStyle/>
          <a:p>
            <a:r>
              <a:rPr lang="en-CA" sz="44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Vision and Perception</a:t>
            </a:r>
            <a:b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b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1" cy="378082"/>
          </a:xfrm>
        </p:spPr>
        <p:txBody>
          <a:bodyPr/>
          <a:lstStyle/>
          <a:p>
            <a:fld id="{6AD6DC59-4653-7A4D-8176-0D237FA82B48}" type="slidenum">
              <a:rPr lang="en-US" smtClean="0">
                <a:solidFill>
                  <a:schemeClr val="bg1"/>
                </a:solidFill>
              </a:rPr>
              <a:t>2</a:t>
            </a:fld>
            <a:endParaRPr lang="en-US" dirty="0">
              <a:solidFill>
                <a:schemeClr val="bg1"/>
              </a:solidFill>
            </a:endParaRPr>
          </a:p>
        </p:txBody>
      </p:sp>
      <p:pic>
        <p:nvPicPr>
          <p:cNvPr id="5" name="Picture 4">
            <a:extLst>
              <a:ext uri="{FF2B5EF4-FFF2-40B4-BE49-F238E27FC236}">
                <a16:creationId xmlns:a16="http://schemas.microsoft.com/office/drawing/2014/main" id="{AA870722-5285-85F9-0B28-30299743C3DC}"/>
              </a:ext>
            </a:extLst>
          </p:cNvPr>
          <p:cNvPicPr>
            <a:picLocks noChangeAspect="1"/>
          </p:cNvPicPr>
          <p:nvPr/>
        </p:nvPicPr>
        <p:blipFill>
          <a:blip r:embed="rId3"/>
          <a:stretch>
            <a:fillRect/>
          </a:stretch>
        </p:blipFill>
        <p:spPr>
          <a:xfrm>
            <a:off x="8901840" y="255743"/>
            <a:ext cx="2070100" cy="800100"/>
          </a:xfrm>
          <a:prstGeom prst="rect">
            <a:avLst/>
          </a:prstGeom>
        </p:spPr>
      </p:pic>
    </p:spTree>
    <p:extLst>
      <p:ext uri="{BB962C8B-B14F-4D97-AF65-F5344CB8AC3E}">
        <p14:creationId xmlns:p14="http://schemas.microsoft.com/office/powerpoint/2010/main" val="969590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630790" y="2565045"/>
            <a:ext cx="10157347" cy="2554545"/>
          </a:xfrm>
          <a:prstGeom prst="rect">
            <a:avLst/>
          </a:prstGeom>
          <a:noFill/>
        </p:spPr>
        <p:txBody>
          <a:bodyPr wrap="square">
            <a:spAutoFit/>
          </a:bodyPr>
          <a:lstStyle/>
          <a:p>
            <a:pPr marL="285750" indent="-285750">
              <a:spcBef>
                <a:spcPts val="600"/>
              </a:spcBef>
              <a:spcAft>
                <a:spcPts val="600"/>
              </a:spcAft>
              <a:buClr>
                <a:srgbClr val="523D90"/>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When someone has changes to vision and perception it may:</a:t>
            </a:r>
          </a:p>
          <a:p>
            <a:pPr marL="742950" lvl="1"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not be obvious </a:t>
            </a:r>
          </a:p>
          <a:p>
            <a:pPr marL="742950" lvl="1"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 easy to overestimate the person’s abilities </a:t>
            </a:r>
          </a:p>
          <a:p>
            <a:pPr marL="742950" lvl="1"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impact mood and cause frustration</a:t>
            </a:r>
          </a:p>
          <a:p>
            <a:pPr marL="742950" lvl="1" indent="-285750">
              <a:spcBef>
                <a:spcPts val="600"/>
              </a:spcBef>
              <a:spcAft>
                <a:spcPts val="600"/>
              </a:spcAft>
              <a:buClr>
                <a:srgbClr val="523D90"/>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lead to serious safety risks</a:t>
            </a:r>
          </a:p>
        </p:txBody>
      </p:sp>
      <p:sp>
        <p:nvSpPr>
          <p:cNvPr id="35" name="TextBox 34">
            <a:extLst>
              <a:ext uri="{FF2B5EF4-FFF2-40B4-BE49-F238E27FC236}">
                <a16:creationId xmlns:a16="http://schemas.microsoft.com/office/drawing/2014/main" id="{79DAB083-B228-F343-2C41-42824666980D}"/>
              </a:ext>
            </a:extLst>
          </p:cNvPr>
          <p:cNvSpPr txBox="1"/>
          <p:nvPr/>
        </p:nvSpPr>
        <p:spPr>
          <a:xfrm>
            <a:off x="630790" y="2003850"/>
            <a:ext cx="6098058" cy="523220"/>
          </a:xfrm>
          <a:prstGeom prst="rect">
            <a:avLst/>
          </a:prstGeom>
          <a:noFill/>
        </p:spPr>
        <p:txBody>
          <a:bodyPr wrap="square">
            <a:spAutoFit/>
          </a:bodyPr>
          <a:lstStyle/>
          <a:p>
            <a:r>
              <a:rPr lang="en-CA" sz="28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What you should know:</a:t>
            </a:r>
            <a:endParaRPr lang="en-CA" sz="28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3</a:t>
            </a:fld>
            <a:endParaRPr lang="en-US" dirty="0">
              <a:solidFill>
                <a:schemeClr val="bg1"/>
              </a:solidFill>
            </a:endParaRPr>
          </a:p>
        </p:txBody>
      </p:sp>
      <p:sp>
        <p:nvSpPr>
          <p:cNvPr id="4" name="TextBox 3">
            <a:extLst>
              <a:ext uri="{FF2B5EF4-FFF2-40B4-BE49-F238E27FC236}">
                <a16:creationId xmlns:a16="http://schemas.microsoft.com/office/drawing/2014/main" id="{93D3753B-B090-1F61-82B3-09F25C7BE3DC}"/>
              </a:ext>
            </a:extLst>
          </p:cNvPr>
          <p:cNvSpPr txBox="1"/>
          <p:nvPr/>
        </p:nvSpPr>
        <p:spPr>
          <a:xfrm>
            <a:off x="515007" y="345523"/>
            <a:ext cx="6098058" cy="1446550"/>
          </a:xfrm>
          <a:prstGeom prst="rect">
            <a:avLst/>
          </a:prstGeom>
          <a:noFill/>
        </p:spPr>
        <p:txBody>
          <a:bodyPr wrap="square">
            <a:spAutoFit/>
          </a:bodyPr>
          <a:lstStyle/>
          <a:p>
            <a:r>
              <a:rPr lang="en-CA" sz="4400" b="1"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Vision and Perception</a:t>
            </a:r>
            <a:br>
              <a:rPr lang="en-CA" sz="4400" b="1" dirty="0">
                <a:solidFill>
                  <a:srgbClr val="8071B3"/>
                </a:solidFill>
                <a:effectLst/>
                <a:latin typeface="Helvetica Neue" panose="02000503000000020004" pitchFamily="2" charset="0"/>
                <a:ea typeface="Helvetica Neue" panose="02000503000000020004" pitchFamily="2" charset="0"/>
                <a:cs typeface="Helvetica Neue" panose="02000503000000020004" pitchFamily="2" charset="0"/>
              </a:rPr>
            </a:br>
            <a:r>
              <a:rPr lang="en-CA" sz="44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5" name="Picture 4">
            <a:extLst>
              <a:ext uri="{FF2B5EF4-FFF2-40B4-BE49-F238E27FC236}">
                <a16:creationId xmlns:a16="http://schemas.microsoft.com/office/drawing/2014/main" id="{09B57163-7167-F2AB-18E8-979FE0F4D43A}"/>
              </a:ext>
            </a:extLst>
          </p:cNvPr>
          <p:cNvPicPr>
            <a:picLocks noChangeAspect="1"/>
          </p:cNvPicPr>
          <p:nvPr/>
        </p:nvPicPr>
        <p:blipFill>
          <a:blip r:embed="rId3"/>
          <a:stretch>
            <a:fillRect/>
          </a:stretch>
        </p:blipFill>
        <p:spPr>
          <a:xfrm>
            <a:off x="8901840" y="255743"/>
            <a:ext cx="2070100" cy="800100"/>
          </a:xfrm>
          <a:prstGeom prst="rect">
            <a:avLst/>
          </a:prstGeom>
        </p:spPr>
      </p:pic>
    </p:spTree>
    <p:extLst>
      <p:ext uri="{BB962C8B-B14F-4D97-AF65-F5344CB8AC3E}">
        <p14:creationId xmlns:p14="http://schemas.microsoft.com/office/powerpoint/2010/main" val="3507594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4</a:t>
            </a:fld>
            <a:endParaRPr lang="en-US" dirty="0">
              <a:solidFill>
                <a:schemeClr val="bg1"/>
              </a:solidFill>
            </a:endParaRPr>
          </a:p>
        </p:txBody>
      </p:sp>
      <p:graphicFrame>
        <p:nvGraphicFramePr>
          <p:cNvPr id="5" name="Table 4">
            <a:extLst>
              <a:ext uri="{FF2B5EF4-FFF2-40B4-BE49-F238E27FC236}">
                <a16:creationId xmlns:a16="http://schemas.microsoft.com/office/drawing/2014/main" id="{9E95A83B-9728-E14F-EB6A-A2314D7BCDDF}"/>
              </a:ext>
            </a:extLst>
          </p:cNvPr>
          <p:cNvGraphicFramePr>
            <a:graphicFrameLocks noGrp="1"/>
          </p:cNvGraphicFramePr>
          <p:nvPr>
            <p:extLst>
              <p:ext uri="{D42A27DB-BD31-4B8C-83A1-F6EECF244321}">
                <p14:modId xmlns:p14="http://schemas.microsoft.com/office/powerpoint/2010/main" val="2316221526"/>
              </p:ext>
            </p:extLst>
          </p:nvPr>
        </p:nvGraphicFramePr>
        <p:xfrm>
          <a:off x="560267" y="534833"/>
          <a:ext cx="10288965" cy="6050280"/>
        </p:xfrm>
        <a:graphic>
          <a:graphicData uri="http://schemas.openxmlformats.org/drawingml/2006/table">
            <a:tbl>
              <a:tblPr firstRow="1" bandRow="1">
                <a:tableStyleId>{5C22544A-7EE6-4342-B048-85BDC9FD1C3A}</a:tableStyleId>
              </a:tblPr>
              <a:tblGrid>
                <a:gridCol w="805794">
                  <a:extLst>
                    <a:ext uri="{9D8B030D-6E8A-4147-A177-3AD203B41FA5}">
                      <a16:colId xmlns:a16="http://schemas.microsoft.com/office/drawing/2014/main" val="2648820751"/>
                    </a:ext>
                  </a:extLst>
                </a:gridCol>
                <a:gridCol w="2222938">
                  <a:extLst>
                    <a:ext uri="{9D8B030D-6E8A-4147-A177-3AD203B41FA5}">
                      <a16:colId xmlns:a16="http://schemas.microsoft.com/office/drawing/2014/main" val="186019751"/>
                    </a:ext>
                  </a:extLst>
                </a:gridCol>
                <a:gridCol w="2081048">
                  <a:extLst>
                    <a:ext uri="{9D8B030D-6E8A-4147-A177-3AD203B41FA5}">
                      <a16:colId xmlns:a16="http://schemas.microsoft.com/office/drawing/2014/main" val="161833200"/>
                    </a:ext>
                  </a:extLst>
                </a:gridCol>
                <a:gridCol w="2658407">
                  <a:extLst>
                    <a:ext uri="{9D8B030D-6E8A-4147-A177-3AD203B41FA5}">
                      <a16:colId xmlns:a16="http://schemas.microsoft.com/office/drawing/2014/main" val="2497312123"/>
                    </a:ext>
                  </a:extLst>
                </a:gridCol>
                <a:gridCol w="2520778">
                  <a:extLst>
                    <a:ext uri="{9D8B030D-6E8A-4147-A177-3AD203B41FA5}">
                      <a16:colId xmlns:a16="http://schemas.microsoft.com/office/drawing/2014/main" val="1942846029"/>
                    </a:ext>
                  </a:extLst>
                </a:gridCol>
              </a:tblGrid>
              <a:tr h="87467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VISION</a:t>
                      </a:r>
                    </a:p>
                    <a:p>
                      <a:pPr algn="ctr"/>
                      <a:endParaRPr lang="en-US" sz="4000" dirty="0"/>
                    </a:p>
                  </a:txBody>
                  <a:tcPr vert="vert270"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rgbClr val="523D90"/>
                    </a:solidFill>
                  </a:tcPr>
                </a:tc>
                <a:tc>
                  <a:txBody>
                    <a:bodyPr/>
                    <a:lstStyle/>
                    <a:p>
                      <a:pPr algn="ct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Common Changes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What is it</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Practical Example</a:t>
                      </a:r>
                    </a:p>
                    <a:p>
                      <a:endParaRPr lang="en-US" sz="1800" dirty="0"/>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Smart Tips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extLst>
                  <a:ext uri="{0D108BD9-81ED-4DB2-BD59-A6C34878D82A}">
                    <a16:rowId xmlns:a16="http://schemas.microsoft.com/office/drawing/2014/main" val="3396012977"/>
                  </a:ext>
                </a:extLst>
              </a:tr>
              <a:tr h="917574">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Blurry vision</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Lack of vision clarity or sharpness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reading </a:t>
                      </a: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finding objects (e.g. white call bell on white sheets or white plate on white table)</a:t>
                      </a:r>
                    </a:p>
                    <a:p>
                      <a:endParaRPr lang="en-US" sz="1400" dirty="0">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Use large print</a:t>
                      </a:r>
                    </a:p>
                    <a:p>
                      <a:endPar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endParaRPr>
                    </a:p>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Create contrast where possible (e.g. use coloured tape on the call bell or dark placemat under white plate)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5652639"/>
                  </a:ext>
                </a:extLst>
              </a:tr>
              <a:tr h="1109914">
                <a:tc vMerge="1">
                  <a:txBody>
                    <a:bodyPr/>
                    <a:lstStyle/>
                    <a:p>
                      <a:endParaRPr lang="en-US" dirty="0"/>
                    </a:p>
                  </a:txBody>
                  <a:tcPr/>
                </a:tc>
                <a:tc>
                  <a:txBody>
                    <a:bodyPr/>
                    <a:lstStyle/>
                    <a:p>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Double vision </a:t>
                      </a:r>
                    </a:p>
                    <a:p>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(diplopia)</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Seeing two images </a:t>
                      </a:r>
                    </a:p>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of a single object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finding objects on a cluttered table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Reduce amount of items and space them out on bedside table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3707806"/>
                  </a:ext>
                </a:extLst>
              </a:tr>
              <a:tr h="1456741">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Visual field loss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Most common - </a:t>
                      </a:r>
                    </a:p>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lack of vision in one half of each eye (hemianopsia)</a:t>
                      </a:r>
                    </a:p>
                    <a:p>
                      <a:endParaRPr lang="en-US" sz="1300" dirty="0">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not see hazards in their environment causing them to bump into objects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Tell the person to scan using the ‘Lighthouse Strategy’ (i.e. imagining the eyes as beams of light sweeping side to side)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1002323"/>
                  </a:ext>
                </a:extLst>
              </a:tr>
            </a:tbl>
          </a:graphicData>
        </a:graphic>
      </p:graphicFrame>
      <p:pic>
        <p:nvPicPr>
          <p:cNvPr id="7" name="Picture 6">
            <a:extLst>
              <a:ext uri="{FF2B5EF4-FFF2-40B4-BE49-F238E27FC236}">
                <a16:creationId xmlns:a16="http://schemas.microsoft.com/office/drawing/2014/main" id="{0B0B6C50-34DD-8E7A-FC7F-DDB9F6206C8E}"/>
              </a:ext>
            </a:extLst>
          </p:cNvPr>
          <p:cNvPicPr>
            <a:picLocks noChangeAspect="1"/>
          </p:cNvPicPr>
          <p:nvPr/>
        </p:nvPicPr>
        <p:blipFill>
          <a:blip r:embed="rId3"/>
          <a:stretch>
            <a:fillRect/>
          </a:stretch>
        </p:blipFill>
        <p:spPr>
          <a:xfrm>
            <a:off x="9424198" y="126953"/>
            <a:ext cx="434812" cy="642765"/>
          </a:xfrm>
          <a:prstGeom prst="rect">
            <a:avLst/>
          </a:prstGeom>
        </p:spPr>
      </p:pic>
    </p:spTree>
    <p:extLst>
      <p:ext uri="{BB962C8B-B14F-4D97-AF65-F5344CB8AC3E}">
        <p14:creationId xmlns:p14="http://schemas.microsoft.com/office/powerpoint/2010/main" val="3082448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5</a:t>
            </a:fld>
            <a:endParaRPr lang="en-US" dirty="0">
              <a:solidFill>
                <a:schemeClr val="bg1"/>
              </a:solidFill>
            </a:endParaRPr>
          </a:p>
        </p:txBody>
      </p:sp>
      <p:graphicFrame>
        <p:nvGraphicFramePr>
          <p:cNvPr id="5" name="Table 4">
            <a:extLst>
              <a:ext uri="{FF2B5EF4-FFF2-40B4-BE49-F238E27FC236}">
                <a16:creationId xmlns:a16="http://schemas.microsoft.com/office/drawing/2014/main" id="{9E95A83B-9728-E14F-EB6A-A2314D7BCDDF}"/>
              </a:ext>
            </a:extLst>
          </p:cNvPr>
          <p:cNvGraphicFramePr>
            <a:graphicFrameLocks noGrp="1"/>
          </p:cNvGraphicFramePr>
          <p:nvPr/>
        </p:nvGraphicFramePr>
        <p:xfrm>
          <a:off x="560267" y="534833"/>
          <a:ext cx="10288965" cy="6050280"/>
        </p:xfrm>
        <a:graphic>
          <a:graphicData uri="http://schemas.openxmlformats.org/drawingml/2006/table">
            <a:tbl>
              <a:tblPr firstRow="1" bandRow="1">
                <a:tableStyleId>{5C22544A-7EE6-4342-B048-85BDC9FD1C3A}</a:tableStyleId>
              </a:tblPr>
              <a:tblGrid>
                <a:gridCol w="805794">
                  <a:extLst>
                    <a:ext uri="{9D8B030D-6E8A-4147-A177-3AD203B41FA5}">
                      <a16:colId xmlns:a16="http://schemas.microsoft.com/office/drawing/2014/main" val="2648820751"/>
                    </a:ext>
                  </a:extLst>
                </a:gridCol>
                <a:gridCol w="2222938">
                  <a:extLst>
                    <a:ext uri="{9D8B030D-6E8A-4147-A177-3AD203B41FA5}">
                      <a16:colId xmlns:a16="http://schemas.microsoft.com/office/drawing/2014/main" val="186019751"/>
                    </a:ext>
                  </a:extLst>
                </a:gridCol>
                <a:gridCol w="2081048">
                  <a:extLst>
                    <a:ext uri="{9D8B030D-6E8A-4147-A177-3AD203B41FA5}">
                      <a16:colId xmlns:a16="http://schemas.microsoft.com/office/drawing/2014/main" val="161833200"/>
                    </a:ext>
                  </a:extLst>
                </a:gridCol>
                <a:gridCol w="2658407">
                  <a:extLst>
                    <a:ext uri="{9D8B030D-6E8A-4147-A177-3AD203B41FA5}">
                      <a16:colId xmlns:a16="http://schemas.microsoft.com/office/drawing/2014/main" val="2497312123"/>
                    </a:ext>
                  </a:extLst>
                </a:gridCol>
                <a:gridCol w="2520778">
                  <a:extLst>
                    <a:ext uri="{9D8B030D-6E8A-4147-A177-3AD203B41FA5}">
                      <a16:colId xmlns:a16="http://schemas.microsoft.com/office/drawing/2014/main" val="1942846029"/>
                    </a:ext>
                  </a:extLst>
                </a:gridCol>
              </a:tblGrid>
              <a:tr h="87467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VISION</a:t>
                      </a:r>
                    </a:p>
                    <a:p>
                      <a:pPr algn="ctr"/>
                      <a:endParaRPr lang="en-US" sz="4000" dirty="0"/>
                    </a:p>
                  </a:txBody>
                  <a:tcPr vert="vert270"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rgbClr val="523D90"/>
                    </a:solidFill>
                  </a:tcPr>
                </a:tc>
                <a:tc>
                  <a:txBody>
                    <a:bodyPr/>
                    <a:lstStyle/>
                    <a:p>
                      <a:pPr algn="ct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Common Changes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What is it</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Practical Example</a:t>
                      </a:r>
                    </a:p>
                    <a:p>
                      <a:endParaRPr lang="en-US" sz="1800" dirty="0"/>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Smart Tips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extLst>
                  <a:ext uri="{0D108BD9-81ED-4DB2-BD59-A6C34878D82A}">
                    <a16:rowId xmlns:a16="http://schemas.microsoft.com/office/drawing/2014/main" val="3396012977"/>
                  </a:ext>
                </a:extLst>
              </a:tr>
              <a:tr h="917574">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Blurry vision</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Lack of vision clarity or sharpness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reading </a:t>
                      </a: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finding objects (e.g. white call bell on white sheets or white plate on white table)</a:t>
                      </a:r>
                    </a:p>
                    <a:p>
                      <a:endParaRPr lang="en-US" sz="1400" dirty="0">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Use large print</a:t>
                      </a:r>
                    </a:p>
                    <a:p>
                      <a:endPar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endParaRPr>
                    </a:p>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Create contrast where possible (e.g. use coloured tape on the call bell or dark placemat under white plate)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5652639"/>
                  </a:ext>
                </a:extLst>
              </a:tr>
              <a:tr h="1109914">
                <a:tc vMerge="1">
                  <a:txBody>
                    <a:bodyPr/>
                    <a:lstStyle/>
                    <a:p>
                      <a:endParaRPr lang="en-US" dirty="0"/>
                    </a:p>
                  </a:txBody>
                  <a:tcPr/>
                </a:tc>
                <a:tc>
                  <a:txBody>
                    <a:bodyPr/>
                    <a:lstStyle/>
                    <a:p>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Double vision </a:t>
                      </a:r>
                    </a:p>
                    <a:p>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(diplopia)</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Seeing two images </a:t>
                      </a:r>
                    </a:p>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of a single object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finding objects on a cluttered table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Reduce amount of items and space them out on bedside table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3707806"/>
                  </a:ext>
                </a:extLst>
              </a:tr>
              <a:tr h="1456741">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Visual field loss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Most common - </a:t>
                      </a:r>
                    </a:p>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lack of vision in one half of each eye (hemianopsia)</a:t>
                      </a:r>
                    </a:p>
                    <a:p>
                      <a:endParaRPr lang="en-US" sz="1300" dirty="0">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not see hazards in their environment causing them to bump into objects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Tell the person to scan using the ‘Lighthouse Strategy’ (i.e. imagining the eyes as beams of light sweeping side to side)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1002323"/>
                  </a:ext>
                </a:extLst>
              </a:tr>
            </a:tbl>
          </a:graphicData>
        </a:graphic>
      </p:graphicFrame>
      <p:pic>
        <p:nvPicPr>
          <p:cNvPr id="7" name="Picture 6">
            <a:extLst>
              <a:ext uri="{FF2B5EF4-FFF2-40B4-BE49-F238E27FC236}">
                <a16:creationId xmlns:a16="http://schemas.microsoft.com/office/drawing/2014/main" id="{0B0B6C50-34DD-8E7A-FC7F-DDB9F6206C8E}"/>
              </a:ext>
            </a:extLst>
          </p:cNvPr>
          <p:cNvPicPr>
            <a:picLocks noChangeAspect="1"/>
          </p:cNvPicPr>
          <p:nvPr/>
        </p:nvPicPr>
        <p:blipFill>
          <a:blip r:embed="rId3"/>
          <a:stretch>
            <a:fillRect/>
          </a:stretch>
        </p:blipFill>
        <p:spPr>
          <a:xfrm>
            <a:off x="9424198" y="126953"/>
            <a:ext cx="434812" cy="642765"/>
          </a:xfrm>
          <a:prstGeom prst="rect">
            <a:avLst/>
          </a:prstGeom>
        </p:spPr>
      </p:pic>
      <p:sp>
        <p:nvSpPr>
          <p:cNvPr id="6" name="Rectangle 5">
            <a:extLst>
              <a:ext uri="{FF2B5EF4-FFF2-40B4-BE49-F238E27FC236}">
                <a16:creationId xmlns:a16="http://schemas.microsoft.com/office/drawing/2014/main" id="{417EBB78-75ED-40A4-A0D8-2C8A6A725CB1}"/>
              </a:ext>
            </a:extLst>
          </p:cNvPr>
          <p:cNvSpPr/>
          <p:nvPr/>
        </p:nvSpPr>
        <p:spPr>
          <a:xfrm>
            <a:off x="1383958" y="3496961"/>
            <a:ext cx="9700054" cy="3200400"/>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077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6</a:t>
            </a:fld>
            <a:endParaRPr lang="en-US" dirty="0">
              <a:solidFill>
                <a:schemeClr val="bg1"/>
              </a:solidFill>
            </a:endParaRPr>
          </a:p>
        </p:txBody>
      </p:sp>
      <p:graphicFrame>
        <p:nvGraphicFramePr>
          <p:cNvPr id="5" name="Table 4">
            <a:extLst>
              <a:ext uri="{FF2B5EF4-FFF2-40B4-BE49-F238E27FC236}">
                <a16:creationId xmlns:a16="http://schemas.microsoft.com/office/drawing/2014/main" id="{9E95A83B-9728-E14F-EB6A-A2314D7BCDDF}"/>
              </a:ext>
            </a:extLst>
          </p:cNvPr>
          <p:cNvGraphicFramePr>
            <a:graphicFrameLocks noGrp="1"/>
          </p:cNvGraphicFramePr>
          <p:nvPr/>
        </p:nvGraphicFramePr>
        <p:xfrm>
          <a:off x="560267" y="534833"/>
          <a:ext cx="10288965" cy="6050280"/>
        </p:xfrm>
        <a:graphic>
          <a:graphicData uri="http://schemas.openxmlformats.org/drawingml/2006/table">
            <a:tbl>
              <a:tblPr firstRow="1" bandRow="1">
                <a:tableStyleId>{5C22544A-7EE6-4342-B048-85BDC9FD1C3A}</a:tableStyleId>
              </a:tblPr>
              <a:tblGrid>
                <a:gridCol w="805794">
                  <a:extLst>
                    <a:ext uri="{9D8B030D-6E8A-4147-A177-3AD203B41FA5}">
                      <a16:colId xmlns:a16="http://schemas.microsoft.com/office/drawing/2014/main" val="2648820751"/>
                    </a:ext>
                  </a:extLst>
                </a:gridCol>
                <a:gridCol w="2222938">
                  <a:extLst>
                    <a:ext uri="{9D8B030D-6E8A-4147-A177-3AD203B41FA5}">
                      <a16:colId xmlns:a16="http://schemas.microsoft.com/office/drawing/2014/main" val="186019751"/>
                    </a:ext>
                  </a:extLst>
                </a:gridCol>
                <a:gridCol w="2081048">
                  <a:extLst>
                    <a:ext uri="{9D8B030D-6E8A-4147-A177-3AD203B41FA5}">
                      <a16:colId xmlns:a16="http://schemas.microsoft.com/office/drawing/2014/main" val="161833200"/>
                    </a:ext>
                  </a:extLst>
                </a:gridCol>
                <a:gridCol w="2658407">
                  <a:extLst>
                    <a:ext uri="{9D8B030D-6E8A-4147-A177-3AD203B41FA5}">
                      <a16:colId xmlns:a16="http://schemas.microsoft.com/office/drawing/2014/main" val="2497312123"/>
                    </a:ext>
                  </a:extLst>
                </a:gridCol>
                <a:gridCol w="2520778">
                  <a:extLst>
                    <a:ext uri="{9D8B030D-6E8A-4147-A177-3AD203B41FA5}">
                      <a16:colId xmlns:a16="http://schemas.microsoft.com/office/drawing/2014/main" val="1942846029"/>
                    </a:ext>
                  </a:extLst>
                </a:gridCol>
              </a:tblGrid>
              <a:tr h="87467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VISION</a:t>
                      </a:r>
                    </a:p>
                    <a:p>
                      <a:pPr algn="ctr"/>
                      <a:endParaRPr lang="en-US" sz="4000" dirty="0"/>
                    </a:p>
                  </a:txBody>
                  <a:tcPr vert="vert270"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rgbClr val="523D90"/>
                    </a:solidFill>
                  </a:tcPr>
                </a:tc>
                <a:tc>
                  <a:txBody>
                    <a:bodyPr/>
                    <a:lstStyle/>
                    <a:p>
                      <a:pPr algn="ct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Common Changes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What is it</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Practical Example</a:t>
                      </a:r>
                    </a:p>
                    <a:p>
                      <a:endParaRPr lang="en-US" sz="1800" dirty="0"/>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Smart Tips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extLst>
                  <a:ext uri="{0D108BD9-81ED-4DB2-BD59-A6C34878D82A}">
                    <a16:rowId xmlns:a16="http://schemas.microsoft.com/office/drawing/2014/main" val="3396012977"/>
                  </a:ext>
                </a:extLst>
              </a:tr>
              <a:tr h="917574">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Blurry vision</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Lack of vision clarity or sharpness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reading </a:t>
                      </a: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finding objects (e.g. white call bell on white sheets or white plate on white table)</a:t>
                      </a:r>
                    </a:p>
                    <a:p>
                      <a:endParaRPr lang="en-US" sz="1400" dirty="0">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Use large print</a:t>
                      </a:r>
                    </a:p>
                    <a:p>
                      <a:endPar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endParaRPr>
                    </a:p>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Create contrast where possible (e.g. use coloured tape on the call bell or dark placemat under white plate)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5652639"/>
                  </a:ext>
                </a:extLst>
              </a:tr>
              <a:tr h="1109914">
                <a:tc vMerge="1">
                  <a:txBody>
                    <a:bodyPr/>
                    <a:lstStyle/>
                    <a:p>
                      <a:endParaRPr lang="en-US" dirty="0"/>
                    </a:p>
                  </a:txBody>
                  <a:tcPr/>
                </a:tc>
                <a:tc>
                  <a:txBody>
                    <a:bodyPr/>
                    <a:lstStyle/>
                    <a:p>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Double vision </a:t>
                      </a:r>
                    </a:p>
                    <a:p>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(diplopia)</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Seeing two images </a:t>
                      </a:r>
                    </a:p>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of a single object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finding objects on a cluttered table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Reduce amount of items and space them out on bedside table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3707806"/>
                  </a:ext>
                </a:extLst>
              </a:tr>
              <a:tr h="1456741">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Visual field loss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Most common - </a:t>
                      </a:r>
                    </a:p>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lack of vision in one half of each eye (hemianopsia)</a:t>
                      </a:r>
                    </a:p>
                    <a:p>
                      <a:endParaRPr lang="en-US" sz="1300" dirty="0">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not see hazards in their environment causing them to bump into objects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Tell the person to scan using the ‘Lighthouse Strategy’ (i.e. imagining the eyes as beams of light sweeping side to side)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1002323"/>
                  </a:ext>
                </a:extLst>
              </a:tr>
            </a:tbl>
          </a:graphicData>
        </a:graphic>
      </p:graphicFrame>
      <p:pic>
        <p:nvPicPr>
          <p:cNvPr id="7" name="Picture 6">
            <a:extLst>
              <a:ext uri="{FF2B5EF4-FFF2-40B4-BE49-F238E27FC236}">
                <a16:creationId xmlns:a16="http://schemas.microsoft.com/office/drawing/2014/main" id="{0B0B6C50-34DD-8E7A-FC7F-DDB9F6206C8E}"/>
              </a:ext>
            </a:extLst>
          </p:cNvPr>
          <p:cNvPicPr>
            <a:picLocks noChangeAspect="1"/>
          </p:cNvPicPr>
          <p:nvPr/>
        </p:nvPicPr>
        <p:blipFill>
          <a:blip r:embed="rId3"/>
          <a:stretch>
            <a:fillRect/>
          </a:stretch>
        </p:blipFill>
        <p:spPr>
          <a:xfrm>
            <a:off x="9424198" y="126953"/>
            <a:ext cx="434812" cy="642765"/>
          </a:xfrm>
          <a:prstGeom prst="rect">
            <a:avLst/>
          </a:prstGeom>
        </p:spPr>
      </p:pic>
      <p:sp>
        <p:nvSpPr>
          <p:cNvPr id="6" name="Rectangle 5">
            <a:extLst>
              <a:ext uri="{FF2B5EF4-FFF2-40B4-BE49-F238E27FC236}">
                <a16:creationId xmlns:a16="http://schemas.microsoft.com/office/drawing/2014/main" id="{417EBB78-75ED-40A4-A0D8-2C8A6A725CB1}"/>
              </a:ext>
            </a:extLst>
          </p:cNvPr>
          <p:cNvSpPr/>
          <p:nvPr/>
        </p:nvSpPr>
        <p:spPr>
          <a:xfrm>
            <a:off x="1396462" y="1458096"/>
            <a:ext cx="9700054" cy="1970904"/>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8FD6A77-788F-4CC5-8DA6-A52AA1C8539A}"/>
              </a:ext>
            </a:extLst>
          </p:cNvPr>
          <p:cNvSpPr/>
          <p:nvPr/>
        </p:nvSpPr>
        <p:spPr>
          <a:xfrm>
            <a:off x="1427834" y="4812955"/>
            <a:ext cx="9700054" cy="1772158"/>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3768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7</a:t>
            </a:fld>
            <a:endParaRPr lang="en-US" dirty="0">
              <a:solidFill>
                <a:schemeClr val="bg1"/>
              </a:solidFill>
            </a:endParaRPr>
          </a:p>
        </p:txBody>
      </p:sp>
      <p:graphicFrame>
        <p:nvGraphicFramePr>
          <p:cNvPr id="5" name="Table 4">
            <a:extLst>
              <a:ext uri="{FF2B5EF4-FFF2-40B4-BE49-F238E27FC236}">
                <a16:creationId xmlns:a16="http://schemas.microsoft.com/office/drawing/2014/main" id="{9E95A83B-9728-E14F-EB6A-A2314D7BCDDF}"/>
              </a:ext>
            </a:extLst>
          </p:cNvPr>
          <p:cNvGraphicFramePr>
            <a:graphicFrameLocks noGrp="1"/>
          </p:cNvGraphicFramePr>
          <p:nvPr/>
        </p:nvGraphicFramePr>
        <p:xfrm>
          <a:off x="560267" y="534833"/>
          <a:ext cx="10288965" cy="6050280"/>
        </p:xfrm>
        <a:graphic>
          <a:graphicData uri="http://schemas.openxmlformats.org/drawingml/2006/table">
            <a:tbl>
              <a:tblPr firstRow="1" bandRow="1">
                <a:tableStyleId>{5C22544A-7EE6-4342-B048-85BDC9FD1C3A}</a:tableStyleId>
              </a:tblPr>
              <a:tblGrid>
                <a:gridCol w="805794">
                  <a:extLst>
                    <a:ext uri="{9D8B030D-6E8A-4147-A177-3AD203B41FA5}">
                      <a16:colId xmlns:a16="http://schemas.microsoft.com/office/drawing/2014/main" val="2648820751"/>
                    </a:ext>
                  </a:extLst>
                </a:gridCol>
                <a:gridCol w="2222938">
                  <a:extLst>
                    <a:ext uri="{9D8B030D-6E8A-4147-A177-3AD203B41FA5}">
                      <a16:colId xmlns:a16="http://schemas.microsoft.com/office/drawing/2014/main" val="186019751"/>
                    </a:ext>
                  </a:extLst>
                </a:gridCol>
                <a:gridCol w="2081048">
                  <a:extLst>
                    <a:ext uri="{9D8B030D-6E8A-4147-A177-3AD203B41FA5}">
                      <a16:colId xmlns:a16="http://schemas.microsoft.com/office/drawing/2014/main" val="161833200"/>
                    </a:ext>
                  </a:extLst>
                </a:gridCol>
                <a:gridCol w="2658407">
                  <a:extLst>
                    <a:ext uri="{9D8B030D-6E8A-4147-A177-3AD203B41FA5}">
                      <a16:colId xmlns:a16="http://schemas.microsoft.com/office/drawing/2014/main" val="2497312123"/>
                    </a:ext>
                  </a:extLst>
                </a:gridCol>
                <a:gridCol w="2520778">
                  <a:extLst>
                    <a:ext uri="{9D8B030D-6E8A-4147-A177-3AD203B41FA5}">
                      <a16:colId xmlns:a16="http://schemas.microsoft.com/office/drawing/2014/main" val="1942846029"/>
                    </a:ext>
                  </a:extLst>
                </a:gridCol>
              </a:tblGrid>
              <a:tr h="874678">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VISION</a:t>
                      </a:r>
                    </a:p>
                    <a:p>
                      <a:pPr algn="ctr"/>
                      <a:endParaRPr lang="en-US" sz="4000" dirty="0"/>
                    </a:p>
                  </a:txBody>
                  <a:tcPr vert="vert270"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rgbClr val="523D90"/>
                    </a:solidFill>
                  </a:tcPr>
                </a:tc>
                <a:tc>
                  <a:txBody>
                    <a:bodyPr/>
                    <a:lstStyle/>
                    <a:p>
                      <a:pPr algn="ct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Common Changes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What is it</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Practical Example</a:t>
                      </a:r>
                    </a:p>
                    <a:p>
                      <a:endParaRPr lang="en-US" sz="1800" dirty="0"/>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Smart Tips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extLst>
                  <a:ext uri="{0D108BD9-81ED-4DB2-BD59-A6C34878D82A}">
                    <a16:rowId xmlns:a16="http://schemas.microsoft.com/office/drawing/2014/main" val="3396012977"/>
                  </a:ext>
                </a:extLst>
              </a:tr>
              <a:tr h="917574">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Blurry vision</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Lack of vision clarity or sharpness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reading </a:t>
                      </a: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finding objects (e.g. white call bell on white sheets or white plate on white table)</a:t>
                      </a:r>
                    </a:p>
                    <a:p>
                      <a:endParaRPr lang="en-US" sz="1400" dirty="0">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Use large print</a:t>
                      </a:r>
                    </a:p>
                    <a:p>
                      <a:endPar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endParaRPr>
                    </a:p>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Create contrast where possible (e.g. use coloured tape on the call bell or dark placemat under white plate)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5652639"/>
                  </a:ext>
                </a:extLst>
              </a:tr>
              <a:tr h="1109914">
                <a:tc vMerge="1">
                  <a:txBody>
                    <a:bodyPr/>
                    <a:lstStyle/>
                    <a:p>
                      <a:endParaRPr lang="en-US" dirty="0"/>
                    </a:p>
                  </a:txBody>
                  <a:tcPr/>
                </a:tc>
                <a:tc>
                  <a:txBody>
                    <a:bodyPr/>
                    <a:lstStyle/>
                    <a:p>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Double vision </a:t>
                      </a:r>
                    </a:p>
                    <a:p>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(diplopia)</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Seeing two images </a:t>
                      </a:r>
                    </a:p>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of a single object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have difficulty finding objects on a cluttered table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Reduce amount of items and space them out on bedside table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3707806"/>
                  </a:ext>
                </a:extLst>
              </a:tr>
              <a:tr h="1456741">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Visual field loss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Most common - </a:t>
                      </a:r>
                    </a:p>
                    <a:p>
                      <a:r>
                        <a:rPr lang="en-CA" sz="20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lack of vision in one half of each eye (hemianopsia)</a:t>
                      </a:r>
                    </a:p>
                    <a:p>
                      <a:endParaRPr lang="en-US" sz="1300" dirty="0">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dk1"/>
                          </a:solidFill>
                          <a:effectLst/>
                          <a:latin typeface="Helvetica Neue" panose="02000503000000020004" pitchFamily="2" charset="0"/>
                          <a:ea typeface="Helvetica Neue" panose="02000503000000020004" pitchFamily="2" charset="0"/>
                          <a:cs typeface="Helvetica Neue" panose="02000503000000020004" pitchFamily="2" charset="0"/>
                        </a:rPr>
                        <a:t>not see hazards in their environment causing them to bump into objects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Tell the person to scan using the ‘Lighthouse Strategy’ (i.e. imagining the eyes as beams of light sweeping side to side)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1002323"/>
                  </a:ext>
                </a:extLst>
              </a:tr>
            </a:tbl>
          </a:graphicData>
        </a:graphic>
      </p:graphicFrame>
      <p:pic>
        <p:nvPicPr>
          <p:cNvPr id="7" name="Picture 6">
            <a:extLst>
              <a:ext uri="{FF2B5EF4-FFF2-40B4-BE49-F238E27FC236}">
                <a16:creationId xmlns:a16="http://schemas.microsoft.com/office/drawing/2014/main" id="{0B0B6C50-34DD-8E7A-FC7F-DDB9F6206C8E}"/>
              </a:ext>
            </a:extLst>
          </p:cNvPr>
          <p:cNvPicPr>
            <a:picLocks noChangeAspect="1"/>
          </p:cNvPicPr>
          <p:nvPr/>
        </p:nvPicPr>
        <p:blipFill>
          <a:blip r:embed="rId3"/>
          <a:stretch>
            <a:fillRect/>
          </a:stretch>
        </p:blipFill>
        <p:spPr>
          <a:xfrm>
            <a:off x="9424198" y="126953"/>
            <a:ext cx="434812" cy="642765"/>
          </a:xfrm>
          <a:prstGeom prst="rect">
            <a:avLst/>
          </a:prstGeom>
        </p:spPr>
      </p:pic>
      <p:sp>
        <p:nvSpPr>
          <p:cNvPr id="6" name="Rectangle 5">
            <a:extLst>
              <a:ext uri="{FF2B5EF4-FFF2-40B4-BE49-F238E27FC236}">
                <a16:creationId xmlns:a16="http://schemas.microsoft.com/office/drawing/2014/main" id="{417EBB78-75ED-40A4-A0D8-2C8A6A725CB1}"/>
              </a:ext>
            </a:extLst>
          </p:cNvPr>
          <p:cNvSpPr/>
          <p:nvPr/>
        </p:nvSpPr>
        <p:spPr>
          <a:xfrm>
            <a:off x="1389876" y="1470454"/>
            <a:ext cx="9700054" cy="3249826"/>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8034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8</a:t>
            </a:fld>
            <a:endParaRPr lang="en-US" dirty="0">
              <a:solidFill>
                <a:schemeClr val="bg1"/>
              </a:solidFill>
            </a:endParaRPr>
          </a:p>
        </p:txBody>
      </p:sp>
      <p:graphicFrame>
        <p:nvGraphicFramePr>
          <p:cNvPr id="5" name="Table 4">
            <a:extLst>
              <a:ext uri="{FF2B5EF4-FFF2-40B4-BE49-F238E27FC236}">
                <a16:creationId xmlns:a16="http://schemas.microsoft.com/office/drawing/2014/main" id="{9E95A83B-9728-E14F-EB6A-A2314D7BCDDF}"/>
              </a:ext>
            </a:extLst>
          </p:cNvPr>
          <p:cNvGraphicFramePr>
            <a:graphicFrameLocks noGrp="1"/>
          </p:cNvGraphicFramePr>
          <p:nvPr>
            <p:extLst>
              <p:ext uri="{D42A27DB-BD31-4B8C-83A1-F6EECF244321}">
                <p14:modId xmlns:p14="http://schemas.microsoft.com/office/powerpoint/2010/main" val="3709548368"/>
              </p:ext>
            </p:extLst>
          </p:nvPr>
        </p:nvGraphicFramePr>
        <p:xfrm>
          <a:off x="547910" y="298211"/>
          <a:ext cx="10560814" cy="6461760"/>
        </p:xfrm>
        <a:graphic>
          <a:graphicData uri="http://schemas.openxmlformats.org/drawingml/2006/table">
            <a:tbl>
              <a:tblPr firstRow="1" bandRow="1">
                <a:tableStyleId>{5C22544A-7EE6-4342-B048-85BDC9FD1C3A}</a:tableStyleId>
              </a:tblPr>
              <a:tblGrid>
                <a:gridCol w="805794">
                  <a:extLst>
                    <a:ext uri="{9D8B030D-6E8A-4147-A177-3AD203B41FA5}">
                      <a16:colId xmlns:a16="http://schemas.microsoft.com/office/drawing/2014/main" val="2648820751"/>
                    </a:ext>
                  </a:extLst>
                </a:gridCol>
                <a:gridCol w="1834339">
                  <a:extLst>
                    <a:ext uri="{9D8B030D-6E8A-4147-A177-3AD203B41FA5}">
                      <a16:colId xmlns:a16="http://schemas.microsoft.com/office/drawing/2014/main" val="186019751"/>
                    </a:ext>
                  </a:extLst>
                </a:gridCol>
                <a:gridCol w="2211860">
                  <a:extLst>
                    <a:ext uri="{9D8B030D-6E8A-4147-A177-3AD203B41FA5}">
                      <a16:colId xmlns:a16="http://schemas.microsoft.com/office/drawing/2014/main" val="161833200"/>
                    </a:ext>
                  </a:extLst>
                </a:gridCol>
                <a:gridCol w="2842054">
                  <a:extLst>
                    <a:ext uri="{9D8B030D-6E8A-4147-A177-3AD203B41FA5}">
                      <a16:colId xmlns:a16="http://schemas.microsoft.com/office/drawing/2014/main" val="2497312123"/>
                    </a:ext>
                  </a:extLst>
                </a:gridCol>
                <a:gridCol w="2866767">
                  <a:extLst>
                    <a:ext uri="{9D8B030D-6E8A-4147-A177-3AD203B41FA5}">
                      <a16:colId xmlns:a16="http://schemas.microsoft.com/office/drawing/2014/main" val="1942846029"/>
                    </a:ext>
                  </a:extLst>
                </a:gridCol>
              </a:tblGrid>
              <a:tr h="81363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PERCEPTION</a:t>
                      </a:r>
                    </a:p>
                    <a:p>
                      <a:pPr algn="ctr"/>
                      <a:endParaRPr lang="en-US" sz="4000" dirty="0"/>
                    </a:p>
                  </a:txBody>
                  <a:tcPr vert="vert270"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rgbClr val="523D90"/>
                    </a:solidFill>
                  </a:tcPr>
                </a:tc>
                <a:tc>
                  <a:txBody>
                    <a:bodyPr/>
                    <a:lstStyle/>
                    <a:p>
                      <a:pPr algn="ct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Common Changes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What is it</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Practical Example</a:t>
                      </a:r>
                    </a:p>
                    <a:p>
                      <a:endParaRPr lang="en-US" sz="1800" dirty="0"/>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Smart Tips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extLst>
                  <a:ext uri="{0D108BD9-81ED-4DB2-BD59-A6C34878D82A}">
                    <a16:rowId xmlns:a16="http://schemas.microsoft.com/office/drawing/2014/main" val="3396012977"/>
                  </a:ext>
                </a:extLst>
              </a:tr>
              <a:tr h="133189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Depth perception</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inability to estimate the distance between two objects or between themselves and an object</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miss the chair when sitting down</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knock over a glass of water when reaching for it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Add red tape on edge of table, sink or toilet seat</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Cue the person to use their sense of touch to help find items </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Minimize clutter in the space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5652639"/>
                  </a:ext>
                </a:extLst>
              </a:tr>
              <a:tr h="1635027">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Neglect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Decreased awareness of the body (e.g. forgetting their arm) and/or the environment on the person’s affected side</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ignore half of their plate of food</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roll over onto their affected arm in bed or let their affected arm dangle by their side when sitting</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Bring their attention to the affected arm or plate of food so that they can see it</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Consider turning the plate or repositioning the arm </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Monitor their neglected side for pain, injury and skin abrasions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3707806"/>
                  </a:ext>
                </a:extLst>
              </a:tr>
              <a:tr h="135508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Apraxia</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Difficulty completing actions the way the person wants or needs to, even though they are physically capable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use a comb to brush their teeth</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hold the hairbrush, but not know how to start brushing their hair</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Provide the correct tool, use hand-over hand guidance and do not take over the task unless necessary</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1002323"/>
                  </a:ext>
                </a:extLst>
              </a:tr>
            </a:tbl>
          </a:graphicData>
        </a:graphic>
      </p:graphicFrame>
      <p:pic>
        <p:nvPicPr>
          <p:cNvPr id="7" name="Picture 6">
            <a:extLst>
              <a:ext uri="{FF2B5EF4-FFF2-40B4-BE49-F238E27FC236}">
                <a16:creationId xmlns:a16="http://schemas.microsoft.com/office/drawing/2014/main" id="{0B0B6C50-34DD-8E7A-FC7F-DDB9F6206C8E}"/>
              </a:ext>
            </a:extLst>
          </p:cNvPr>
          <p:cNvPicPr>
            <a:picLocks noChangeAspect="1"/>
          </p:cNvPicPr>
          <p:nvPr/>
        </p:nvPicPr>
        <p:blipFill>
          <a:blip r:embed="rId3"/>
          <a:stretch>
            <a:fillRect/>
          </a:stretch>
        </p:blipFill>
        <p:spPr>
          <a:xfrm>
            <a:off x="9530044" y="9399"/>
            <a:ext cx="392432" cy="580118"/>
          </a:xfrm>
          <a:prstGeom prst="rect">
            <a:avLst/>
          </a:prstGeom>
        </p:spPr>
      </p:pic>
    </p:spTree>
    <p:extLst>
      <p:ext uri="{BB962C8B-B14F-4D97-AF65-F5344CB8AC3E}">
        <p14:creationId xmlns:p14="http://schemas.microsoft.com/office/powerpoint/2010/main" val="431696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523D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9</a:t>
            </a:fld>
            <a:endParaRPr lang="en-US" dirty="0">
              <a:solidFill>
                <a:schemeClr val="bg1"/>
              </a:solidFill>
            </a:endParaRPr>
          </a:p>
        </p:txBody>
      </p:sp>
      <p:graphicFrame>
        <p:nvGraphicFramePr>
          <p:cNvPr id="5" name="Table 4">
            <a:extLst>
              <a:ext uri="{FF2B5EF4-FFF2-40B4-BE49-F238E27FC236}">
                <a16:creationId xmlns:a16="http://schemas.microsoft.com/office/drawing/2014/main" id="{9E95A83B-9728-E14F-EB6A-A2314D7BCDDF}"/>
              </a:ext>
            </a:extLst>
          </p:cNvPr>
          <p:cNvGraphicFramePr>
            <a:graphicFrameLocks noGrp="1"/>
          </p:cNvGraphicFramePr>
          <p:nvPr/>
        </p:nvGraphicFramePr>
        <p:xfrm>
          <a:off x="547910" y="298211"/>
          <a:ext cx="10560814" cy="6461760"/>
        </p:xfrm>
        <a:graphic>
          <a:graphicData uri="http://schemas.openxmlformats.org/drawingml/2006/table">
            <a:tbl>
              <a:tblPr firstRow="1" bandRow="1">
                <a:tableStyleId>{5C22544A-7EE6-4342-B048-85BDC9FD1C3A}</a:tableStyleId>
              </a:tblPr>
              <a:tblGrid>
                <a:gridCol w="805794">
                  <a:extLst>
                    <a:ext uri="{9D8B030D-6E8A-4147-A177-3AD203B41FA5}">
                      <a16:colId xmlns:a16="http://schemas.microsoft.com/office/drawing/2014/main" val="2648820751"/>
                    </a:ext>
                  </a:extLst>
                </a:gridCol>
                <a:gridCol w="1834339">
                  <a:extLst>
                    <a:ext uri="{9D8B030D-6E8A-4147-A177-3AD203B41FA5}">
                      <a16:colId xmlns:a16="http://schemas.microsoft.com/office/drawing/2014/main" val="186019751"/>
                    </a:ext>
                  </a:extLst>
                </a:gridCol>
                <a:gridCol w="2211860">
                  <a:extLst>
                    <a:ext uri="{9D8B030D-6E8A-4147-A177-3AD203B41FA5}">
                      <a16:colId xmlns:a16="http://schemas.microsoft.com/office/drawing/2014/main" val="161833200"/>
                    </a:ext>
                  </a:extLst>
                </a:gridCol>
                <a:gridCol w="2842054">
                  <a:extLst>
                    <a:ext uri="{9D8B030D-6E8A-4147-A177-3AD203B41FA5}">
                      <a16:colId xmlns:a16="http://schemas.microsoft.com/office/drawing/2014/main" val="2497312123"/>
                    </a:ext>
                  </a:extLst>
                </a:gridCol>
                <a:gridCol w="2866767">
                  <a:extLst>
                    <a:ext uri="{9D8B030D-6E8A-4147-A177-3AD203B41FA5}">
                      <a16:colId xmlns:a16="http://schemas.microsoft.com/office/drawing/2014/main" val="1942846029"/>
                    </a:ext>
                  </a:extLst>
                </a:gridCol>
              </a:tblGrid>
              <a:tr h="813637">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dirty="0">
                          <a:solidFill>
                            <a:schemeClr val="bg1"/>
                          </a:solidFill>
                          <a:latin typeface="Helvetica Neue" panose="02000503000000020004" pitchFamily="2" charset="0"/>
                          <a:ea typeface="Helvetica Neue" panose="02000503000000020004" pitchFamily="2" charset="0"/>
                          <a:cs typeface="Helvetica Neue" panose="02000503000000020004" pitchFamily="2" charset="0"/>
                        </a:rPr>
                        <a:t>PERCEPTION</a:t>
                      </a:r>
                    </a:p>
                    <a:p>
                      <a:pPr algn="ctr"/>
                      <a:endParaRPr lang="en-US" sz="4000" dirty="0"/>
                    </a:p>
                  </a:txBody>
                  <a:tcPr vert="vert270"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rgbClr val="523D90"/>
                    </a:solidFill>
                  </a:tcPr>
                </a:tc>
                <a:tc>
                  <a:txBody>
                    <a:bodyPr/>
                    <a:lstStyle/>
                    <a:p>
                      <a:pPr algn="ct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Common Changes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What is it</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Practical Example</a:t>
                      </a:r>
                    </a:p>
                    <a:p>
                      <a:endParaRPr lang="en-US" sz="1800" dirty="0"/>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rgbClr val="523D90"/>
                          </a:solidFill>
                          <a:latin typeface="Helvetica Neue" panose="02000503000000020004" pitchFamily="2" charset="0"/>
                          <a:ea typeface="Helvetica Neue" panose="02000503000000020004" pitchFamily="2" charset="0"/>
                          <a:cs typeface="Helvetica Neue" panose="02000503000000020004" pitchFamily="2" charset="0"/>
                        </a:rPr>
                        <a:t>Smart Tips</a:t>
                      </a:r>
                    </a:p>
                  </a:txBody>
                  <a:tcPr anchor="ct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23D90">
                        <a:alpha val="22000"/>
                      </a:srgbClr>
                    </a:solidFill>
                  </a:tcPr>
                </a:tc>
                <a:extLst>
                  <a:ext uri="{0D108BD9-81ED-4DB2-BD59-A6C34878D82A}">
                    <a16:rowId xmlns:a16="http://schemas.microsoft.com/office/drawing/2014/main" val="3396012977"/>
                  </a:ext>
                </a:extLst>
              </a:tr>
              <a:tr h="133189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Depth perception</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inability to estimate the distance between two objects or between themselves and an object</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miss the chair when sitting down</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knock over a glass of water when reaching for it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Add red tape on edge of table, sink or toilet seat</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Cue the person to use their sense of touch to help find items </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Minimize clutter in the space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5652639"/>
                  </a:ext>
                </a:extLst>
              </a:tr>
              <a:tr h="1635027">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Neglect</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Decreased awareness of the body (e.g. forgetting their arm) and/or the environment on the person’s affected side</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ignore half of their plate of food</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roll over onto their affected arm in bed or let their affected arm dangle by their side when sitting</a:t>
                      </a:r>
                    </a:p>
                    <a:p>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Bring their attention to the affected arm or plate of food so that they can see it</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Consider turning the plate or repositioning the arm </a:t>
                      </a:r>
                    </a:p>
                    <a:p>
                      <a:pPr>
                        <a:spcBef>
                          <a:spcPts val="600"/>
                        </a:spcBef>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Monitor their neglected side for pain, injury and skin abrasions</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3707806"/>
                  </a:ext>
                </a:extLst>
              </a:tr>
              <a:tr h="135508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b="1"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Apraxia</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Difficulty completing actions the way the person wants or needs to, even though they are physically capable</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CA" sz="1600" b="1"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The person may:</a:t>
                      </a:r>
                      <a:endPar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use a comb to brush their teeth</a:t>
                      </a:r>
                    </a:p>
                    <a:p>
                      <a:pPr marL="285750" indent="-285750">
                        <a:buClr>
                          <a:srgbClr val="523D90"/>
                        </a:buClr>
                        <a:buFont typeface="Arial" panose="020B0604020202020204" pitchFamily="34" charset="0"/>
                        <a:buChar char="•"/>
                      </a:pPr>
                      <a:r>
                        <a:rPr lang="en-CA" sz="1600" kern="1200" dirty="0">
                          <a:solidFill>
                            <a:schemeClr val="tx1"/>
                          </a:solidFill>
                          <a:effectLst/>
                          <a:latin typeface="Helvetica Neue" panose="02000503000000020004" pitchFamily="2" charset="0"/>
                          <a:ea typeface="Helvetica Neue" panose="02000503000000020004" pitchFamily="2" charset="0"/>
                          <a:cs typeface="Helvetica Neue" panose="02000503000000020004" pitchFamily="2" charset="0"/>
                        </a:rPr>
                        <a:t>hold the hairbrush, but not know how to start brushing their hair</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600" kern="1200" dirty="0">
                          <a:solidFill>
                            <a:srgbClr val="523D90"/>
                          </a:solidFill>
                          <a:effectLst/>
                          <a:latin typeface="Helvetica Neue" panose="02000503000000020004" pitchFamily="2" charset="0"/>
                          <a:ea typeface="Helvetica Neue" panose="02000503000000020004" pitchFamily="2" charset="0"/>
                          <a:cs typeface="Helvetica Neue" panose="02000503000000020004" pitchFamily="2" charset="0"/>
                        </a:rPr>
                        <a:t>Provide the correct tool, use hand-over hand guidance and do not take over the task unless necessary</a:t>
                      </a:r>
                    </a:p>
                  </a:txBody>
                  <a:tcPr>
                    <a:lnL w="12700" cap="flat" cmpd="sng" algn="ctr">
                      <a:solidFill>
                        <a:srgbClr val="523D90"/>
                      </a:solidFill>
                      <a:prstDash val="solid"/>
                      <a:round/>
                      <a:headEnd type="none" w="med" len="med"/>
                      <a:tailEnd type="none" w="med" len="med"/>
                    </a:lnL>
                    <a:lnR w="12700" cap="flat" cmpd="sng" algn="ctr">
                      <a:solidFill>
                        <a:srgbClr val="523D90"/>
                      </a:solidFill>
                      <a:prstDash val="solid"/>
                      <a:round/>
                      <a:headEnd type="none" w="med" len="med"/>
                      <a:tailEnd type="none" w="med" len="med"/>
                    </a:lnR>
                    <a:lnT w="12700" cap="flat" cmpd="sng" algn="ctr">
                      <a:solidFill>
                        <a:srgbClr val="523D90"/>
                      </a:solidFill>
                      <a:prstDash val="solid"/>
                      <a:round/>
                      <a:headEnd type="none" w="med" len="med"/>
                      <a:tailEnd type="none" w="med" len="med"/>
                    </a:lnT>
                    <a:lnB w="12700" cap="flat" cmpd="sng" algn="ctr">
                      <a:solidFill>
                        <a:srgbClr val="523D9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01002323"/>
                  </a:ext>
                </a:extLst>
              </a:tr>
            </a:tbl>
          </a:graphicData>
        </a:graphic>
      </p:graphicFrame>
      <p:pic>
        <p:nvPicPr>
          <p:cNvPr id="7" name="Picture 6">
            <a:extLst>
              <a:ext uri="{FF2B5EF4-FFF2-40B4-BE49-F238E27FC236}">
                <a16:creationId xmlns:a16="http://schemas.microsoft.com/office/drawing/2014/main" id="{0B0B6C50-34DD-8E7A-FC7F-DDB9F6206C8E}"/>
              </a:ext>
            </a:extLst>
          </p:cNvPr>
          <p:cNvPicPr>
            <a:picLocks noChangeAspect="1"/>
          </p:cNvPicPr>
          <p:nvPr/>
        </p:nvPicPr>
        <p:blipFill>
          <a:blip r:embed="rId3"/>
          <a:stretch>
            <a:fillRect/>
          </a:stretch>
        </p:blipFill>
        <p:spPr>
          <a:xfrm>
            <a:off x="9530044" y="9399"/>
            <a:ext cx="392432" cy="580118"/>
          </a:xfrm>
          <a:prstGeom prst="rect">
            <a:avLst/>
          </a:prstGeom>
        </p:spPr>
      </p:pic>
      <p:sp>
        <p:nvSpPr>
          <p:cNvPr id="2" name="Rectangle 1">
            <a:extLst>
              <a:ext uri="{FF2B5EF4-FFF2-40B4-BE49-F238E27FC236}">
                <a16:creationId xmlns:a16="http://schemas.microsoft.com/office/drawing/2014/main" id="{E378CD7B-810D-4AA5-8DA1-6B08668D338C}"/>
              </a:ext>
            </a:extLst>
          </p:cNvPr>
          <p:cNvSpPr/>
          <p:nvPr/>
        </p:nvSpPr>
        <p:spPr>
          <a:xfrm>
            <a:off x="1383958" y="3015049"/>
            <a:ext cx="9700054" cy="3731740"/>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509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{32147598-3C07-5649-9BD1-90F14684BCAA}tf16401378</Template>
  <TotalTime>1102</TotalTime>
  <Words>2385</Words>
  <Application>Microsoft Office PowerPoint</Application>
  <PresentationFormat>Widescreen</PresentationFormat>
  <Paragraphs>336</Paragraphs>
  <Slides>14</Slides>
  <Notes>14</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Helvetica Neue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Urso</dc:creator>
  <cp:lastModifiedBy>Jenkins, Heather</cp:lastModifiedBy>
  <cp:revision>305</cp:revision>
  <dcterms:created xsi:type="dcterms:W3CDTF">2023-11-28T17:30:17Z</dcterms:created>
  <dcterms:modified xsi:type="dcterms:W3CDTF">2024-06-10T17:28:58Z</dcterms:modified>
</cp:coreProperties>
</file>