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94" r:id="rId2"/>
    <p:sldId id="295" r:id="rId3"/>
    <p:sldId id="296" r:id="rId4"/>
    <p:sldId id="302" r:id="rId5"/>
    <p:sldId id="298" r:id="rId6"/>
    <p:sldId id="299" r:id="rId7"/>
    <p:sldId id="303" r:id="rId8"/>
    <p:sldId id="304" r:id="rId9"/>
    <p:sldId id="30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728BB7-3D95-9C89-26DF-608F5F2A53B5}" name="Jana Van de Rydt" initials="JV" userId="4e034a107399202e"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helle Mohan" initials="MM" lastIdx="2" clrIdx="0">
    <p:extLst>
      <p:ext uri="{19B8F6BF-5375-455C-9EA6-DF929625EA0E}">
        <p15:presenceInfo xmlns:p15="http://schemas.microsoft.com/office/powerpoint/2012/main" userId="S-1-5-21-1713919750-443283458-3588888695-946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670"/>
    <a:srgbClr val="523D90"/>
    <a:srgbClr val="F47D20"/>
    <a:srgbClr val="2A804D"/>
    <a:srgbClr val="10818A"/>
    <a:srgbClr val="FC5959"/>
    <a:srgbClr val="DB6336"/>
    <a:srgbClr val="4166A1"/>
    <a:srgbClr val="31BCAD"/>
    <a:srgbClr val="EE34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18"/>
    <p:restoredTop sz="67907" autoAdjust="0"/>
  </p:normalViewPr>
  <p:slideViewPr>
    <p:cSldViewPr snapToGrid="0">
      <p:cViewPr varScale="1">
        <p:scale>
          <a:sx n="77" d="100"/>
          <a:sy n="77" d="100"/>
        </p:scale>
        <p:origin x="1764" y="90"/>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4E666E-5BBF-5A40-BFE3-DA3D82914BC0}" type="datetimeFigureOut">
              <a:rPr lang="en-US" smtClean="0"/>
              <a:t>2024/06/03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CDD983-8305-314A-9800-E75A8538EF91}" type="slidenum">
              <a:rPr lang="en-US" smtClean="0"/>
              <a:t>‹#›</a:t>
            </a:fld>
            <a:endParaRPr lang="en-US"/>
          </a:p>
        </p:txBody>
      </p:sp>
    </p:spTree>
    <p:extLst>
      <p:ext uri="{BB962C8B-B14F-4D97-AF65-F5344CB8AC3E}">
        <p14:creationId xmlns:p14="http://schemas.microsoft.com/office/powerpoint/2010/main" val="317200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1</a:t>
            </a:fld>
            <a:endParaRPr lang="en-US"/>
          </a:p>
        </p:txBody>
      </p:sp>
    </p:spTree>
    <p:extLst>
      <p:ext uri="{BB962C8B-B14F-4D97-AF65-F5344CB8AC3E}">
        <p14:creationId xmlns:p14="http://schemas.microsoft.com/office/powerpoint/2010/main" val="3482807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200" b="0"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Cognition refers to how a person thinks and understands. </a:t>
            </a:r>
          </a:p>
          <a:p>
            <a:pPr marL="171450" indent="-171450">
              <a:buFont typeface="Arial" panose="020B0604020202020204" pitchFamily="34" charset="0"/>
              <a:buChar char="•"/>
            </a:pPr>
            <a:r>
              <a:rPr lang="en-CA" sz="1200"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Cognition includes attention, orientation, memory, insight, impulse control, </a:t>
            </a:r>
            <a:r>
              <a:rPr lang="en-CA" sz="1200" b="1"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planning, problem-solving and decision-making</a:t>
            </a:r>
            <a:r>
              <a:rPr lang="en-CA" sz="1200" b="0" baseline="0"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 </a:t>
            </a:r>
          </a:p>
          <a:p>
            <a:pPr marL="171450" indent="-171450">
              <a:buFont typeface="Arial" panose="020B0604020202020204" pitchFamily="34" charset="0"/>
              <a:buChar char="•"/>
            </a:pPr>
            <a:r>
              <a:rPr lang="en-CA" sz="1200"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Cognitive changes can occur due to damage to the brain after a stroke. </a:t>
            </a:r>
          </a:p>
          <a:p>
            <a:pPr marL="171450" indent="-171450">
              <a:buFont typeface="Arial" panose="020B0604020202020204" pitchFamily="34" charset="0"/>
              <a:buChar char="•"/>
            </a:pPr>
            <a:r>
              <a:rPr lang="en-CA" sz="1200" b="1"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Mood, anxiety, fatigue, sleep, pain and medications are common factors that can also affect cognition after a stroke.</a:t>
            </a:r>
            <a:r>
              <a:rPr lang="en-CA" sz="1200"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 </a:t>
            </a:r>
          </a:p>
          <a:p>
            <a:pPr marL="171450" indent="-171450">
              <a:buFont typeface="Arial" panose="020B0604020202020204" pitchFamily="34" charset="0"/>
              <a:buChar char="•"/>
            </a:pPr>
            <a:r>
              <a:rPr lang="en-CA" sz="1200"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As many as two-thirds of persons with stroke experience cognitive changes.</a:t>
            </a:r>
          </a:p>
          <a:p>
            <a:endParaRPr lang="en-US" dirty="0"/>
          </a:p>
        </p:txBody>
      </p:sp>
      <p:sp>
        <p:nvSpPr>
          <p:cNvPr id="4" name="Slide Number Placeholder 3"/>
          <p:cNvSpPr>
            <a:spLocks noGrp="1"/>
          </p:cNvSpPr>
          <p:nvPr>
            <p:ph type="sldNum" sz="quarter" idx="10"/>
          </p:nvPr>
        </p:nvSpPr>
        <p:spPr/>
        <p:txBody>
          <a:bodyPr/>
          <a:lstStyle/>
          <a:p>
            <a:fld id="{0DCDD983-8305-314A-9800-E75A8538EF91}" type="slidenum">
              <a:rPr lang="en-US" smtClean="0"/>
              <a:t>2</a:t>
            </a:fld>
            <a:endParaRPr lang="en-US"/>
          </a:p>
        </p:txBody>
      </p:sp>
    </p:spTree>
    <p:extLst>
      <p:ext uri="{BB962C8B-B14F-4D97-AF65-F5344CB8AC3E}">
        <p14:creationId xmlns:p14="http://schemas.microsoft.com/office/powerpoint/2010/main" val="35249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rgbClr val="6D9F43"/>
              </a:buClr>
              <a:buFont typeface="Wingdings" pitchFamily="2" charset="2"/>
              <a:buNone/>
            </a:pPr>
            <a:r>
              <a:rPr lang="en-CA" dirty="0">
                <a:effectLst/>
                <a:latin typeface="Helvetica Neue" panose="02000503000000020004" pitchFamily="2" charset="0"/>
                <a:ea typeface="Helvetica Neue" panose="02000503000000020004" pitchFamily="2" charset="0"/>
                <a:cs typeface="Helvetica Neue" panose="02000503000000020004" pitchFamily="2" charset="0"/>
              </a:rPr>
              <a:t>What you should know:</a:t>
            </a:r>
          </a:p>
          <a:p>
            <a:pPr marL="285750" indent="-285750">
              <a:buClr>
                <a:srgbClr val="6D9F43"/>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Changes to cognition are less visible than physical changes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but can be just as or more significant</a:t>
            </a:r>
          </a:p>
          <a:p>
            <a:pPr>
              <a:buClr>
                <a:srgbClr val="6D9F43"/>
              </a:buCl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Wingdings" pitchFamily="2" charset="2"/>
              <a:buChar char="ü"/>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Individual impacts of cognitive changes vary from person to person</a:t>
            </a:r>
          </a:p>
          <a:p>
            <a:pPr marL="285750" indent="-285750">
              <a:buClr>
                <a:srgbClr val="6D9F43"/>
              </a:buClr>
              <a:buFont typeface="Wingdings" pitchFamily="2" charset="2"/>
              <a:buChar char="ü"/>
            </a:pPr>
            <a:endParaRPr lang="en-CA"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Cognitive changes can affect safety and quality of life. People with cognitive changes may:</a:t>
            </a:r>
          </a:p>
          <a:p>
            <a:pPr marL="742950" lvl="1"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have difficulty remembering recent or past event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(e.g. not remembering to call for assistance before getting up)</a:t>
            </a:r>
          </a:p>
          <a:p>
            <a:pPr marL="742950" lvl="1" indent="-285750">
              <a:spcBef>
                <a:spcPts val="600"/>
              </a:spcBef>
              <a:buClr>
                <a:srgbClr val="6D9F43"/>
              </a:buClr>
              <a:buFont typeface="Arial" panose="020B0604020202020204" pitchFamily="34" charset="0"/>
              <a:buChar char="•"/>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not always be aware of who they are, where they are and/or the date and time</a:t>
            </a:r>
          </a:p>
          <a:p>
            <a:pPr marL="742950" lvl="1"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be easily distracted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(e.g. wandering off topic or task in conversation or requiring repetition of instructions) </a:t>
            </a:r>
          </a:p>
          <a:p>
            <a:pPr marL="742950" lvl="1"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need more time to think things through and respond</a:t>
            </a:r>
          </a:p>
          <a:p>
            <a:pPr marL="742950" lvl="1"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have difficulty recognizing their limitations and abilities</a:t>
            </a:r>
          </a:p>
          <a:p>
            <a:pPr marL="742950" lvl="1"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act quickly without thinking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(i.e. impulsive)</a:t>
            </a:r>
          </a:p>
          <a:p>
            <a:pPr marL="742950" lvl="1" indent="-285750">
              <a:spcBef>
                <a:spcPts val="600"/>
              </a:spcBef>
              <a:buClr>
                <a:srgbClr val="6D9F43"/>
              </a:buClr>
              <a:buFont typeface="Arial" panose="020B0604020202020204" pitchFamily="34" charset="0"/>
              <a:buChar char="•"/>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Have difficulty</a:t>
            </a:r>
            <a:r>
              <a:rPr lang="en-CA" b="1" baseline="0" dirty="0">
                <a:effectLst/>
                <a:latin typeface="Helvetica Neue" panose="02000503000000020004" pitchFamily="2" charset="0"/>
                <a:ea typeface="Helvetica Neue" panose="02000503000000020004" pitchFamily="2" charset="0"/>
                <a:cs typeface="Helvetica Neue" panose="02000503000000020004" pitchFamily="2" charset="0"/>
              </a:rPr>
              <a:t> starting a task or getting stuck mid-task</a:t>
            </a:r>
          </a:p>
          <a:p>
            <a:pPr marL="742950" lvl="1" indent="-285750">
              <a:spcBef>
                <a:spcPts val="600"/>
              </a:spcBef>
              <a:buClr>
                <a:srgbClr val="6D9F43"/>
              </a:buClr>
              <a:buFont typeface="Arial" panose="020B0604020202020204" pitchFamily="34" charset="0"/>
              <a:buChar char="•"/>
            </a:pPr>
            <a:r>
              <a:rPr lang="en-CA" b="1" baseline="0" dirty="0">
                <a:effectLst/>
                <a:latin typeface="Helvetica Neue" panose="02000503000000020004" pitchFamily="2" charset="0"/>
                <a:ea typeface="Helvetica Neue" panose="02000503000000020004" pitchFamily="2" charset="0"/>
                <a:cs typeface="Helvetica Neue" panose="02000503000000020004" pitchFamily="2" charset="0"/>
              </a:rPr>
              <a:t>Have difficulty being aware of how much time has gone by</a:t>
            </a:r>
            <a:endParaRPr lang="en-CA" b="1" dirty="0">
              <a:effectLst/>
              <a:latin typeface="Helvetica Neue" panose="02000503000000020004" pitchFamily="2" charset="0"/>
              <a:ea typeface="Helvetica Neue" panose="02000503000000020004" pitchFamily="2" charset="0"/>
              <a:cs typeface="Helvetica Neue" panose="02000503000000020004" pitchFamily="2" charset="0"/>
            </a:endParaRPr>
          </a:p>
          <a:p>
            <a:endParaRPr lang="en-US" dirty="0"/>
          </a:p>
        </p:txBody>
      </p:sp>
      <p:sp>
        <p:nvSpPr>
          <p:cNvPr id="4" name="Slide Number Placeholder 3"/>
          <p:cNvSpPr>
            <a:spLocks noGrp="1"/>
          </p:cNvSpPr>
          <p:nvPr>
            <p:ph type="sldNum" sz="quarter" idx="10"/>
          </p:nvPr>
        </p:nvSpPr>
        <p:spPr/>
        <p:txBody>
          <a:bodyPr/>
          <a:lstStyle/>
          <a:p>
            <a:fld id="{0DCDD983-8305-314A-9800-E75A8538EF91}" type="slidenum">
              <a:rPr lang="en-US" smtClean="0"/>
              <a:t>3</a:t>
            </a:fld>
            <a:endParaRPr lang="en-US"/>
          </a:p>
        </p:txBody>
      </p:sp>
    </p:spTree>
    <p:extLst>
      <p:ext uri="{BB962C8B-B14F-4D97-AF65-F5344CB8AC3E}">
        <p14:creationId xmlns:p14="http://schemas.microsoft.com/office/powerpoint/2010/main" val="3111969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effectLst/>
                <a:latin typeface="Helvetica Neue" panose="02000503000000020004" pitchFamily="2" charset="0"/>
                <a:ea typeface="Helvetica Neue" panose="02000503000000020004" pitchFamily="2" charset="0"/>
                <a:cs typeface="Helvetica Neue" panose="02000503000000020004" pitchFamily="2" charset="0"/>
              </a:rPr>
              <a:t>What you should know continued…</a:t>
            </a:r>
          </a:p>
          <a:p>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Wingdings" pitchFamily="2" charset="2"/>
              <a:buChar char="ü"/>
            </a:pPr>
            <a:r>
              <a:rPr lang="en-CA" sz="1200" dirty="0">
                <a:latin typeface="Helvetica Neue" panose="02000503000000020004" pitchFamily="2" charset="0"/>
                <a:ea typeface="Helvetica Neue" panose="02000503000000020004" pitchFamily="2" charset="0"/>
                <a:cs typeface="Helvetica Neue" panose="02000503000000020004" pitchFamily="2" charset="0"/>
              </a:rPr>
              <a:t>The above</a:t>
            </a:r>
            <a:r>
              <a:rPr lang="en-CA" sz="1200" baseline="0" dirty="0">
                <a:latin typeface="Helvetica Neue" panose="02000503000000020004" pitchFamily="2" charset="0"/>
                <a:ea typeface="Helvetica Neue" panose="02000503000000020004" pitchFamily="2" charset="0"/>
                <a:cs typeface="Helvetica Neue" panose="02000503000000020004" pitchFamily="2" charset="0"/>
              </a:rPr>
              <a:t> </a:t>
            </a:r>
            <a:r>
              <a:rPr lang="en-CA" sz="1200" dirty="0">
                <a:latin typeface="Helvetica Neue" panose="02000503000000020004" pitchFamily="2" charset="0"/>
                <a:ea typeface="Helvetica Neue" panose="02000503000000020004" pitchFamily="2" charset="0"/>
                <a:cs typeface="Helvetica Neue" panose="02000503000000020004" pitchFamily="2" charset="0"/>
              </a:rPr>
              <a:t>changes can cause distress, impact mood, lead to frustration and affect daily activities</a:t>
            </a:r>
          </a:p>
          <a:p>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Persons with cognitive changes function better with a structured routine that includes tasks that are meaningful to them</a:t>
            </a:r>
          </a:p>
          <a:p>
            <a:endParaRPr lang="en-US" dirty="0"/>
          </a:p>
        </p:txBody>
      </p:sp>
      <p:sp>
        <p:nvSpPr>
          <p:cNvPr id="4" name="Slide Number Placeholder 3"/>
          <p:cNvSpPr>
            <a:spLocks noGrp="1"/>
          </p:cNvSpPr>
          <p:nvPr>
            <p:ph type="sldNum" sz="quarter" idx="10"/>
          </p:nvPr>
        </p:nvSpPr>
        <p:spPr/>
        <p:txBody>
          <a:bodyPr/>
          <a:lstStyle/>
          <a:p>
            <a:fld id="{0DCDD983-8305-314A-9800-E75A8538EF91}" type="slidenum">
              <a:rPr lang="en-US" smtClean="0"/>
              <a:t>4</a:t>
            </a:fld>
            <a:endParaRPr lang="en-US"/>
          </a:p>
        </p:txBody>
      </p:sp>
    </p:spTree>
    <p:extLst>
      <p:ext uri="{BB962C8B-B14F-4D97-AF65-F5344CB8AC3E}">
        <p14:creationId xmlns:p14="http://schemas.microsoft.com/office/powerpoint/2010/main" val="1251713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how you can modify your approach</a:t>
            </a:r>
          </a:p>
          <a:p>
            <a:endParaRPr lang="en-US" dirty="0"/>
          </a:p>
          <a:p>
            <a:endParaRPr lang="en-US" dirty="0"/>
          </a:p>
          <a:p>
            <a:pPr marL="285750" indent="-285750">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Be patient</a:t>
            </a:r>
          </a:p>
          <a:p>
            <a:pPr marL="285750"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Speak slowly and clearly.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Use communication tools as needed. (See Smart Tips for Stroke Care – Communication After Stroke: Aphasia)</a:t>
            </a:r>
          </a:p>
          <a:p>
            <a:pPr marL="285750"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Provide extra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time to allow the person to understand and respond </a:t>
            </a:r>
          </a:p>
          <a:p>
            <a:pPr marL="285750"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Make eye contact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to help the person remain engaged in the task</a:t>
            </a:r>
          </a:p>
          <a:p>
            <a:pPr marL="285750"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Collaborate with the person to establish a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consistent</a:t>
            </a:r>
            <a:r>
              <a:rPr lang="en-CA" dirty="0">
                <a:effectLst/>
                <a:latin typeface="Helvetica Neue" panose="02000503000000020004" pitchFamily="2" charset="0"/>
                <a:ea typeface="Helvetica Neue" panose="02000503000000020004" pitchFamily="2" charset="0"/>
                <a:cs typeface="Helvetica Neue" panose="02000503000000020004" pitchFamily="2" charset="0"/>
              </a:rPr>
              <a:t> routine</a:t>
            </a:r>
          </a:p>
          <a:p>
            <a:pPr marL="285750"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Confirm that the person understands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what you are asking of them</a:t>
            </a:r>
          </a:p>
          <a:p>
            <a:pPr marL="285750"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Include the family in care</a:t>
            </a:r>
          </a:p>
          <a:p>
            <a:endParaRPr lang="en-US" dirty="0"/>
          </a:p>
        </p:txBody>
      </p:sp>
      <p:sp>
        <p:nvSpPr>
          <p:cNvPr id="4" name="Slide Number Placeholder 3"/>
          <p:cNvSpPr>
            <a:spLocks noGrp="1"/>
          </p:cNvSpPr>
          <p:nvPr>
            <p:ph type="sldNum" sz="quarter" idx="10"/>
          </p:nvPr>
        </p:nvSpPr>
        <p:spPr/>
        <p:txBody>
          <a:bodyPr/>
          <a:lstStyle/>
          <a:p>
            <a:fld id="{0DCDD983-8305-314A-9800-E75A8538EF91}" type="slidenum">
              <a:rPr lang="en-US" smtClean="0"/>
              <a:t>5</a:t>
            </a:fld>
            <a:endParaRPr lang="en-US"/>
          </a:p>
        </p:txBody>
      </p:sp>
    </p:spTree>
    <p:extLst>
      <p:ext uri="{BB962C8B-B14F-4D97-AF65-F5344CB8AC3E}">
        <p14:creationId xmlns:p14="http://schemas.microsoft.com/office/powerpoint/2010/main" val="3025919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rgbClr val="6D9F43"/>
              </a:buClr>
              <a:buFont typeface="Arial" panose="020B0604020202020204" pitchFamily="34" charset="0"/>
              <a:buNone/>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providing guidance for task completion</a:t>
            </a:r>
          </a:p>
          <a:p>
            <a:pPr marL="285750" indent="-285750">
              <a:buClr>
                <a:srgbClr val="6D9F43"/>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Give short and simple instructions,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one instruction at a time</a:t>
            </a:r>
          </a:p>
          <a:p>
            <a:pPr marL="285750" indent="-285750">
              <a:buClr>
                <a:srgbClr val="6D9F43"/>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Arial" panose="020B0604020202020204" pitchFamily="34" charset="0"/>
              <a:buChar char="•"/>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Encourage or </a:t>
            </a:r>
            <a:r>
              <a:rPr lang="en-CA" dirty="0">
                <a:effectLst/>
                <a:latin typeface="Helvetica Neue" panose="02000503000000020004" pitchFamily="2" charset="0"/>
                <a:ea typeface="Helvetica Neue" panose="02000503000000020004" pitchFamily="2" charset="0"/>
                <a:cs typeface="Helvetica Neue" panose="02000503000000020004" pitchFamily="2" charset="0"/>
              </a:rPr>
              <a:t>help the person to start the task</a:t>
            </a:r>
          </a:p>
          <a:p>
            <a:pPr marL="285750" indent="-285750">
              <a:buClr>
                <a:srgbClr val="6D9F43"/>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Arial" panose="020B0604020202020204" pitchFamily="34" charset="0"/>
              <a:buChar char="•"/>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Break down the task into parts </a:t>
            </a:r>
            <a:r>
              <a:rPr lang="en-CA" dirty="0">
                <a:effectLst/>
                <a:latin typeface="Helvetica Neue" panose="02000503000000020004" pitchFamily="2" charset="0"/>
                <a:ea typeface="Helvetica Neue" panose="02000503000000020004" pitchFamily="2" charset="0"/>
                <a:cs typeface="Helvetica Neue" panose="02000503000000020004" pitchFamily="2" charset="0"/>
              </a:rPr>
              <a:t>and focus on one activity at a time</a:t>
            </a:r>
          </a:p>
          <a:p>
            <a:pPr marL="285750" indent="-285750">
              <a:buClr>
                <a:srgbClr val="6D9F43"/>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Encourage the person to slow down</a:t>
            </a:r>
          </a:p>
          <a:p>
            <a:pPr marL="285750" indent="-285750">
              <a:buClr>
                <a:srgbClr val="6D9F43"/>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Repeat information and </a:t>
            </a:r>
            <a:r>
              <a:rPr lang="en-CA" b="0" dirty="0">
                <a:effectLst/>
                <a:latin typeface="Helvetica Neue" panose="02000503000000020004" pitchFamily="2" charset="0"/>
                <a:ea typeface="Helvetica Neue" panose="02000503000000020004" pitchFamily="2" charset="0"/>
                <a:cs typeface="Helvetica Neue" panose="02000503000000020004" pitchFamily="2" charset="0"/>
              </a:rPr>
              <a:t>redirect</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 as needed</a:t>
            </a:r>
          </a:p>
          <a:p>
            <a:endParaRPr lang="en-US" dirty="0"/>
          </a:p>
        </p:txBody>
      </p:sp>
      <p:sp>
        <p:nvSpPr>
          <p:cNvPr id="4" name="Slide Number Placeholder 3"/>
          <p:cNvSpPr>
            <a:spLocks noGrp="1"/>
          </p:cNvSpPr>
          <p:nvPr>
            <p:ph type="sldNum" sz="quarter" idx="10"/>
          </p:nvPr>
        </p:nvSpPr>
        <p:spPr/>
        <p:txBody>
          <a:bodyPr/>
          <a:lstStyle/>
          <a:p>
            <a:fld id="{0DCDD983-8305-314A-9800-E75A8538EF91}" type="slidenum">
              <a:rPr lang="en-US" smtClean="0"/>
              <a:t>6</a:t>
            </a:fld>
            <a:endParaRPr lang="en-US"/>
          </a:p>
        </p:txBody>
      </p:sp>
    </p:spTree>
    <p:extLst>
      <p:ext uri="{BB962C8B-B14F-4D97-AF65-F5344CB8AC3E}">
        <p14:creationId xmlns:p14="http://schemas.microsoft.com/office/powerpoint/2010/main" val="3464312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rgbClr val="6D9F43"/>
              </a:buClr>
              <a:buFont typeface="Arial" panose="020B0604020202020204" pitchFamily="34" charset="0"/>
              <a:buNone/>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being aware of the persons abilities</a:t>
            </a:r>
          </a:p>
          <a:p>
            <a:pPr marL="285750" indent="-285750">
              <a:buClr>
                <a:srgbClr val="6D9F43"/>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Get to know the person.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Remember that they may not understand and appreciate their own abilities and limitations</a:t>
            </a:r>
          </a:p>
          <a:p>
            <a:pPr marL="285750" indent="-285750">
              <a:buClr>
                <a:srgbClr val="6D9F43"/>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Provide gentle reminders to the person of their current abilities</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 since the stroke</a:t>
            </a:r>
          </a:p>
          <a:p>
            <a:pPr marL="285750" indent="-285750">
              <a:buClr>
                <a:srgbClr val="6D9F43"/>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Make sure the person is ready to participate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(e.g. toileting completed, pain controlled, glasses and hearing aids in place)</a:t>
            </a:r>
          </a:p>
          <a:p>
            <a:pPr marL="285750" indent="-285750">
              <a:buClr>
                <a:srgbClr val="6D9F43"/>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Supervise as necessary</a:t>
            </a:r>
          </a:p>
          <a:p>
            <a:endParaRPr lang="en-US" dirty="0"/>
          </a:p>
        </p:txBody>
      </p:sp>
      <p:sp>
        <p:nvSpPr>
          <p:cNvPr id="4" name="Slide Number Placeholder 3"/>
          <p:cNvSpPr>
            <a:spLocks noGrp="1"/>
          </p:cNvSpPr>
          <p:nvPr>
            <p:ph type="sldNum" sz="quarter" idx="10"/>
          </p:nvPr>
        </p:nvSpPr>
        <p:spPr/>
        <p:txBody>
          <a:bodyPr/>
          <a:lstStyle/>
          <a:p>
            <a:fld id="{0DCDD983-8305-314A-9800-E75A8538EF91}" type="slidenum">
              <a:rPr lang="en-US" smtClean="0"/>
              <a:t>7</a:t>
            </a:fld>
            <a:endParaRPr lang="en-US"/>
          </a:p>
        </p:txBody>
      </p:sp>
    </p:spTree>
    <p:extLst>
      <p:ext uri="{BB962C8B-B14F-4D97-AF65-F5344CB8AC3E}">
        <p14:creationId xmlns:p14="http://schemas.microsoft.com/office/powerpoint/2010/main" val="1914933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rgbClr val="6D9F43"/>
              </a:buClr>
              <a:buFont typeface="Arial" panose="020B0604020202020204" pitchFamily="34" charset="0"/>
              <a:buNone/>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setting up the environment for success</a:t>
            </a:r>
          </a:p>
          <a:p>
            <a:pPr marL="285750" indent="-285750">
              <a:buClr>
                <a:srgbClr val="6D9F43"/>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Minimize noise and distractions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(e.g. TV and radio)</a:t>
            </a:r>
          </a:p>
          <a:p>
            <a:pPr marL="285750"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Encourage the use of aids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(e.g. calendars, journal, white board, daily plan)</a:t>
            </a:r>
          </a:p>
          <a:p>
            <a:pPr marL="285750"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Post reminders to promote safety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(e.g. call for help, use your walker)</a:t>
            </a:r>
          </a:p>
          <a:p>
            <a:pPr marL="285750"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Help make the environment as safe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as possible (e.g. call bell in place, mobility device nearby)</a:t>
            </a:r>
          </a:p>
          <a:p>
            <a:pPr marL="285750"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Help personalize their room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(e.g. photos, familiar items)</a:t>
            </a:r>
          </a:p>
          <a:p>
            <a:pPr marL="285750" indent="-285750">
              <a:spcBef>
                <a:spcPts val="600"/>
              </a:spcBef>
              <a:buClr>
                <a:srgbClr val="6D9F43"/>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Use labels and signs to help organize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and locate items (e.g. picture of socks on drawer)</a:t>
            </a:r>
          </a:p>
          <a:p>
            <a:endParaRPr lang="en-US" dirty="0"/>
          </a:p>
        </p:txBody>
      </p:sp>
      <p:sp>
        <p:nvSpPr>
          <p:cNvPr id="4" name="Slide Number Placeholder 3"/>
          <p:cNvSpPr>
            <a:spLocks noGrp="1"/>
          </p:cNvSpPr>
          <p:nvPr>
            <p:ph type="sldNum" sz="quarter" idx="10"/>
          </p:nvPr>
        </p:nvSpPr>
        <p:spPr/>
        <p:txBody>
          <a:bodyPr/>
          <a:lstStyle/>
          <a:p>
            <a:fld id="{0DCDD983-8305-314A-9800-E75A8538EF91}" type="slidenum">
              <a:rPr lang="en-US" smtClean="0"/>
              <a:t>8</a:t>
            </a:fld>
            <a:endParaRPr lang="en-US"/>
          </a:p>
        </p:txBody>
      </p:sp>
    </p:spTree>
    <p:extLst>
      <p:ext uri="{BB962C8B-B14F-4D97-AF65-F5344CB8AC3E}">
        <p14:creationId xmlns:p14="http://schemas.microsoft.com/office/powerpoint/2010/main" val="1776967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pPr marL="285750" indent="-285750">
              <a:buClr>
                <a:srgbClr val="6D9F43"/>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Cognition should be monitored after stroke to understand the person’s abilities and develop a personalized care plan.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You are the eyes and ears for the team</a:t>
            </a:r>
          </a:p>
          <a:p>
            <a:pPr marL="285750" indent="-285750">
              <a:buClr>
                <a:srgbClr val="6D9F43"/>
              </a:buClr>
              <a:buFont typeface="Wingdings" pitchFamily="2" charset="2"/>
              <a:buChar char="ü"/>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If you notice a sudden change in cognition, report it to your team immediately</a:t>
            </a:r>
          </a:p>
          <a:p>
            <a:pPr marL="285750" indent="-285750">
              <a:buClr>
                <a:srgbClr val="6D9F43"/>
              </a:buClr>
              <a:buFont typeface="Wingdings" pitchFamily="2" charset="2"/>
              <a:buChar char="ü"/>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Occupational Therapists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have expertise in cognition</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 It may be helpful to involve them in the person’s care</a:t>
            </a:r>
          </a:p>
          <a:p>
            <a:endParaRPr lang="en-US" dirty="0"/>
          </a:p>
        </p:txBody>
      </p:sp>
      <p:sp>
        <p:nvSpPr>
          <p:cNvPr id="4" name="Slide Number Placeholder 3"/>
          <p:cNvSpPr>
            <a:spLocks noGrp="1"/>
          </p:cNvSpPr>
          <p:nvPr>
            <p:ph type="sldNum" sz="quarter" idx="10"/>
          </p:nvPr>
        </p:nvSpPr>
        <p:spPr/>
        <p:txBody>
          <a:bodyPr/>
          <a:lstStyle/>
          <a:p>
            <a:fld id="{0DCDD983-8305-314A-9800-E75A8538EF91}" type="slidenum">
              <a:rPr lang="en-US" smtClean="0"/>
              <a:t>9</a:t>
            </a:fld>
            <a:endParaRPr lang="en-US"/>
          </a:p>
        </p:txBody>
      </p:sp>
    </p:spTree>
    <p:extLst>
      <p:ext uri="{BB962C8B-B14F-4D97-AF65-F5344CB8AC3E}">
        <p14:creationId xmlns:p14="http://schemas.microsoft.com/office/powerpoint/2010/main" val="3640084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4711-1A8B-196E-087C-6FCAB206E6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6492AA-AE22-5CCF-217E-7B8148028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8F631D-35A8-1B4B-F7FF-D754DB3C8815}"/>
              </a:ext>
            </a:extLst>
          </p:cNvPr>
          <p:cNvSpPr>
            <a:spLocks noGrp="1"/>
          </p:cNvSpPr>
          <p:nvPr>
            <p:ph type="dt" sz="half" idx="10"/>
          </p:nvPr>
        </p:nvSpPr>
        <p:spPr/>
        <p:txBody>
          <a:bodyPr/>
          <a:lstStyle/>
          <a:p>
            <a:fld id="{D8FC18A9-D479-7E45-80BC-806C6DEA5369}" type="datetime1">
              <a:rPr lang="en-CA" smtClean="0"/>
              <a:t>2024-06-03</a:t>
            </a:fld>
            <a:endParaRPr lang="en-US"/>
          </a:p>
        </p:txBody>
      </p:sp>
      <p:sp>
        <p:nvSpPr>
          <p:cNvPr id="5" name="Footer Placeholder 4">
            <a:extLst>
              <a:ext uri="{FF2B5EF4-FFF2-40B4-BE49-F238E27FC236}">
                <a16:creationId xmlns:a16="http://schemas.microsoft.com/office/drawing/2014/main" id="{2416B51A-4DDE-5885-7D88-F46112B4C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442B0-6096-EDB7-CAE5-02D12CEBB54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94732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9AEAA-D01D-5072-A430-91E15557D8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D1DC17-9BA0-3E6A-009E-58083B000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9F652-4843-5C7B-58B4-8B555F57C720}"/>
              </a:ext>
            </a:extLst>
          </p:cNvPr>
          <p:cNvSpPr>
            <a:spLocks noGrp="1"/>
          </p:cNvSpPr>
          <p:nvPr>
            <p:ph type="dt" sz="half" idx="10"/>
          </p:nvPr>
        </p:nvSpPr>
        <p:spPr/>
        <p:txBody>
          <a:bodyPr/>
          <a:lstStyle/>
          <a:p>
            <a:fld id="{9F2A9756-855C-4D46-B531-D08BF4519634}" type="datetime1">
              <a:rPr lang="en-CA" smtClean="0"/>
              <a:t>2024-06-03</a:t>
            </a:fld>
            <a:endParaRPr lang="en-US"/>
          </a:p>
        </p:txBody>
      </p:sp>
      <p:sp>
        <p:nvSpPr>
          <p:cNvPr id="5" name="Footer Placeholder 4">
            <a:extLst>
              <a:ext uri="{FF2B5EF4-FFF2-40B4-BE49-F238E27FC236}">
                <a16:creationId xmlns:a16="http://schemas.microsoft.com/office/drawing/2014/main" id="{1726BBEC-66DC-C0D7-2070-1091C42E1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3E57E-311D-EC71-9B70-E6A2C35423D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885813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2DFF78-9636-E62A-8651-3CC50D2C9C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42AC1-19DB-54A5-28CC-C810A2DD5F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41873-925A-0FCE-CAA7-236E232CC853}"/>
              </a:ext>
            </a:extLst>
          </p:cNvPr>
          <p:cNvSpPr>
            <a:spLocks noGrp="1"/>
          </p:cNvSpPr>
          <p:nvPr>
            <p:ph type="dt" sz="half" idx="10"/>
          </p:nvPr>
        </p:nvSpPr>
        <p:spPr/>
        <p:txBody>
          <a:bodyPr/>
          <a:lstStyle/>
          <a:p>
            <a:fld id="{B70D64A3-D405-0949-B5A2-C55DDFD13F9A}" type="datetime1">
              <a:rPr lang="en-CA" smtClean="0"/>
              <a:t>2024-06-03</a:t>
            </a:fld>
            <a:endParaRPr lang="en-US"/>
          </a:p>
        </p:txBody>
      </p:sp>
      <p:sp>
        <p:nvSpPr>
          <p:cNvPr id="5" name="Footer Placeholder 4">
            <a:extLst>
              <a:ext uri="{FF2B5EF4-FFF2-40B4-BE49-F238E27FC236}">
                <a16:creationId xmlns:a16="http://schemas.microsoft.com/office/drawing/2014/main" id="{DF3D6EED-87AF-615B-3CCC-27C0A4357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CDB80-28B7-E3F0-5E2F-CE706FEC816A}"/>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14266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E912-C2FA-BD90-DC11-43D5B92340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8C150-1D6A-C0F9-759F-CE02388D0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34E06-8AFE-E7EB-5BA9-DB71E3FCE2B7}"/>
              </a:ext>
            </a:extLst>
          </p:cNvPr>
          <p:cNvSpPr>
            <a:spLocks noGrp="1"/>
          </p:cNvSpPr>
          <p:nvPr>
            <p:ph type="dt" sz="half" idx="10"/>
          </p:nvPr>
        </p:nvSpPr>
        <p:spPr/>
        <p:txBody>
          <a:bodyPr/>
          <a:lstStyle/>
          <a:p>
            <a:fld id="{379F7857-9A97-4344-999A-9937CA3CFF32}" type="datetime1">
              <a:rPr lang="en-CA" smtClean="0"/>
              <a:t>2024-06-03</a:t>
            </a:fld>
            <a:endParaRPr lang="en-US"/>
          </a:p>
        </p:txBody>
      </p:sp>
      <p:sp>
        <p:nvSpPr>
          <p:cNvPr id="5" name="Footer Placeholder 4">
            <a:extLst>
              <a:ext uri="{FF2B5EF4-FFF2-40B4-BE49-F238E27FC236}">
                <a16:creationId xmlns:a16="http://schemas.microsoft.com/office/drawing/2014/main" id="{E683C00E-C190-1DE4-987A-72B4BAE83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46FCB-19A7-C141-D753-3E67F6E1B85E}"/>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03196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6DA1-4B44-8350-D927-018F1431A0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EC7037-A4C6-C739-5E14-8BE25373B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B29AB3-5061-44AB-280D-72629192EECB}"/>
              </a:ext>
            </a:extLst>
          </p:cNvPr>
          <p:cNvSpPr>
            <a:spLocks noGrp="1"/>
          </p:cNvSpPr>
          <p:nvPr>
            <p:ph type="dt" sz="half" idx="10"/>
          </p:nvPr>
        </p:nvSpPr>
        <p:spPr/>
        <p:txBody>
          <a:bodyPr/>
          <a:lstStyle/>
          <a:p>
            <a:fld id="{E4C8F6B2-F474-8546-B6B5-ADD8098E2F46}" type="datetime1">
              <a:rPr lang="en-CA" smtClean="0"/>
              <a:t>2024-06-03</a:t>
            </a:fld>
            <a:endParaRPr lang="en-US"/>
          </a:p>
        </p:txBody>
      </p:sp>
      <p:sp>
        <p:nvSpPr>
          <p:cNvPr id="5" name="Footer Placeholder 4">
            <a:extLst>
              <a:ext uri="{FF2B5EF4-FFF2-40B4-BE49-F238E27FC236}">
                <a16:creationId xmlns:a16="http://schemas.microsoft.com/office/drawing/2014/main" id="{4F0B0C91-5B88-7456-81D5-7EDAC67E8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E6170-6AE5-48F8-11F1-2A73DE7733ED}"/>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404952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CDDF6-8B5A-CE7F-69F5-2231998095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F5F4FA-2B1E-9B5F-55C5-909C1ECC1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DCFB32-6AED-1316-1BA6-B32D9575AF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B9B3FC-0854-B139-4133-494B4F536866}"/>
              </a:ext>
            </a:extLst>
          </p:cNvPr>
          <p:cNvSpPr>
            <a:spLocks noGrp="1"/>
          </p:cNvSpPr>
          <p:nvPr>
            <p:ph type="dt" sz="half" idx="10"/>
          </p:nvPr>
        </p:nvSpPr>
        <p:spPr/>
        <p:txBody>
          <a:bodyPr/>
          <a:lstStyle/>
          <a:p>
            <a:fld id="{0DE43BF4-4A9B-B540-BFE7-ABE1DB5A02D9}" type="datetime1">
              <a:rPr lang="en-CA" smtClean="0"/>
              <a:t>2024-06-03</a:t>
            </a:fld>
            <a:endParaRPr lang="en-US"/>
          </a:p>
        </p:txBody>
      </p:sp>
      <p:sp>
        <p:nvSpPr>
          <p:cNvPr id="6" name="Footer Placeholder 5">
            <a:extLst>
              <a:ext uri="{FF2B5EF4-FFF2-40B4-BE49-F238E27FC236}">
                <a16:creationId xmlns:a16="http://schemas.microsoft.com/office/drawing/2014/main" id="{A6341100-7ED9-0388-2F0C-EE7EE48619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547E6-F5DB-963B-4575-6CC2B5A3B7E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52449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D77B5-6168-239C-6590-B4D85047D8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5952F7-BD67-4342-E368-D33CE7581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427D7A-0819-6158-D266-5690D7DD53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8E8230-BF0B-97AF-EB70-0EC0819F93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4F121-01FF-2937-E54D-EA0A5D7B09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CC4D77-5ABB-D4EB-EE8E-E0776BDCAB14}"/>
              </a:ext>
            </a:extLst>
          </p:cNvPr>
          <p:cNvSpPr>
            <a:spLocks noGrp="1"/>
          </p:cNvSpPr>
          <p:nvPr>
            <p:ph type="dt" sz="half" idx="10"/>
          </p:nvPr>
        </p:nvSpPr>
        <p:spPr/>
        <p:txBody>
          <a:bodyPr/>
          <a:lstStyle/>
          <a:p>
            <a:fld id="{87B356F5-0A96-0049-ABF6-6DCE47ED4E78}" type="datetime1">
              <a:rPr lang="en-CA" smtClean="0"/>
              <a:t>2024-06-03</a:t>
            </a:fld>
            <a:endParaRPr lang="en-US"/>
          </a:p>
        </p:txBody>
      </p:sp>
      <p:sp>
        <p:nvSpPr>
          <p:cNvPr id="8" name="Footer Placeholder 7">
            <a:extLst>
              <a:ext uri="{FF2B5EF4-FFF2-40B4-BE49-F238E27FC236}">
                <a16:creationId xmlns:a16="http://schemas.microsoft.com/office/drawing/2014/main" id="{36C4384F-FD15-84A8-C60C-D7E3D1B05C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838E03-5A22-EDEC-041E-00D91B3D20C4}"/>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41880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458A-07A6-A300-1BAA-BD36484E24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556637-98EB-28C5-E4A0-28A47CB4B583}"/>
              </a:ext>
            </a:extLst>
          </p:cNvPr>
          <p:cNvSpPr>
            <a:spLocks noGrp="1"/>
          </p:cNvSpPr>
          <p:nvPr>
            <p:ph type="dt" sz="half" idx="10"/>
          </p:nvPr>
        </p:nvSpPr>
        <p:spPr/>
        <p:txBody>
          <a:bodyPr/>
          <a:lstStyle/>
          <a:p>
            <a:fld id="{5465264A-3346-664A-A4E5-E62F7BBAF892}" type="datetime1">
              <a:rPr lang="en-CA" smtClean="0"/>
              <a:t>2024-06-03</a:t>
            </a:fld>
            <a:endParaRPr lang="en-US"/>
          </a:p>
        </p:txBody>
      </p:sp>
      <p:sp>
        <p:nvSpPr>
          <p:cNvPr id="4" name="Footer Placeholder 3">
            <a:extLst>
              <a:ext uri="{FF2B5EF4-FFF2-40B4-BE49-F238E27FC236}">
                <a16:creationId xmlns:a16="http://schemas.microsoft.com/office/drawing/2014/main" id="{88866A18-D95A-5597-776E-38DBC13F21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1C490E-BBD5-CDD0-FF4B-B8509BB6D5A7}"/>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801720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5C0949-181E-3F2F-80D0-14A59C437083}"/>
              </a:ext>
            </a:extLst>
          </p:cNvPr>
          <p:cNvSpPr>
            <a:spLocks noGrp="1"/>
          </p:cNvSpPr>
          <p:nvPr>
            <p:ph type="dt" sz="half" idx="10"/>
          </p:nvPr>
        </p:nvSpPr>
        <p:spPr/>
        <p:txBody>
          <a:bodyPr/>
          <a:lstStyle/>
          <a:p>
            <a:fld id="{02A35CD2-F44A-364B-82B5-21846FACEBCF}" type="datetime1">
              <a:rPr lang="en-CA" smtClean="0"/>
              <a:t>2024-06-03</a:t>
            </a:fld>
            <a:endParaRPr lang="en-US"/>
          </a:p>
        </p:txBody>
      </p:sp>
      <p:sp>
        <p:nvSpPr>
          <p:cNvPr id="3" name="Footer Placeholder 2">
            <a:extLst>
              <a:ext uri="{FF2B5EF4-FFF2-40B4-BE49-F238E27FC236}">
                <a16:creationId xmlns:a16="http://schemas.microsoft.com/office/drawing/2014/main" id="{F7D99DD8-5C02-B0A8-F8F9-22F760BB8F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9EA090-B05F-E5C1-1153-B7629CE3705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20410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E5E0-92AB-D298-5636-AA753390F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2D995E-3C59-F53D-A2A0-083C9CBAD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A25CF2-CDFB-2104-37C0-8730D4D35F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74E5A-30C5-6E74-C991-7F10BC6BEA14}"/>
              </a:ext>
            </a:extLst>
          </p:cNvPr>
          <p:cNvSpPr>
            <a:spLocks noGrp="1"/>
          </p:cNvSpPr>
          <p:nvPr>
            <p:ph type="dt" sz="half" idx="10"/>
          </p:nvPr>
        </p:nvSpPr>
        <p:spPr/>
        <p:txBody>
          <a:bodyPr/>
          <a:lstStyle/>
          <a:p>
            <a:fld id="{ED8DA844-38DE-6547-BB02-DC2F83A55C1E}" type="datetime1">
              <a:rPr lang="en-CA" smtClean="0"/>
              <a:t>2024-06-03</a:t>
            </a:fld>
            <a:endParaRPr lang="en-US"/>
          </a:p>
        </p:txBody>
      </p:sp>
      <p:sp>
        <p:nvSpPr>
          <p:cNvPr id="6" name="Footer Placeholder 5">
            <a:extLst>
              <a:ext uri="{FF2B5EF4-FFF2-40B4-BE49-F238E27FC236}">
                <a16:creationId xmlns:a16="http://schemas.microsoft.com/office/drawing/2014/main" id="{DB6A66D8-C498-8B12-A4C1-7A61359C7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76287-DE8C-95FC-E7A4-A0E86BFE2F26}"/>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03901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1C08-306C-D95D-8401-7A2CBC390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8B4417-67DC-6193-7203-23D1A3E77F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E5CC8C-DBD2-0F35-2E39-B9EB1DCCD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DE0B9-79B9-8E66-897E-636731AC2554}"/>
              </a:ext>
            </a:extLst>
          </p:cNvPr>
          <p:cNvSpPr>
            <a:spLocks noGrp="1"/>
          </p:cNvSpPr>
          <p:nvPr>
            <p:ph type="dt" sz="half" idx="10"/>
          </p:nvPr>
        </p:nvSpPr>
        <p:spPr/>
        <p:txBody>
          <a:bodyPr/>
          <a:lstStyle/>
          <a:p>
            <a:fld id="{73C019FD-03C5-3F4F-B18E-34D50C2FFB94}" type="datetime1">
              <a:rPr lang="en-CA" smtClean="0"/>
              <a:t>2024-06-03</a:t>
            </a:fld>
            <a:endParaRPr lang="en-US"/>
          </a:p>
        </p:txBody>
      </p:sp>
      <p:sp>
        <p:nvSpPr>
          <p:cNvPr id="6" name="Footer Placeholder 5">
            <a:extLst>
              <a:ext uri="{FF2B5EF4-FFF2-40B4-BE49-F238E27FC236}">
                <a16:creationId xmlns:a16="http://schemas.microsoft.com/office/drawing/2014/main" id="{BA023314-F248-70AD-6A0F-28130A215C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341C66-8241-A4CD-93B8-047764AA43C1}"/>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76152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5FC77-36C5-CD41-3752-8E3D3F8DAD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9B0CEF-794E-3E74-28F9-89532A57ED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4438F-5E29-5652-A008-9412CB546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D8CBE-0F28-8D40-8CE8-D2248A4AA8CB}" type="datetime1">
              <a:rPr lang="en-CA" smtClean="0"/>
              <a:t>2024-06-03</a:t>
            </a:fld>
            <a:endParaRPr lang="en-US"/>
          </a:p>
        </p:txBody>
      </p:sp>
      <p:sp>
        <p:nvSpPr>
          <p:cNvPr id="5" name="Footer Placeholder 4">
            <a:extLst>
              <a:ext uri="{FF2B5EF4-FFF2-40B4-BE49-F238E27FC236}">
                <a16:creationId xmlns:a16="http://schemas.microsoft.com/office/drawing/2014/main" id="{A7427DC5-5BB1-E208-CB59-FF8EFEC2AB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A81F4C-F0D8-0E4D-3BB3-8F6B34BE1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6DC59-4653-7A4D-8176-0D237FA82B48}" type="slidenum">
              <a:rPr lang="en-US" smtClean="0"/>
              <a:t>‹#›</a:t>
            </a:fld>
            <a:endParaRPr lang="en-US"/>
          </a:p>
        </p:txBody>
      </p:sp>
    </p:spTree>
    <p:extLst>
      <p:ext uri="{BB962C8B-B14F-4D97-AF65-F5344CB8AC3E}">
        <p14:creationId xmlns:p14="http://schemas.microsoft.com/office/powerpoint/2010/main" val="114346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D9F43"/>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286FE0A-33C5-DCE2-7AAC-73D83DCCE85F}"/>
              </a:ext>
            </a:extLst>
          </p:cNvPr>
          <p:cNvSpPr txBox="1"/>
          <p:nvPr/>
        </p:nvSpPr>
        <p:spPr>
          <a:xfrm>
            <a:off x="626906" y="2409187"/>
            <a:ext cx="7788615" cy="3046988"/>
          </a:xfrm>
          <a:prstGeom prst="rect">
            <a:avLst/>
          </a:prstGeom>
          <a:noFill/>
        </p:spPr>
        <p:txBody>
          <a:bodyPr wrap="square" anchor="t">
            <a:spAutoFit/>
          </a:bodyPr>
          <a:lstStyle/>
          <a:p>
            <a:pPr>
              <a:spcBef>
                <a:spcPts val="1800"/>
              </a:spcBef>
            </a:pPr>
            <a:r>
              <a:rPr lang="en-CA" sz="9600" b="1"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Cognition </a:t>
            </a:r>
          </a:p>
          <a:p>
            <a:pPr>
              <a:spcAft>
                <a:spcPts val="3000"/>
              </a:spcAft>
            </a:pPr>
            <a:r>
              <a:rPr lang="en-CA" sz="9600" b="1"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After Stroke</a:t>
            </a:r>
            <a:endParaRPr lang="en-CA" sz="96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 name="TextBox 7">
            <a:extLst>
              <a:ext uri="{FF2B5EF4-FFF2-40B4-BE49-F238E27FC236}">
                <a16:creationId xmlns:a16="http://schemas.microsoft.com/office/drawing/2014/main" id="{FCEB7CDC-D11C-ECCE-164B-561FB8250904}"/>
              </a:ext>
            </a:extLst>
          </p:cNvPr>
          <p:cNvSpPr txBox="1"/>
          <p:nvPr/>
        </p:nvSpPr>
        <p:spPr>
          <a:xfrm>
            <a:off x="781582" y="1930340"/>
            <a:ext cx="1812762" cy="400110"/>
          </a:xfrm>
          <a:prstGeom prst="rect">
            <a:avLst/>
          </a:prstGeom>
          <a:solidFill>
            <a:schemeClr val="bg1"/>
          </a:solidFill>
        </p:spPr>
        <p:txBody>
          <a:bodyPr wrap="square">
            <a:spAutoFit/>
          </a:bodyPr>
          <a:lstStyle/>
          <a:p>
            <a:pPr algn="ctr">
              <a:spcAft>
                <a:spcPts val="1200"/>
              </a:spcAft>
            </a:pPr>
            <a:r>
              <a:rPr lang="en-CA" sz="2000" b="1" spc="600" dirty="0">
                <a:solidFill>
                  <a:srgbClr val="6D9F43"/>
                </a:solidFill>
                <a:latin typeface="Helvetica Neue" panose="02000503000000020004" pitchFamily="2" charset="0"/>
                <a:ea typeface="Helvetica Neue" panose="02000503000000020004" pitchFamily="2" charset="0"/>
                <a:cs typeface="Helvetica Neue" panose="02000503000000020004" pitchFamily="2" charset="0"/>
              </a:rPr>
              <a:t>TOPIC</a:t>
            </a:r>
            <a:r>
              <a:rPr lang="en-CA" sz="2000" b="1" dirty="0">
                <a:solidFill>
                  <a:srgbClr val="6D9F43"/>
                </a:solidFill>
                <a:latin typeface="Helvetica Neue" panose="02000503000000020004" pitchFamily="2" charset="0"/>
                <a:ea typeface="Helvetica Neue" panose="02000503000000020004" pitchFamily="2" charset="0"/>
                <a:cs typeface="Helvetica Neue" panose="02000503000000020004" pitchFamily="2" charset="0"/>
              </a:rPr>
              <a:t>:</a:t>
            </a:r>
            <a:endParaRPr lang="en-CA" sz="2000" b="1"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 name="TextBox 8">
            <a:extLst>
              <a:ext uri="{FF2B5EF4-FFF2-40B4-BE49-F238E27FC236}">
                <a16:creationId xmlns:a16="http://schemas.microsoft.com/office/drawing/2014/main" id="{2CA98192-22E7-5D62-376B-60916C8527B6}"/>
              </a:ext>
            </a:extLst>
          </p:cNvPr>
          <p:cNvSpPr txBox="1"/>
          <p:nvPr/>
        </p:nvSpPr>
        <p:spPr>
          <a:xfrm>
            <a:off x="4827181" y="223284"/>
            <a:ext cx="184731" cy="369332"/>
          </a:xfrm>
          <a:prstGeom prst="rect">
            <a:avLst/>
          </a:prstGeom>
          <a:noFill/>
        </p:spPr>
        <p:txBody>
          <a:bodyPr wrap="none" rtlCol="0">
            <a:spAutoFit/>
          </a:bodyPr>
          <a:lstStyle/>
          <a:p>
            <a:endParaRPr lang="en-US" dirty="0"/>
          </a:p>
        </p:txBody>
      </p:sp>
      <p:pic>
        <p:nvPicPr>
          <p:cNvPr id="2" name="Picture 1" descr="A grey brain with black background&#10;&#10;Description automatically generated">
            <a:extLst>
              <a:ext uri="{FF2B5EF4-FFF2-40B4-BE49-F238E27FC236}">
                <a16:creationId xmlns:a16="http://schemas.microsoft.com/office/drawing/2014/main" id="{162257DB-F7ED-2078-ABFF-F215EEB120DD}"/>
              </a:ext>
            </a:extLst>
          </p:cNvPr>
          <p:cNvPicPr/>
          <p:nvPr/>
        </p:nvPicPr>
        <p:blipFill>
          <a:blip r:embed="rId3"/>
          <a:stretch>
            <a:fillRect/>
          </a:stretch>
        </p:blipFill>
        <p:spPr>
          <a:xfrm>
            <a:off x="8624925" y="1318437"/>
            <a:ext cx="2695341" cy="4800130"/>
          </a:xfrm>
          <a:prstGeom prst="rect">
            <a:avLst/>
          </a:prstGeom>
        </p:spPr>
      </p:pic>
    </p:spTree>
    <p:extLst>
      <p:ext uri="{BB962C8B-B14F-4D97-AF65-F5344CB8AC3E}">
        <p14:creationId xmlns:p14="http://schemas.microsoft.com/office/powerpoint/2010/main" val="4075890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9D64C07B-2A1F-CC75-1EBF-D2EC0B9A68C4}"/>
              </a:ext>
            </a:extLst>
          </p:cNvPr>
          <p:cNvSpPr/>
          <p:nvPr/>
        </p:nvSpPr>
        <p:spPr>
          <a:xfrm>
            <a:off x="498915" y="1825233"/>
            <a:ext cx="10771267" cy="4444331"/>
          </a:xfrm>
          <a:prstGeom prst="rect">
            <a:avLst/>
          </a:prstGeom>
          <a:solidFill>
            <a:srgbClr val="6D9F43">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1800"/>
              </a:spcBef>
            </a:pPr>
            <a:endParaRPr lang="en-US" dirty="0">
              <a:solidFill>
                <a:srgbClr val="6D9F43"/>
              </a:solidFill>
            </a:endParaRPr>
          </a:p>
        </p:txBody>
      </p:sp>
      <p:sp>
        <p:nvSpPr>
          <p:cNvPr id="8" name="TextBox 7">
            <a:extLst>
              <a:ext uri="{FF2B5EF4-FFF2-40B4-BE49-F238E27FC236}">
                <a16:creationId xmlns:a16="http://schemas.microsoft.com/office/drawing/2014/main" id="{7B9B826D-F18B-B2AC-9025-934FEB7A57C4}"/>
              </a:ext>
            </a:extLst>
          </p:cNvPr>
          <p:cNvSpPr txBox="1"/>
          <p:nvPr/>
        </p:nvSpPr>
        <p:spPr>
          <a:xfrm>
            <a:off x="640588" y="1985296"/>
            <a:ext cx="10629594" cy="4124206"/>
          </a:xfrm>
          <a:prstGeom prst="rect">
            <a:avLst/>
          </a:prstGeom>
          <a:noFill/>
        </p:spPr>
        <p:txBody>
          <a:bodyPr wrap="square">
            <a:spAutoFit/>
          </a:bodyPr>
          <a:lstStyle/>
          <a:p>
            <a:pPr marL="342900" indent="-342900">
              <a:spcBef>
                <a:spcPts val="600"/>
              </a:spcBef>
              <a:spcAft>
                <a:spcPts val="600"/>
              </a:spcAft>
              <a:buFont typeface="Arial" panose="020B0604020202020204" pitchFamily="34" charset="0"/>
              <a:buChar char="•"/>
            </a:pPr>
            <a:r>
              <a:rPr lang="en-CA" sz="2400"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Cognition refers to how a person thinks and understands</a:t>
            </a:r>
            <a:r>
              <a:rPr lang="en-CA" sz="2400" dirty="0">
                <a:solidFill>
                  <a:srgbClr val="323232"/>
                </a:solidFill>
                <a:latin typeface="Helvetica Neue" panose="02000503000000020004" pitchFamily="2" charset="0"/>
                <a:ea typeface="Helvetica Neue" panose="02000503000000020004" pitchFamily="2" charset="0"/>
                <a:cs typeface="Helvetica Neue" panose="02000503000000020004" pitchFamily="2" charset="0"/>
              </a:rPr>
              <a:t> and can include:</a:t>
            </a:r>
          </a:p>
          <a:p>
            <a:pPr marL="800100" lvl="1" indent="-342900">
              <a:spcBef>
                <a:spcPts val="600"/>
              </a:spcBef>
              <a:spcAft>
                <a:spcPts val="600"/>
              </a:spcAft>
              <a:buFont typeface="Arial" panose="020B0604020202020204" pitchFamily="34" charset="0"/>
              <a:buChar char="•"/>
            </a:pPr>
            <a:r>
              <a:rPr lang="en-CA" sz="2400"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Attention</a:t>
            </a:r>
            <a:endParaRPr lang="en-CA" sz="2400" dirty="0">
              <a:solidFill>
                <a:srgbClr val="323232"/>
              </a:solidFill>
              <a:latin typeface="Helvetica Neue" panose="02000503000000020004" pitchFamily="2" charset="0"/>
              <a:ea typeface="Helvetica Neue" panose="02000503000000020004" pitchFamily="2" charset="0"/>
              <a:cs typeface="Helvetica Neue" panose="02000503000000020004" pitchFamily="2" charset="0"/>
            </a:endParaRPr>
          </a:p>
          <a:p>
            <a:pPr marL="800100" lvl="1" indent="-342900">
              <a:spcBef>
                <a:spcPts val="600"/>
              </a:spcBef>
              <a:spcAft>
                <a:spcPts val="600"/>
              </a:spcAft>
              <a:buFont typeface="Arial" panose="020B0604020202020204" pitchFamily="34" charset="0"/>
              <a:buChar char="•"/>
            </a:pPr>
            <a:r>
              <a:rPr lang="en-CA" sz="2400"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Orientation </a:t>
            </a:r>
          </a:p>
          <a:p>
            <a:pPr marL="800100" lvl="1" indent="-342900">
              <a:spcBef>
                <a:spcPts val="600"/>
              </a:spcBef>
              <a:spcAft>
                <a:spcPts val="600"/>
              </a:spcAft>
              <a:buFont typeface="Arial" panose="020B0604020202020204" pitchFamily="34" charset="0"/>
              <a:buChar char="•"/>
            </a:pPr>
            <a:r>
              <a:rPr lang="en-CA" sz="2400"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Memory</a:t>
            </a:r>
          </a:p>
          <a:p>
            <a:pPr marL="800100" lvl="1" indent="-342900">
              <a:spcBef>
                <a:spcPts val="600"/>
              </a:spcBef>
              <a:spcAft>
                <a:spcPts val="600"/>
              </a:spcAft>
              <a:buFont typeface="Arial" panose="020B0604020202020204" pitchFamily="34" charset="0"/>
              <a:buChar char="•"/>
            </a:pPr>
            <a:r>
              <a:rPr lang="en-CA" sz="2400" dirty="0">
                <a:solidFill>
                  <a:srgbClr val="323232"/>
                </a:solidFill>
                <a:latin typeface="Helvetica Neue" panose="02000503000000020004" pitchFamily="2" charset="0"/>
                <a:ea typeface="Helvetica Neue" panose="02000503000000020004" pitchFamily="2" charset="0"/>
                <a:cs typeface="Helvetica Neue" panose="02000503000000020004" pitchFamily="2" charset="0"/>
              </a:rPr>
              <a:t>I</a:t>
            </a:r>
            <a:r>
              <a:rPr lang="en-CA" sz="2400"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nsight </a:t>
            </a:r>
          </a:p>
          <a:p>
            <a:pPr marL="800100" lvl="1" indent="-342900">
              <a:spcBef>
                <a:spcPts val="600"/>
              </a:spcBef>
              <a:spcAft>
                <a:spcPts val="600"/>
              </a:spcAft>
              <a:buFont typeface="Arial" panose="020B0604020202020204" pitchFamily="34" charset="0"/>
              <a:buChar char="•"/>
            </a:pPr>
            <a:r>
              <a:rPr lang="en-CA" sz="2400"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Impulse control </a:t>
            </a:r>
          </a:p>
          <a:p>
            <a:pPr marL="342900" indent="-342900">
              <a:spcBef>
                <a:spcPts val="600"/>
              </a:spcBef>
              <a:spcAft>
                <a:spcPts val="600"/>
              </a:spcAft>
              <a:buFont typeface="Arial" panose="020B0604020202020204" pitchFamily="34" charset="0"/>
              <a:buChar char="•"/>
            </a:pPr>
            <a:r>
              <a:rPr lang="en-CA" sz="2400"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Cognitive changes can occur due to damage to the brain  </a:t>
            </a:r>
          </a:p>
          <a:p>
            <a:pPr marL="342900" indent="-342900">
              <a:spcBef>
                <a:spcPts val="600"/>
              </a:spcBef>
              <a:spcAft>
                <a:spcPts val="600"/>
              </a:spcAft>
              <a:buFont typeface="Arial" panose="020B0604020202020204" pitchFamily="34" charset="0"/>
              <a:buChar char="•"/>
            </a:pPr>
            <a:r>
              <a:rPr lang="en-CA" sz="2400" dirty="0">
                <a:solidFill>
                  <a:srgbClr val="323232"/>
                </a:solidFill>
                <a:effectLst/>
                <a:latin typeface="Helvetica Neue" panose="02000503000000020004" pitchFamily="2" charset="0"/>
                <a:ea typeface="Helvetica Neue" panose="02000503000000020004" pitchFamily="2" charset="0"/>
                <a:cs typeface="Helvetica Neue" panose="02000503000000020004" pitchFamily="2" charset="0"/>
              </a:rPr>
              <a:t>As many as 2/3 of persons with stroke experience cognitive changes</a:t>
            </a:r>
          </a:p>
        </p:txBody>
      </p:sp>
      <p:sp>
        <p:nvSpPr>
          <p:cNvPr id="37" name="TextBox 36">
            <a:extLst>
              <a:ext uri="{FF2B5EF4-FFF2-40B4-BE49-F238E27FC236}">
                <a16:creationId xmlns:a16="http://schemas.microsoft.com/office/drawing/2014/main" id="{3F99C738-BB80-7DA7-0E9F-84BFB8A7CF0B}"/>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rPr>
              <a:t>Cognition</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6D9F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1" cy="378082"/>
          </a:xfrm>
        </p:spPr>
        <p:txBody>
          <a:bodyPr/>
          <a:lstStyle/>
          <a:p>
            <a:fld id="{6AD6DC59-4653-7A4D-8176-0D237FA82B48}" type="slidenum">
              <a:rPr lang="en-US" smtClean="0">
                <a:solidFill>
                  <a:schemeClr val="bg1"/>
                </a:solidFill>
              </a:rPr>
              <a:t>2</a:t>
            </a:fld>
            <a:endParaRPr lang="en-US" dirty="0">
              <a:solidFill>
                <a:schemeClr val="bg1"/>
              </a:solidFill>
            </a:endParaRPr>
          </a:p>
        </p:txBody>
      </p:sp>
      <p:pic>
        <p:nvPicPr>
          <p:cNvPr id="4" name="Picture 3" descr="A green and black rectangle with white text&#10;&#10;Description automatically generated">
            <a:extLst>
              <a:ext uri="{FF2B5EF4-FFF2-40B4-BE49-F238E27FC236}">
                <a16:creationId xmlns:a16="http://schemas.microsoft.com/office/drawing/2014/main" id="{BE4FFF64-688A-811A-ACE7-09AE8A5BFD4A}"/>
              </a:ext>
            </a:extLst>
          </p:cNvPr>
          <p:cNvPicPr>
            <a:picLocks noChangeAspect="1"/>
          </p:cNvPicPr>
          <p:nvPr/>
        </p:nvPicPr>
        <p:blipFill>
          <a:blip r:embed="rId3"/>
          <a:stretch>
            <a:fillRect/>
          </a:stretch>
        </p:blipFill>
        <p:spPr>
          <a:xfrm>
            <a:off x="8901840" y="255743"/>
            <a:ext cx="2070100" cy="800100"/>
          </a:xfrm>
          <a:prstGeom prst="rect">
            <a:avLst/>
          </a:prstGeom>
        </p:spPr>
      </p:pic>
    </p:spTree>
    <p:extLst>
      <p:ext uri="{BB962C8B-B14F-4D97-AF65-F5344CB8AC3E}">
        <p14:creationId xmlns:p14="http://schemas.microsoft.com/office/powerpoint/2010/main" val="1382700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630791" y="2143348"/>
            <a:ext cx="9847740" cy="4001095"/>
          </a:xfrm>
          <a:prstGeom prst="rect">
            <a:avLst/>
          </a:prstGeom>
          <a:noFill/>
        </p:spPr>
        <p:txBody>
          <a:bodyPr wrap="square">
            <a:spAutoFit/>
          </a:bodyPr>
          <a:lstStyle/>
          <a:p>
            <a:pPr marL="285750" indent="-285750">
              <a:spcBef>
                <a:spcPts val="600"/>
              </a:spcBef>
              <a:spcAft>
                <a:spcPts val="600"/>
              </a:spcAft>
              <a:buClr>
                <a:srgbClr val="6D9F43"/>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Changes to cognition are less visible than physical changes</a:t>
            </a:r>
          </a:p>
          <a:p>
            <a:pPr marL="285750" indent="-285750">
              <a:spcBef>
                <a:spcPts val="600"/>
              </a:spcBef>
              <a:spcAft>
                <a:spcPts val="600"/>
              </a:spcAft>
              <a:buClr>
                <a:srgbClr val="6D9F43"/>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Cognitive changes can affect safety and quality of life. </a:t>
            </a:r>
          </a:p>
          <a:p>
            <a:pPr marL="285750" indent="-285750">
              <a:spcBef>
                <a:spcPts val="600"/>
              </a:spcBef>
              <a:spcAft>
                <a:spcPts val="600"/>
              </a:spcAft>
              <a:buClr>
                <a:srgbClr val="6D9F43"/>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People may:</a:t>
            </a:r>
          </a:p>
          <a:p>
            <a:pPr marL="742950" lvl="1"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have difficulty remembering recent or past event </a:t>
            </a:r>
          </a:p>
          <a:p>
            <a:pPr marL="742950" lvl="1"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be easily distracted and need more time to think things through</a:t>
            </a:r>
          </a:p>
          <a:p>
            <a:pPr marL="742950" lvl="1"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have difficulty recognizing their limitations and abilities</a:t>
            </a:r>
          </a:p>
          <a:p>
            <a:pPr marL="742950" lvl="1"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act quickly without thinking</a:t>
            </a:r>
          </a:p>
          <a:p>
            <a:pPr lvl="1">
              <a:spcBef>
                <a:spcPts val="600"/>
              </a:spcBef>
              <a:buClr>
                <a:srgbClr val="6D9F43"/>
              </a:buClr>
            </a:pPr>
            <a:endParaRPr lang="en-CA" sz="16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5" name="TextBox 34">
            <a:extLst>
              <a:ext uri="{FF2B5EF4-FFF2-40B4-BE49-F238E27FC236}">
                <a16:creationId xmlns:a16="http://schemas.microsoft.com/office/drawing/2014/main" id="{79DAB083-B228-F343-2C41-42824666980D}"/>
              </a:ext>
            </a:extLst>
          </p:cNvPr>
          <p:cNvSpPr txBox="1"/>
          <p:nvPr/>
        </p:nvSpPr>
        <p:spPr>
          <a:xfrm>
            <a:off x="630790" y="1367546"/>
            <a:ext cx="6098058" cy="523220"/>
          </a:xfrm>
          <a:prstGeom prst="rect">
            <a:avLst/>
          </a:prstGeom>
          <a:noFill/>
        </p:spPr>
        <p:txBody>
          <a:bodyPr wrap="square">
            <a:spAutoFit/>
          </a:bodyPr>
          <a:lstStyle/>
          <a:p>
            <a:r>
              <a:rPr lang="en-CA" sz="2800" b="1"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rPr>
              <a:t>What you should know:</a:t>
            </a:r>
            <a:endParaRPr lang="en-CA" sz="2800"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6D9F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3</a:t>
            </a:fld>
            <a:endParaRPr lang="en-US" dirty="0">
              <a:solidFill>
                <a:schemeClr val="bg1"/>
              </a:solidFill>
            </a:endParaRPr>
          </a:p>
        </p:txBody>
      </p:sp>
      <p:sp>
        <p:nvSpPr>
          <p:cNvPr id="2" name="TextBox 1">
            <a:extLst>
              <a:ext uri="{FF2B5EF4-FFF2-40B4-BE49-F238E27FC236}">
                <a16:creationId xmlns:a16="http://schemas.microsoft.com/office/drawing/2014/main" id="{55CAC1BD-A016-B9D7-3214-3638DA97D078}"/>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rPr>
              <a:t>Cognition</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3" name="Picture 2" descr="A green and black rectangle with white text&#10;&#10;Description automatically generated">
            <a:extLst>
              <a:ext uri="{FF2B5EF4-FFF2-40B4-BE49-F238E27FC236}">
                <a16:creationId xmlns:a16="http://schemas.microsoft.com/office/drawing/2014/main" id="{61968688-DFDD-5AAA-D148-3755E0BA88C4}"/>
              </a:ext>
            </a:extLst>
          </p:cNvPr>
          <p:cNvPicPr>
            <a:picLocks noChangeAspect="1"/>
          </p:cNvPicPr>
          <p:nvPr/>
        </p:nvPicPr>
        <p:blipFill>
          <a:blip r:embed="rId3"/>
          <a:stretch>
            <a:fillRect/>
          </a:stretch>
        </p:blipFill>
        <p:spPr>
          <a:xfrm>
            <a:off x="8901840" y="255743"/>
            <a:ext cx="2070100" cy="800100"/>
          </a:xfrm>
          <a:prstGeom prst="rect">
            <a:avLst/>
          </a:prstGeom>
        </p:spPr>
      </p:pic>
    </p:spTree>
    <p:extLst>
      <p:ext uri="{BB962C8B-B14F-4D97-AF65-F5344CB8AC3E}">
        <p14:creationId xmlns:p14="http://schemas.microsoft.com/office/powerpoint/2010/main" val="1671251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515007" y="2379314"/>
            <a:ext cx="10094875" cy="3323987"/>
          </a:xfrm>
          <a:prstGeom prst="rect">
            <a:avLst/>
          </a:prstGeom>
          <a:noFill/>
        </p:spPr>
        <p:txBody>
          <a:bodyPr wrap="square">
            <a:spAutoFit/>
          </a:bodyPr>
          <a:lstStyle/>
          <a:p>
            <a:endParaRPr lang="en-CA" sz="24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Wingdings" pitchFamily="2" charset="2"/>
              <a:buChar char="ü"/>
            </a:pPr>
            <a:r>
              <a:rPr lang="en-CA" sz="2400" dirty="0">
                <a:latin typeface="Helvetica Neue" panose="02000503000000020004" pitchFamily="2" charset="0"/>
                <a:ea typeface="Helvetica Neue" panose="02000503000000020004" pitchFamily="2" charset="0"/>
                <a:cs typeface="Helvetica Neue" panose="02000503000000020004" pitchFamily="2" charset="0"/>
              </a:rPr>
              <a:t>Cognitive changes can cause distress, impact mood, lead to frustration and affect daily activities</a:t>
            </a:r>
          </a:p>
          <a:p>
            <a:pPr>
              <a:buClr>
                <a:srgbClr val="6D9F43"/>
              </a:buClr>
            </a:pPr>
            <a:endParaRPr lang="en-CA" sz="240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Wingdings" pitchFamily="2" charset="2"/>
              <a:buChar char="ü"/>
            </a:pPr>
            <a:r>
              <a:rPr lang="en-CA" sz="2400" dirty="0">
                <a:latin typeface="Helvetica Neue" panose="02000503000000020004" pitchFamily="2" charset="0"/>
                <a:ea typeface="Helvetica Neue" panose="02000503000000020004" pitchFamily="2" charset="0"/>
                <a:cs typeface="Helvetica Neue" panose="02000503000000020004" pitchFamily="2" charset="0"/>
              </a:rPr>
              <a:t>Persons with cognitive changes function better with a structured routine that includes tasks that are meaningful to them</a:t>
            </a:r>
          </a:p>
          <a:p>
            <a:pPr marL="285750" indent="-285750">
              <a:buClr>
                <a:srgbClr val="6D9F43"/>
              </a:buClr>
              <a:buFont typeface="Wingdings" pitchFamily="2" charset="2"/>
              <a:buChar char="ü"/>
            </a:pPr>
            <a:endParaRPr lang="en-CA" sz="240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D9F43"/>
              </a:buClr>
              <a:buFont typeface="Wingdings" pitchFamily="2" charset="2"/>
              <a:buChar char="ü"/>
            </a:pPr>
            <a:endParaRPr lang="en-CA" sz="2400" dirty="0">
              <a:effectLst/>
              <a:latin typeface="Helvetica Neue" panose="02000503000000020004" pitchFamily="2" charset="0"/>
              <a:ea typeface="Helvetica Neue" panose="02000503000000020004" pitchFamily="2" charset="0"/>
              <a:cs typeface="Helvetica Neue" panose="02000503000000020004" pitchFamily="2" charset="0"/>
            </a:endParaRPr>
          </a:p>
          <a:p>
            <a:endParaRPr lang="en-CA" dirty="0">
              <a:solidFill>
                <a:srgbClr val="323232"/>
              </a:solidFill>
              <a:effectLst/>
              <a:latin typeface="Filson Pro Regular" panose="02000000000000000000" pitchFamily="2" charset="77"/>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6D9F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4</a:t>
            </a:fld>
            <a:endParaRPr lang="en-US" dirty="0">
              <a:solidFill>
                <a:schemeClr val="bg1"/>
              </a:solidFill>
            </a:endParaRPr>
          </a:p>
        </p:txBody>
      </p:sp>
      <p:sp>
        <p:nvSpPr>
          <p:cNvPr id="2" name="TextBox 1">
            <a:extLst>
              <a:ext uri="{FF2B5EF4-FFF2-40B4-BE49-F238E27FC236}">
                <a16:creationId xmlns:a16="http://schemas.microsoft.com/office/drawing/2014/main" id="{55CAC1BD-A016-B9D7-3214-3638DA97D078}"/>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rPr>
              <a:t>Cognition</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3" name="Picture 2" descr="A green and black rectangle with white text&#10;&#10;Description automatically generated">
            <a:extLst>
              <a:ext uri="{FF2B5EF4-FFF2-40B4-BE49-F238E27FC236}">
                <a16:creationId xmlns:a16="http://schemas.microsoft.com/office/drawing/2014/main" id="{61968688-DFDD-5AAA-D148-3755E0BA88C4}"/>
              </a:ext>
            </a:extLst>
          </p:cNvPr>
          <p:cNvPicPr>
            <a:picLocks noChangeAspect="1"/>
          </p:cNvPicPr>
          <p:nvPr/>
        </p:nvPicPr>
        <p:blipFill>
          <a:blip r:embed="rId3"/>
          <a:stretch>
            <a:fillRect/>
          </a:stretch>
        </p:blipFill>
        <p:spPr>
          <a:xfrm>
            <a:off x="8901840" y="255743"/>
            <a:ext cx="2070100" cy="800100"/>
          </a:xfrm>
          <a:prstGeom prst="rect">
            <a:avLst/>
          </a:prstGeom>
        </p:spPr>
      </p:pic>
    </p:spTree>
    <p:extLst>
      <p:ext uri="{BB962C8B-B14F-4D97-AF65-F5344CB8AC3E}">
        <p14:creationId xmlns:p14="http://schemas.microsoft.com/office/powerpoint/2010/main" val="695996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6D9F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5</a:t>
            </a:fld>
            <a:endParaRPr lang="en-US" dirty="0">
              <a:solidFill>
                <a:schemeClr val="bg1"/>
              </a:solidFill>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383234" y="2253454"/>
            <a:ext cx="5588706" cy="3600986"/>
          </a:xfrm>
          <a:prstGeom prst="rect">
            <a:avLst/>
          </a:prstGeom>
          <a:noFill/>
        </p:spPr>
        <p:txBody>
          <a:bodyPr wrap="square">
            <a:spAutoFit/>
          </a:bodyPr>
          <a:lstStyle/>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Be patient </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Speak slowly and clearly</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Provide extra time</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Make eye contact </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Help the person establish a routine</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Confirm that the person understands </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Include the family in care</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363AD106-03F4-9B7A-2296-CB743AECB4EE}"/>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rPr>
              <a:t>Cognition</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3" name="Picture 2" descr="A green and black rectangle with white text&#10;&#10;Description automatically generated">
            <a:extLst>
              <a:ext uri="{FF2B5EF4-FFF2-40B4-BE49-F238E27FC236}">
                <a16:creationId xmlns:a16="http://schemas.microsoft.com/office/drawing/2014/main" id="{94D3F3F2-50D0-24A6-ADD2-9E8CF6855068}"/>
              </a:ext>
            </a:extLst>
          </p:cNvPr>
          <p:cNvPicPr>
            <a:picLocks noChangeAspect="1"/>
          </p:cNvPicPr>
          <p:nvPr/>
        </p:nvPicPr>
        <p:blipFill>
          <a:blip r:embed="rId3"/>
          <a:stretch>
            <a:fillRect/>
          </a:stretch>
        </p:blipFill>
        <p:spPr>
          <a:xfrm>
            <a:off x="8901840" y="255743"/>
            <a:ext cx="2070100" cy="800100"/>
          </a:xfrm>
          <a:prstGeom prst="rect">
            <a:avLst/>
          </a:prstGeom>
        </p:spPr>
      </p:pic>
      <p:pic>
        <p:nvPicPr>
          <p:cNvPr id="6" name="Picture 5" descr="A person helping an old person with a walker&#10;&#10;Description automatically generated">
            <a:extLst>
              <a:ext uri="{FF2B5EF4-FFF2-40B4-BE49-F238E27FC236}">
                <a16:creationId xmlns:a16="http://schemas.microsoft.com/office/drawing/2014/main" id="{5A512BCA-13D9-425B-3633-F608F9D6A222}"/>
              </a:ext>
            </a:extLst>
          </p:cNvPr>
          <p:cNvPicPr>
            <a:picLocks noChangeAspect="1"/>
          </p:cNvPicPr>
          <p:nvPr/>
        </p:nvPicPr>
        <p:blipFill>
          <a:blip r:embed="rId4"/>
          <a:stretch>
            <a:fillRect/>
          </a:stretch>
        </p:blipFill>
        <p:spPr>
          <a:xfrm>
            <a:off x="615028" y="2125924"/>
            <a:ext cx="4278905" cy="4064960"/>
          </a:xfrm>
          <a:prstGeom prst="rect">
            <a:avLst/>
          </a:prstGeom>
        </p:spPr>
      </p:pic>
      <p:sp>
        <p:nvSpPr>
          <p:cNvPr id="35" name="TextBox 34">
            <a:extLst>
              <a:ext uri="{FF2B5EF4-FFF2-40B4-BE49-F238E27FC236}">
                <a16:creationId xmlns:a16="http://schemas.microsoft.com/office/drawing/2014/main" id="{79DAB083-B228-F343-2C41-42824666980D}"/>
              </a:ext>
            </a:extLst>
          </p:cNvPr>
          <p:cNvSpPr txBox="1"/>
          <p:nvPr/>
        </p:nvSpPr>
        <p:spPr>
          <a:xfrm>
            <a:off x="534903" y="1358834"/>
            <a:ext cx="2979754" cy="523220"/>
          </a:xfrm>
          <a:prstGeom prst="rect">
            <a:avLst/>
          </a:prstGeom>
          <a:noFill/>
        </p:spPr>
        <p:txBody>
          <a:bodyPr wrap="square">
            <a:spAutoFit/>
          </a:bodyPr>
          <a:lstStyle/>
          <a:p>
            <a:r>
              <a:rPr lang="en-CA" sz="2800" b="1"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rPr>
              <a:t>Smart Tips:</a:t>
            </a:r>
            <a:endParaRPr lang="en-CA" sz="2800"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314499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6D9F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fld id="{6AD6DC59-4653-7A4D-8176-0D237FA82B48}" type="slidenum">
              <a:rPr lang="en-US" smtClean="0">
                <a:solidFill>
                  <a:schemeClr val="bg1"/>
                </a:solidFill>
              </a:rPr>
              <a:t>6</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5475660" y="2445215"/>
            <a:ext cx="5496280" cy="2554545"/>
          </a:xfrm>
          <a:prstGeom prst="rect">
            <a:avLst/>
          </a:prstGeom>
          <a:noFill/>
        </p:spPr>
        <p:txBody>
          <a:bodyPr wrap="square" anchor="t">
            <a:spAutoFit/>
          </a:bodyPr>
          <a:lstStyle/>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Give short and simple instructions</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Help the person start the task</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Focus on one activity at a time</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Encourage the person to slow down</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Repeat information and redirect</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F275F510-6D11-B9E5-5E66-C4D0475C179F}"/>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rPr>
              <a:t>Cognition</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5" name="Picture 4" descr="A green and black rectangle with white text&#10;&#10;Description automatically generated">
            <a:extLst>
              <a:ext uri="{FF2B5EF4-FFF2-40B4-BE49-F238E27FC236}">
                <a16:creationId xmlns:a16="http://schemas.microsoft.com/office/drawing/2014/main" id="{88FA98D7-0FAA-CFEE-31F5-B41A9A862954}"/>
              </a:ext>
            </a:extLst>
          </p:cNvPr>
          <p:cNvPicPr>
            <a:picLocks noChangeAspect="1"/>
          </p:cNvPicPr>
          <p:nvPr/>
        </p:nvPicPr>
        <p:blipFill>
          <a:blip r:embed="rId3"/>
          <a:stretch>
            <a:fillRect/>
          </a:stretch>
        </p:blipFill>
        <p:spPr>
          <a:xfrm>
            <a:off x="8901840" y="255743"/>
            <a:ext cx="2070100" cy="800100"/>
          </a:xfrm>
          <a:prstGeom prst="rect">
            <a:avLst/>
          </a:prstGeom>
        </p:spPr>
      </p:pic>
      <p:pic>
        <p:nvPicPr>
          <p:cNvPr id="7" name="Picture 6" descr="A hand holding a clipboard and pen&#10;&#10;Description automatically generated">
            <a:extLst>
              <a:ext uri="{FF2B5EF4-FFF2-40B4-BE49-F238E27FC236}">
                <a16:creationId xmlns:a16="http://schemas.microsoft.com/office/drawing/2014/main" id="{2ACB9848-AE80-3DB0-6C91-47331BDF5273}"/>
              </a:ext>
            </a:extLst>
          </p:cNvPr>
          <p:cNvPicPr>
            <a:picLocks noChangeAspect="1"/>
          </p:cNvPicPr>
          <p:nvPr/>
        </p:nvPicPr>
        <p:blipFill>
          <a:blip r:embed="rId4"/>
          <a:stretch>
            <a:fillRect/>
          </a:stretch>
        </p:blipFill>
        <p:spPr>
          <a:xfrm>
            <a:off x="609182" y="2201888"/>
            <a:ext cx="4322582" cy="3394904"/>
          </a:xfrm>
          <a:prstGeom prst="rect">
            <a:avLst/>
          </a:prstGeom>
        </p:spPr>
      </p:pic>
    </p:spTree>
    <p:extLst>
      <p:ext uri="{BB962C8B-B14F-4D97-AF65-F5344CB8AC3E}">
        <p14:creationId xmlns:p14="http://schemas.microsoft.com/office/powerpoint/2010/main" val="2902622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6D9F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fld id="{6AD6DC59-4653-7A4D-8176-0D237FA82B48}" type="slidenum">
              <a:rPr lang="en-US" smtClean="0">
                <a:solidFill>
                  <a:schemeClr val="bg1"/>
                </a:solidFill>
              </a:rPr>
              <a:t>7</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5240655" y="2445261"/>
            <a:ext cx="6275102" cy="2769989"/>
          </a:xfrm>
          <a:prstGeom prst="rect">
            <a:avLst/>
          </a:prstGeom>
          <a:noFill/>
        </p:spPr>
        <p:txBody>
          <a:bodyPr wrap="square" anchor="t">
            <a:spAutoFit/>
          </a:bodyPr>
          <a:lstStyle/>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Get to know the person and their abilities </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Gently remind the person of their current abilities and limitations</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Make sure the person is ready to participate</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Supervise as necessary</a:t>
            </a:r>
          </a:p>
        </p:txBody>
      </p:sp>
      <p:sp>
        <p:nvSpPr>
          <p:cNvPr id="3" name="TextBox 2">
            <a:extLst>
              <a:ext uri="{FF2B5EF4-FFF2-40B4-BE49-F238E27FC236}">
                <a16:creationId xmlns:a16="http://schemas.microsoft.com/office/drawing/2014/main" id="{F275F510-6D11-B9E5-5E66-C4D0475C179F}"/>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rPr>
              <a:t>Cognition</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5" name="Picture 4" descr="A green and black rectangle with white text&#10;&#10;Description automatically generated">
            <a:extLst>
              <a:ext uri="{FF2B5EF4-FFF2-40B4-BE49-F238E27FC236}">
                <a16:creationId xmlns:a16="http://schemas.microsoft.com/office/drawing/2014/main" id="{88FA98D7-0FAA-CFEE-31F5-B41A9A862954}"/>
              </a:ext>
            </a:extLst>
          </p:cNvPr>
          <p:cNvPicPr>
            <a:picLocks noChangeAspect="1"/>
          </p:cNvPicPr>
          <p:nvPr/>
        </p:nvPicPr>
        <p:blipFill>
          <a:blip r:embed="rId3"/>
          <a:stretch>
            <a:fillRect/>
          </a:stretch>
        </p:blipFill>
        <p:spPr>
          <a:xfrm>
            <a:off x="8901840" y="255743"/>
            <a:ext cx="2070100" cy="800100"/>
          </a:xfrm>
          <a:prstGeom prst="rect">
            <a:avLst/>
          </a:prstGeom>
        </p:spPr>
      </p:pic>
      <p:pic>
        <p:nvPicPr>
          <p:cNvPr id="8" name="Picture 7" descr="A poster with a pair of glasses and ear&#10;&#10;Description automatically generated">
            <a:extLst>
              <a:ext uri="{FF2B5EF4-FFF2-40B4-BE49-F238E27FC236}">
                <a16:creationId xmlns:a16="http://schemas.microsoft.com/office/drawing/2014/main" id="{699201A9-FCD5-3C78-6EF4-6C8C62517EED}"/>
              </a:ext>
            </a:extLst>
          </p:cNvPr>
          <p:cNvPicPr>
            <a:picLocks noChangeAspect="1"/>
          </p:cNvPicPr>
          <p:nvPr/>
        </p:nvPicPr>
        <p:blipFill>
          <a:blip r:embed="rId4"/>
          <a:stretch>
            <a:fillRect/>
          </a:stretch>
        </p:blipFill>
        <p:spPr>
          <a:xfrm>
            <a:off x="609181" y="2201887"/>
            <a:ext cx="4322581" cy="3256739"/>
          </a:xfrm>
          <a:prstGeom prst="rect">
            <a:avLst/>
          </a:prstGeom>
        </p:spPr>
      </p:pic>
    </p:spTree>
    <p:extLst>
      <p:ext uri="{BB962C8B-B14F-4D97-AF65-F5344CB8AC3E}">
        <p14:creationId xmlns:p14="http://schemas.microsoft.com/office/powerpoint/2010/main" val="2874449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6D9F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fld id="{6AD6DC59-4653-7A4D-8176-0D237FA82B48}" type="slidenum">
              <a:rPr lang="en-US" smtClean="0">
                <a:solidFill>
                  <a:schemeClr val="bg1"/>
                </a:solidFill>
              </a:rPr>
              <a:t>8</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5259709" y="2329081"/>
            <a:ext cx="5496280" cy="3077766"/>
          </a:xfrm>
          <a:prstGeom prst="rect">
            <a:avLst/>
          </a:prstGeom>
          <a:noFill/>
        </p:spPr>
        <p:txBody>
          <a:bodyPr wrap="square" anchor="t">
            <a:spAutoFit/>
          </a:bodyPr>
          <a:lstStyle/>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Minimize noise and distractions </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Encourage the use of aids </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Post reminders to promote safety</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Help make the environment safe</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Help personalize their room </a:t>
            </a:r>
          </a:p>
          <a:p>
            <a:pPr marL="285750" indent="-285750">
              <a:spcBef>
                <a:spcPts val="600"/>
              </a:spcBef>
              <a:spcAft>
                <a:spcPts val="600"/>
              </a:spcAft>
              <a:buClr>
                <a:srgbClr val="6D9F43"/>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Use labels/signs to help organize</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F275F510-6D11-B9E5-5E66-C4D0475C179F}"/>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rPr>
              <a:t>Cognition</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5" name="Picture 4" descr="A green and black rectangle with white text&#10;&#10;Description automatically generated">
            <a:extLst>
              <a:ext uri="{FF2B5EF4-FFF2-40B4-BE49-F238E27FC236}">
                <a16:creationId xmlns:a16="http://schemas.microsoft.com/office/drawing/2014/main" id="{88FA98D7-0FAA-CFEE-31F5-B41A9A862954}"/>
              </a:ext>
            </a:extLst>
          </p:cNvPr>
          <p:cNvPicPr>
            <a:picLocks noChangeAspect="1"/>
          </p:cNvPicPr>
          <p:nvPr/>
        </p:nvPicPr>
        <p:blipFill>
          <a:blip r:embed="rId3"/>
          <a:stretch>
            <a:fillRect/>
          </a:stretch>
        </p:blipFill>
        <p:spPr>
          <a:xfrm>
            <a:off x="8901840" y="255743"/>
            <a:ext cx="2070100" cy="800100"/>
          </a:xfrm>
          <a:prstGeom prst="rect">
            <a:avLst/>
          </a:prstGeom>
        </p:spPr>
      </p:pic>
      <p:pic>
        <p:nvPicPr>
          <p:cNvPr id="6" name="Picture 5" descr="A board with pictures and calendars&#10;&#10;Description automatically generated">
            <a:extLst>
              <a:ext uri="{FF2B5EF4-FFF2-40B4-BE49-F238E27FC236}">
                <a16:creationId xmlns:a16="http://schemas.microsoft.com/office/drawing/2014/main" id="{C5C64F72-FE46-6E6E-A424-32EC16FE189E}"/>
              </a:ext>
            </a:extLst>
          </p:cNvPr>
          <p:cNvPicPr>
            <a:picLocks noChangeAspect="1"/>
          </p:cNvPicPr>
          <p:nvPr/>
        </p:nvPicPr>
        <p:blipFill>
          <a:blip r:embed="rId4"/>
          <a:stretch>
            <a:fillRect/>
          </a:stretch>
        </p:blipFill>
        <p:spPr>
          <a:xfrm>
            <a:off x="674449" y="2162287"/>
            <a:ext cx="4244811" cy="3411355"/>
          </a:xfrm>
          <a:prstGeom prst="rect">
            <a:avLst/>
          </a:prstGeom>
        </p:spPr>
      </p:pic>
    </p:spTree>
    <p:extLst>
      <p:ext uri="{BB962C8B-B14F-4D97-AF65-F5344CB8AC3E}">
        <p14:creationId xmlns:p14="http://schemas.microsoft.com/office/powerpoint/2010/main" val="3263443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6D9F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9</a:t>
            </a:fld>
            <a:endParaRPr lang="en-US" dirty="0">
              <a:solidFill>
                <a:schemeClr val="bg1"/>
              </a:solidFill>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BBC509D5-46BD-167E-68C6-9824757CF746}"/>
              </a:ext>
            </a:extLst>
          </p:cNvPr>
          <p:cNvSpPr txBox="1"/>
          <p:nvPr/>
        </p:nvSpPr>
        <p:spPr>
          <a:xfrm>
            <a:off x="515007" y="2571337"/>
            <a:ext cx="10247728" cy="2246769"/>
          </a:xfrm>
          <a:prstGeom prst="rect">
            <a:avLst/>
          </a:prstGeom>
          <a:noFill/>
        </p:spPr>
        <p:txBody>
          <a:bodyPr wrap="square">
            <a:spAutoFit/>
          </a:bodyPr>
          <a:lstStyle/>
          <a:p>
            <a:pPr marL="285750" indent="-285750">
              <a:spcBef>
                <a:spcPts val="600"/>
              </a:spcBef>
              <a:spcAft>
                <a:spcPts val="600"/>
              </a:spcAft>
              <a:buClr>
                <a:srgbClr val="6D9F43"/>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Cognition should be monitored to understand the person’s abilities and develop a personalized care plan </a:t>
            </a:r>
          </a:p>
          <a:p>
            <a:pPr marL="285750" indent="-285750">
              <a:spcBef>
                <a:spcPts val="600"/>
              </a:spcBef>
              <a:spcAft>
                <a:spcPts val="600"/>
              </a:spcAft>
              <a:buClr>
                <a:srgbClr val="6D9F43"/>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If you notice a sudden change in cognition, report it to your team immediately</a:t>
            </a:r>
          </a:p>
          <a:p>
            <a:pPr marL="285750" indent="-285750">
              <a:spcBef>
                <a:spcPts val="600"/>
              </a:spcBef>
              <a:spcAft>
                <a:spcPts val="600"/>
              </a:spcAft>
              <a:buClr>
                <a:srgbClr val="6D9F43"/>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Occupational Therapists are skilled in cognition</a:t>
            </a:r>
          </a:p>
        </p:txBody>
      </p:sp>
      <p:sp>
        <p:nvSpPr>
          <p:cNvPr id="5" name="TextBox 4">
            <a:extLst>
              <a:ext uri="{FF2B5EF4-FFF2-40B4-BE49-F238E27FC236}">
                <a16:creationId xmlns:a16="http://schemas.microsoft.com/office/drawing/2014/main" id="{C464F891-8B36-55E6-3070-E2AE354F925B}"/>
              </a:ext>
            </a:extLst>
          </p:cNvPr>
          <p:cNvSpPr txBox="1"/>
          <p:nvPr/>
        </p:nvSpPr>
        <p:spPr>
          <a:xfrm>
            <a:off x="569753" y="1334442"/>
            <a:ext cx="6098058" cy="523220"/>
          </a:xfrm>
          <a:prstGeom prst="rect">
            <a:avLst/>
          </a:prstGeom>
          <a:noFill/>
        </p:spPr>
        <p:txBody>
          <a:bodyPr wrap="square">
            <a:spAutoFit/>
          </a:bodyPr>
          <a:lstStyle/>
          <a:p>
            <a:r>
              <a:rPr lang="en-CA" sz="2800" b="1"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rPr>
              <a:t>Seek extra support</a:t>
            </a:r>
            <a:endParaRPr lang="en-CA" sz="2800"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TextBox 1">
            <a:extLst>
              <a:ext uri="{FF2B5EF4-FFF2-40B4-BE49-F238E27FC236}">
                <a16:creationId xmlns:a16="http://schemas.microsoft.com/office/drawing/2014/main" id="{0B1B0143-7BAF-F2BA-60A5-74DE24803AB5}"/>
              </a:ext>
            </a:extLst>
          </p:cNvPr>
          <p:cNvSpPr txBox="1"/>
          <p:nvPr/>
        </p:nvSpPr>
        <p:spPr>
          <a:xfrm>
            <a:off x="637107" y="6050812"/>
            <a:ext cx="10113020" cy="461665"/>
          </a:xfrm>
          <a:prstGeom prst="rect">
            <a:avLst/>
          </a:prstGeom>
          <a:noFill/>
        </p:spPr>
        <p:txBody>
          <a:bodyPr wrap="square">
            <a:spAutoFit/>
          </a:bodyPr>
          <a:lstStyle/>
          <a:p>
            <a:r>
              <a:rPr lang="en-CA" sz="1200" i="1" dirty="0">
                <a:effectLst/>
                <a:latin typeface="Helvetica Neue" panose="02000503000000020004" pitchFamily="2" charset="0"/>
                <a:ea typeface="Helvetica Neue" panose="02000503000000020004" pitchFamily="2" charset="0"/>
                <a:cs typeface="Helvetica Neue" panose="02000503000000020004" pitchFamily="2" charset="0"/>
              </a:rPr>
              <a:t>Smart Tips for Stroke Care (2023) was created by members of the Regional Stroke Networks of Ontario. This material may be shared without permission from the authors, without changes and with source credited. </a:t>
            </a:r>
          </a:p>
        </p:txBody>
      </p:sp>
      <p:sp>
        <p:nvSpPr>
          <p:cNvPr id="3" name="TextBox 2">
            <a:extLst>
              <a:ext uri="{FF2B5EF4-FFF2-40B4-BE49-F238E27FC236}">
                <a16:creationId xmlns:a16="http://schemas.microsoft.com/office/drawing/2014/main" id="{7657D552-AC1D-D16F-D279-67905D03E073}"/>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6D9F43"/>
                </a:solidFill>
                <a:effectLst/>
                <a:latin typeface="Helvetica Neue" panose="02000503000000020004" pitchFamily="2" charset="0"/>
                <a:ea typeface="Helvetica Neue" panose="02000503000000020004" pitchFamily="2" charset="0"/>
                <a:cs typeface="Helvetica Neue" panose="02000503000000020004" pitchFamily="2" charset="0"/>
              </a:rPr>
              <a:t>Cognition</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6" name="Picture 5" descr="A green and black rectangle with white text&#10;&#10;Description automatically generated">
            <a:extLst>
              <a:ext uri="{FF2B5EF4-FFF2-40B4-BE49-F238E27FC236}">
                <a16:creationId xmlns:a16="http://schemas.microsoft.com/office/drawing/2014/main" id="{EEA78E72-C08D-E5D2-E86B-AB680D6C537A}"/>
              </a:ext>
            </a:extLst>
          </p:cNvPr>
          <p:cNvPicPr>
            <a:picLocks noChangeAspect="1"/>
          </p:cNvPicPr>
          <p:nvPr/>
        </p:nvPicPr>
        <p:blipFill>
          <a:blip r:embed="rId3"/>
          <a:stretch>
            <a:fillRect/>
          </a:stretch>
        </p:blipFill>
        <p:spPr>
          <a:xfrm>
            <a:off x="8901840" y="255743"/>
            <a:ext cx="2070100" cy="800100"/>
          </a:xfrm>
          <a:prstGeom prst="rect">
            <a:avLst/>
          </a:prstGeom>
        </p:spPr>
      </p:pic>
    </p:spTree>
    <p:extLst>
      <p:ext uri="{BB962C8B-B14F-4D97-AF65-F5344CB8AC3E}">
        <p14:creationId xmlns:p14="http://schemas.microsoft.com/office/powerpoint/2010/main" val="1772134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{32147598-3C07-5649-9BD1-90F14684BCAA}tf16401378</Template>
  <TotalTime>1119</TotalTime>
  <Words>1045</Words>
  <Application>Microsoft Office PowerPoint</Application>
  <PresentationFormat>Widescreen</PresentationFormat>
  <Paragraphs>146</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Filson Pro Regular</vt:lpstr>
      <vt:lpstr>Helvetica Neue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Urso</dc:creator>
  <cp:lastModifiedBy>Jenkins, Heather</cp:lastModifiedBy>
  <cp:revision>310</cp:revision>
  <dcterms:created xsi:type="dcterms:W3CDTF">2023-11-28T17:30:17Z</dcterms:created>
  <dcterms:modified xsi:type="dcterms:W3CDTF">2024-06-03T17:50:44Z</dcterms:modified>
</cp:coreProperties>
</file>