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notesSlides/notesSlide5.xml" ContentType="application/vnd.openxmlformats-officedocument.presentationml.notesSlide+xml"/>
  <Override PartName="/ppt/tags/tag7.xml" ContentType="application/vnd.openxmlformats-officedocument.presentationml.tags+xml"/>
  <Override PartName="/ppt/notesSlides/notesSlide6.xml" ContentType="application/vnd.openxmlformats-officedocument.presentationml.notesSlide+xml"/>
  <Override PartName="/ppt/tags/tag8.xml" ContentType="application/vnd.openxmlformats-officedocument.presentationml.tags+xml"/>
  <Override PartName="/ppt/notesSlides/notesSlide7.xml" ContentType="application/vnd.openxmlformats-officedocument.presentationml.notesSlide+xml"/>
  <Override PartName="/ppt/tags/tag9.xml" ContentType="application/vnd.openxmlformats-officedocument.presentationml.tags+xml"/>
  <Override PartName="/ppt/notesSlides/notesSlide8.xml" ContentType="application/vnd.openxmlformats-officedocument.presentationml.notesSlide+xml"/>
  <Override PartName="/ppt/tags/tag10.xml" ContentType="application/vnd.openxmlformats-officedocument.presentationml.tags+xml"/>
  <Override PartName="/ppt/notesSlides/notesSlide9.xml" ContentType="application/vnd.openxmlformats-officedocument.presentationml.notesSlide+xml"/>
  <Override PartName="/ppt/tags/tag11.xml" ContentType="application/vnd.openxmlformats-officedocument.presentationml.tags+xml"/>
  <Override PartName="/ppt/notesSlides/notesSlide10.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2"/>
  </p:notesMasterIdLst>
  <p:sldIdLst>
    <p:sldId id="326" r:id="rId2"/>
    <p:sldId id="327" r:id="rId3"/>
    <p:sldId id="328" r:id="rId4"/>
    <p:sldId id="335" r:id="rId5"/>
    <p:sldId id="329" r:id="rId6"/>
    <p:sldId id="330" r:id="rId7"/>
    <p:sldId id="331" r:id="rId8"/>
    <p:sldId id="336" r:id="rId9"/>
    <p:sldId id="337" r:id="rId10"/>
    <p:sldId id="334" r:id="rId11"/>
  </p:sldIdLst>
  <p:sldSz cx="12192000" cy="6858000"/>
  <p:notesSz cx="6858000" cy="9144000"/>
  <p:custDataLst>
    <p:tags r:id="rId13"/>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42728BB7-3D95-9C89-26DF-608F5F2A53B5}" name="Jana Van de Rydt" initials="JV" userId="4e034a107399202e" providerId="Windows Live"/>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Michelle Mohan" initials="MM" lastIdx="2" clrIdx="0">
    <p:extLst>
      <p:ext uri="{19B8F6BF-5375-455C-9EA6-DF929625EA0E}">
        <p15:presenceInfo xmlns:p15="http://schemas.microsoft.com/office/powerpoint/2012/main" userId="S-1-5-21-1713919750-443283458-3588888695-9463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59670"/>
    <a:srgbClr val="523D90"/>
    <a:srgbClr val="F47D20"/>
    <a:srgbClr val="2A804D"/>
    <a:srgbClr val="10818A"/>
    <a:srgbClr val="FC5959"/>
    <a:srgbClr val="DB6336"/>
    <a:srgbClr val="4166A1"/>
    <a:srgbClr val="31BCAD"/>
    <a:srgbClr val="EE343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618"/>
    <p:restoredTop sz="72326" autoAdjust="0"/>
  </p:normalViewPr>
  <p:slideViewPr>
    <p:cSldViewPr snapToGrid="0">
      <p:cViewPr varScale="1">
        <p:scale>
          <a:sx n="82" d="100"/>
          <a:sy n="82" d="100"/>
        </p:scale>
        <p:origin x="1560" y="90"/>
      </p:cViewPr>
      <p:guideLst/>
    </p:cSldViewPr>
  </p:slideViewPr>
  <p:notesTextViewPr>
    <p:cViewPr>
      <p:scale>
        <a:sx n="1" d="1"/>
        <a:sy n="1" d="1"/>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gs" Target="tags/tag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8/10/relationships/authors" Targe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44E666E-5BBF-5A40-BFE3-DA3D82914BC0}" type="datetimeFigureOut">
              <a:rPr lang="en-US" smtClean="0"/>
              <a:t>2024/06/03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DCDD983-8305-314A-9800-E75A8538EF91}" type="slidenum">
              <a:rPr lang="en-US" smtClean="0"/>
              <a:t>‹#›</a:t>
            </a:fld>
            <a:endParaRPr lang="en-US"/>
          </a:p>
        </p:txBody>
      </p:sp>
    </p:spTree>
    <p:extLst>
      <p:ext uri="{BB962C8B-B14F-4D97-AF65-F5344CB8AC3E}">
        <p14:creationId xmlns:p14="http://schemas.microsoft.com/office/powerpoint/2010/main" val="31720065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DCDD983-8305-314A-9800-E75A8538EF91}" type="slidenum">
              <a:rPr lang="en-US" smtClean="0"/>
              <a:t>1</a:t>
            </a:fld>
            <a:endParaRPr lang="en-US"/>
          </a:p>
        </p:txBody>
      </p:sp>
    </p:spTree>
    <p:extLst>
      <p:ext uri="{BB962C8B-B14F-4D97-AF65-F5344CB8AC3E}">
        <p14:creationId xmlns:p14="http://schemas.microsoft.com/office/powerpoint/2010/main" val="400529394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buClr>
                <a:srgbClr val="EE3439"/>
              </a:buClr>
              <a:buFont typeface="Wingdings" pitchFamily="2" charset="2"/>
              <a:buChar char="ü"/>
            </a:pPr>
            <a:r>
              <a:rPr lang="en-CA" dirty="0">
                <a:effectLst/>
                <a:latin typeface="Helvetica Neue" panose="02000503000000020004" pitchFamily="2" charset="0"/>
                <a:ea typeface="Helvetica Neue" panose="02000503000000020004" pitchFamily="2" charset="0"/>
                <a:cs typeface="Helvetica Neue" panose="02000503000000020004" pitchFamily="2" charset="0"/>
              </a:rPr>
              <a:t>Occupational Therapists and Physiotherapists can help with strategies to </a:t>
            </a:r>
            <a:r>
              <a:rPr lang="en-CA" b="1" dirty="0">
                <a:effectLst/>
                <a:latin typeface="Helvetica Neue" panose="02000503000000020004" pitchFamily="2" charset="0"/>
                <a:ea typeface="Helvetica Neue" panose="02000503000000020004" pitchFamily="2" charset="0"/>
                <a:cs typeface="Helvetica Neue" panose="02000503000000020004" pitchFamily="2" charset="0"/>
              </a:rPr>
              <a:t>manage fatigue</a:t>
            </a:r>
            <a:r>
              <a:rPr lang="en-CA" dirty="0">
                <a:effectLst/>
                <a:latin typeface="Helvetica Neue" panose="02000503000000020004" pitchFamily="2" charset="0"/>
                <a:ea typeface="Helvetica Neue" panose="02000503000000020004" pitchFamily="2" charset="0"/>
                <a:cs typeface="Helvetica Neue" panose="02000503000000020004" pitchFamily="2" charset="0"/>
              </a:rPr>
              <a:t>. </a:t>
            </a:r>
            <a:r>
              <a:rPr lang="en-CA" b="1" dirty="0">
                <a:effectLst/>
                <a:latin typeface="Helvetica Neue" panose="02000503000000020004" pitchFamily="2" charset="0"/>
                <a:ea typeface="Helvetica Neue" panose="02000503000000020004" pitchFamily="2" charset="0"/>
                <a:cs typeface="Helvetica Neue" panose="02000503000000020004" pitchFamily="2" charset="0"/>
              </a:rPr>
              <a:t>It may be helpful to involve them in a person’s care</a:t>
            </a:r>
            <a:br>
              <a:rPr lang="en-CA" dirty="0">
                <a:effectLst/>
                <a:latin typeface="Helvetica Neue" panose="02000503000000020004" pitchFamily="2" charset="0"/>
                <a:ea typeface="Helvetica Neue" panose="02000503000000020004" pitchFamily="2" charset="0"/>
                <a:cs typeface="Helvetica Neue" panose="02000503000000020004" pitchFamily="2" charset="0"/>
              </a:rPr>
            </a:br>
            <a:endParaRPr lang="en-CA" dirty="0">
              <a:effectLst/>
              <a:latin typeface="Helvetica Neue" panose="02000503000000020004" pitchFamily="2" charset="0"/>
              <a:ea typeface="Helvetica Neue" panose="02000503000000020004" pitchFamily="2" charset="0"/>
              <a:cs typeface="Helvetica Neue" panose="02000503000000020004" pitchFamily="2" charset="0"/>
            </a:endParaRPr>
          </a:p>
          <a:p>
            <a:pPr marL="285750" indent="-285750">
              <a:buClr>
                <a:srgbClr val="EE3439"/>
              </a:buClr>
              <a:buFont typeface="Wingdings" pitchFamily="2" charset="2"/>
              <a:buChar char="ü"/>
            </a:pPr>
            <a:r>
              <a:rPr lang="en-CA" dirty="0">
                <a:effectLst/>
                <a:latin typeface="Helvetica Neue" panose="02000503000000020004" pitchFamily="2" charset="0"/>
                <a:ea typeface="Helvetica Neue" panose="02000503000000020004" pitchFamily="2" charset="0"/>
                <a:cs typeface="Helvetica Neue" panose="02000503000000020004" pitchFamily="2" charset="0"/>
              </a:rPr>
              <a:t>Tell the team if you notice a change </a:t>
            </a:r>
            <a:r>
              <a:rPr lang="en-CA" b="1" dirty="0">
                <a:effectLst/>
                <a:latin typeface="Helvetica Neue" panose="02000503000000020004" pitchFamily="2" charset="0"/>
                <a:ea typeface="Helvetica Neue" panose="02000503000000020004" pitchFamily="2" charset="0"/>
                <a:cs typeface="Helvetica Neue" panose="02000503000000020004" pitchFamily="2" charset="0"/>
              </a:rPr>
              <a:t>in a person’s fatigue level </a:t>
            </a:r>
            <a:r>
              <a:rPr lang="en-CA" dirty="0">
                <a:effectLst/>
                <a:latin typeface="Helvetica Neue" panose="02000503000000020004" pitchFamily="2" charset="0"/>
                <a:ea typeface="Helvetica Neue" panose="02000503000000020004" pitchFamily="2" charset="0"/>
                <a:cs typeface="Helvetica Neue" panose="02000503000000020004" pitchFamily="2" charset="0"/>
              </a:rPr>
              <a:t>and seek medical advice for any conditions that may be contributing to fatigue</a:t>
            </a:r>
          </a:p>
          <a:p>
            <a:endParaRPr lang="en-CA" dirty="0"/>
          </a:p>
        </p:txBody>
      </p:sp>
      <p:sp>
        <p:nvSpPr>
          <p:cNvPr id="4" name="Slide Number Placeholder 3"/>
          <p:cNvSpPr>
            <a:spLocks noGrp="1"/>
          </p:cNvSpPr>
          <p:nvPr>
            <p:ph type="sldNum" sz="quarter" idx="10"/>
          </p:nvPr>
        </p:nvSpPr>
        <p:spPr/>
        <p:txBody>
          <a:bodyPr/>
          <a:lstStyle/>
          <a:p>
            <a:fld id="{0DCDD983-8305-314A-9800-E75A8538EF91}" type="slidenum">
              <a:rPr lang="en-US" smtClean="0"/>
              <a:t>10</a:t>
            </a:fld>
            <a:endParaRPr lang="en-US"/>
          </a:p>
        </p:txBody>
      </p:sp>
    </p:spTree>
    <p:extLst>
      <p:ext uri="{BB962C8B-B14F-4D97-AF65-F5344CB8AC3E}">
        <p14:creationId xmlns:p14="http://schemas.microsoft.com/office/powerpoint/2010/main" val="37496069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200" b="0" dirty="0">
                <a:effectLst/>
                <a:latin typeface="Helvetica Neue" panose="02000503000000020004" pitchFamily="2" charset="0"/>
                <a:ea typeface="Helvetica Neue" panose="02000503000000020004" pitchFamily="2" charset="0"/>
                <a:cs typeface="Helvetica Neue" panose="02000503000000020004" pitchFamily="2" charset="0"/>
              </a:rPr>
              <a:t>Fatigue is a feeling of tiredness or lack of energy and is one of the most common effects of stroke. </a:t>
            </a:r>
          </a:p>
          <a:p>
            <a:pPr marL="0" marR="0" lvl="0" indent="0" algn="l" defTabSz="914400" rtl="0" eaLnBrk="1" fontAlgn="auto" latinLnBrk="0" hangingPunct="1">
              <a:lnSpc>
                <a:spcPct val="100000"/>
              </a:lnSpc>
              <a:spcBef>
                <a:spcPts val="0"/>
              </a:spcBef>
              <a:spcAft>
                <a:spcPts val="0"/>
              </a:spcAft>
              <a:buClrTx/>
              <a:buSzTx/>
              <a:buFontTx/>
              <a:buNone/>
              <a:tabLst/>
              <a:defRPr/>
            </a:pPr>
            <a:r>
              <a:rPr lang="en-CA" sz="1200" dirty="0">
                <a:effectLst/>
                <a:latin typeface="Helvetica Neue" panose="02000503000000020004" pitchFamily="2" charset="0"/>
                <a:ea typeface="Helvetica Neue" panose="02000503000000020004" pitchFamily="2" charset="0"/>
                <a:cs typeface="Helvetica Neue" panose="02000503000000020004" pitchFamily="2" charset="0"/>
              </a:rPr>
              <a:t>The signs of fatigue are not always obvious but it can have a significant impact on the </a:t>
            </a:r>
            <a:r>
              <a:rPr lang="en-CA" sz="1200" b="1" dirty="0">
                <a:effectLst/>
                <a:latin typeface="Helvetica Neue" panose="02000503000000020004" pitchFamily="2" charset="0"/>
                <a:ea typeface="Helvetica Neue" panose="02000503000000020004" pitchFamily="2" charset="0"/>
                <a:cs typeface="Helvetica Neue" panose="02000503000000020004" pitchFamily="2" charset="0"/>
              </a:rPr>
              <a:t>person’s ability to function day to day and participate in activities.</a:t>
            </a:r>
          </a:p>
          <a:p>
            <a:endParaRPr lang="en-CA" dirty="0"/>
          </a:p>
        </p:txBody>
      </p:sp>
      <p:sp>
        <p:nvSpPr>
          <p:cNvPr id="4" name="Slide Number Placeholder 3"/>
          <p:cNvSpPr>
            <a:spLocks noGrp="1"/>
          </p:cNvSpPr>
          <p:nvPr>
            <p:ph type="sldNum" sz="quarter" idx="10"/>
          </p:nvPr>
        </p:nvSpPr>
        <p:spPr/>
        <p:txBody>
          <a:bodyPr/>
          <a:lstStyle/>
          <a:p>
            <a:fld id="{0DCDD983-8305-314A-9800-E75A8538EF91}" type="slidenum">
              <a:rPr lang="en-US" smtClean="0"/>
              <a:t>2</a:t>
            </a:fld>
            <a:endParaRPr lang="en-US"/>
          </a:p>
        </p:txBody>
      </p:sp>
    </p:spTree>
    <p:extLst>
      <p:ext uri="{BB962C8B-B14F-4D97-AF65-F5344CB8AC3E}">
        <p14:creationId xmlns:p14="http://schemas.microsoft.com/office/powerpoint/2010/main" val="25747433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buClr>
                <a:srgbClr val="EE3439"/>
              </a:buClr>
              <a:buFont typeface="Wingdings" pitchFamily="2" charset="2"/>
              <a:buChar char="ü"/>
            </a:pPr>
            <a:r>
              <a:rPr lang="en-CA" dirty="0">
                <a:effectLst/>
                <a:latin typeface="Helvetica Neue" panose="02000503000000020004" pitchFamily="2" charset="0"/>
                <a:ea typeface="Helvetica Neue" panose="02000503000000020004" pitchFamily="2" charset="0"/>
                <a:cs typeface="Helvetica Neue" panose="02000503000000020004" pitchFamily="2" charset="0"/>
              </a:rPr>
              <a:t>Fatigue after stroke:</a:t>
            </a:r>
          </a:p>
          <a:p>
            <a:pPr marL="742950" lvl="1" indent="-285750">
              <a:spcBef>
                <a:spcPts val="600"/>
              </a:spcBef>
              <a:buFont typeface="Arial" panose="020B0604020202020204" pitchFamily="34" charset="0"/>
              <a:buChar char="•"/>
            </a:pPr>
            <a:r>
              <a:rPr lang="en-CA" dirty="0">
                <a:effectLst/>
                <a:latin typeface="Helvetica Neue" panose="02000503000000020004" pitchFamily="2" charset="0"/>
                <a:ea typeface="Helvetica Neue" panose="02000503000000020004" pitchFamily="2" charset="0"/>
                <a:cs typeface="Helvetica Neue" panose="02000503000000020004" pitchFamily="2" charset="0"/>
              </a:rPr>
              <a:t>Can affect up to half of persons with stroke but is </a:t>
            </a:r>
            <a:r>
              <a:rPr lang="en-CA" b="1" dirty="0">
                <a:effectLst/>
                <a:latin typeface="Helvetica Neue" panose="02000503000000020004" pitchFamily="2" charset="0"/>
                <a:ea typeface="Helvetica Neue" panose="02000503000000020004" pitchFamily="2" charset="0"/>
                <a:cs typeface="Helvetica Neue" panose="02000503000000020004" pitchFamily="2" charset="0"/>
              </a:rPr>
              <a:t>manageable when using a team approach</a:t>
            </a:r>
          </a:p>
          <a:p>
            <a:pPr marL="742950" lvl="1" indent="-285750">
              <a:spcBef>
                <a:spcPts val="600"/>
              </a:spcBef>
              <a:buFont typeface="Arial" panose="020B0604020202020204" pitchFamily="34" charset="0"/>
              <a:buChar char="•"/>
            </a:pPr>
            <a:r>
              <a:rPr lang="en-CA" dirty="0">
                <a:effectLst/>
                <a:latin typeface="Helvetica Neue" panose="02000503000000020004" pitchFamily="2" charset="0"/>
                <a:ea typeface="Helvetica Neue" panose="02000503000000020004" pitchFamily="2" charset="0"/>
                <a:cs typeface="Helvetica Neue" panose="02000503000000020004" pitchFamily="2" charset="0"/>
              </a:rPr>
              <a:t>Often starts in the first few weeks after a stroke but can happen at any point</a:t>
            </a:r>
          </a:p>
          <a:p>
            <a:pPr marL="742950" lvl="1" indent="-285750">
              <a:spcBef>
                <a:spcPts val="600"/>
              </a:spcBef>
              <a:buFont typeface="Arial" panose="020B0604020202020204" pitchFamily="34" charset="0"/>
              <a:buChar char="•"/>
            </a:pPr>
            <a:r>
              <a:rPr lang="en-CA" dirty="0">
                <a:effectLst/>
                <a:latin typeface="Helvetica Neue" panose="02000503000000020004" pitchFamily="2" charset="0"/>
                <a:ea typeface="Helvetica Neue" panose="02000503000000020004" pitchFamily="2" charset="0"/>
                <a:cs typeface="Helvetica Neue" panose="02000503000000020004" pitchFamily="2" charset="0"/>
              </a:rPr>
              <a:t>Is different from the typical tiredness </a:t>
            </a:r>
            <a:r>
              <a:rPr lang="en-CA" b="1" dirty="0">
                <a:effectLst/>
                <a:latin typeface="Helvetica Neue" panose="02000503000000020004" pitchFamily="2" charset="0"/>
                <a:ea typeface="Helvetica Neue" panose="02000503000000020004" pitchFamily="2" charset="0"/>
                <a:cs typeface="Helvetica Neue" panose="02000503000000020004" pitchFamily="2" charset="0"/>
              </a:rPr>
              <a:t>that everyone feels from time to time. After a stroke</a:t>
            </a:r>
            <a:r>
              <a:rPr lang="en-CA" dirty="0">
                <a:effectLst/>
                <a:latin typeface="Helvetica Neue" panose="02000503000000020004" pitchFamily="2" charset="0"/>
                <a:ea typeface="Helvetica Neue" panose="02000503000000020004" pitchFamily="2" charset="0"/>
                <a:cs typeface="Helvetica Neue" panose="02000503000000020004" pitchFamily="2" charset="0"/>
              </a:rPr>
              <a:t>, </a:t>
            </a:r>
            <a:r>
              <a:rPr lang="en-CA" b="1" dirty="0">
                <a:effectLst/>
                <a:latin typeface="Helvetica Neue" panose="02000503000000020004" pitchFamily="2" charset="0"/>
                <a:ea typeface="Helvetica Neue" panose="02000503000000020004" pitchFamily="2" charset="0"/>
                <a:cs typeface="Helvetica Neue" panose="02000503000000020004" pitchFamily="2" charset="0"/>
              </a:rPr>
              <a:t>even tasks like moving, thinking, talking – can take more effort than it did before</a:t>
            </a:r>
          </a:p>
          <a:p>
            <a:pPr marL="742950" lvl="1" indent="-285750">
              <a:spcBef>
                <a:spcPts val="600"/>
              </a:spcBef>
              <a:buFont typeface="Arial" panose="020B0604020202020204" pitchFamily="34" charset="0"/>
              <a:buChar char="•"/>
            </a:pPr>
            <a:r>
              <a:rPr lang="en-CA" b="1" dirty="0">
                <a:effectLst/>
                <a:latin typeface="Helvetica Neue" panose="02000503000000020004" pitchFamily="2" charset="0"/>
                <a:ea typeface="Helvetica Neue" panose="02000503000000020004" pitchFamily="2" charset="0"/>
                <a:cs typeface="Helvetica Neue" panose="02000503000000020004" pitchFamily="2" charset="0"/>
              </a:rPr>
              <a:t>Is not necessarily related to activity</a:t>
            </a:r>
            <a:r>
              <a:rPr lang="en-CA" dirty="0">
                <a:effectLst/>
                <a:latin typeface="Helvetica Neue" panose="02000503000000020004" pitchFamily="2" charset="0"/>
                <a:ea typeface="Helvetica Neue" panose="02000503000000020004" pitchFamily="2" charset="0"/>
                <a:cs typeface="Helvetica Neue" panose="02000503000000020004" pitchFamily="2" charset="0"/>
              </a:rPr>
              <a:t>, does not always improve with rest and the </a:t>
            </a:r>
            <a:r>
              <a:rPr lang="en-CA" b="1" dirty="0">
                <a:effectLst/>
                <a:latin typeface="Helvetica Neue" panose="02000503000000020004" pitchFamily="2" charset="0"/>
                <a:ea typeface="Helvetica Neue" panose="02000503000000020004" pitchFamily="2" charset="0"/>
                <a:cs typeface="Helvetica Neue" panose="02000503000000020004" pitchFamily="2" charset="0"/>
              </a:rPr>
              <a:t>person may constantly feel exhausted</a:t>
            </a:r>
          </a:p>
          <a:p>
            <a:pPr marL="742950" lvl="1" indent="-285750">
              <a:spcBef>
                <a:spcPts val="600"/>
              </a:spcBef>
              <a:buFont typeface="Arial" panose="020B0604020202020204" pitchFamily="34" charset="0"/>
              <a:buChar char="•"/>
            </a:pPr>
            <a:r>
              <a:rPr lang="en-CA" dirty="0">
                <a:effectLst/>
                <a:latin typeface="Helvetica Neue" panose="02000503000000020004" pitchFamily="2" charset="0"/>
                <a:ea typeface="Helvetica Neue" panose="02000503000000020004" pitchFamily="2" charset="0"/>
                <a:cs typeface="Helvetica Neue" panose="02000503000000020004" pitchFamily="2" charset="0"/>
              </a:rPr>
              <a:t>May affect a person’s quality of life and relationships, as </a:t>
            </a:r>
            <a:r>
              <a:rPr lang="en-CA" b="1" dirty="0">
                <a:effectLst/>
                <a:latin typeface="Helvetica Neue" panose="02000503000000020004" pitchFamily="2" charset="0"/>
                <a:ea typeface="Helvetica Neue" panose="02000503000000020004" pitchFamily="2" charset="0"/>
                <a:cs typeface="Helvetica Neue" panose="02000503000000020004" pitchFamily="2" charset="0"/>
              </a:rPr>
              <a:t>family and friends may not understand how genuinely exhausted the person is</a:t>
            </a:r>
          </a:p>
          <a:p>
            <a:pPr marL="742950" lvl="1" indent="-285750">
              <a:spcBef>
                <a:spcPts val="600"/>
              </a:spcBef>
              <a:buFont typeface="Arial" panose="020B0604020202020204" pitchFamily="34" charset="0"/>
              <a:buChar char="•"/>
            </a:pPr>
            <a:r>
              <a:rPr lang="en-CA" dirty="0">
                <a:effectLst/>
                <a:latin typeface="Helvetica Neue" panose="02000503000000020004" pitchFamily="2" charset="0"/>
                <a:ea typeface="Helvetica Neue" panose="02000503000000020004" pitchFamily="2" charset="0"/>
                <a:cs typeface="Helvetica Neue" panose="02000503000000020004" pitchFamily="2" charset="0"/>
              </a:rPr>
              <a:t>Can be mistaken for depression. </a:t>
            </a:r>
            <a:r>
              <a:rPr lang="en-CA" b="1" dirty="0">
                <a:effectLst/>
                <a:latin typeface="Helvetica Neue" panose="02000503000000020004" pitchFamily="2" charset="0"/>
                <a:ea typeface="Helvetica Neue" panose="02000503000000020004" pitchFamily="2" charset="0"/>
                <a:cs typeface="Helvetica Neue" panose="02000503000000020004" pitchFamily="2" charset="0"/>
              </a:rPr>
              <a:t>However, it is important to know that fatigue and depression are different, and each problem needs to be recognized and managed separately</a:t>
            </a:r>
            <a:endParaRPr lang="en-CA" dirty="0">
              <a:effectLst/>
              <a:latin typeface="Helvetica Neue" panose="02000503000000020004" pitchFamily="2" charset="0"/>
              <a:ea typeface="Helvetica Neue" panose="02000503000000020004" pitchFamily="2" charset="0"/>
              <a:cs typeface="Helvetica Neue" panose="02000503000000020004" pitchFamily="2" charset="0"/>
            </a:endParaRPr>
          </a:p>
          <a:p>
            <a:endParaRPr lang="en-US" dirty="0"/>
          </a:p>
        </p:txBody>
      </p:sp>
      <p:sp>
        <p:nvSpPr>
          <p:cNvPr id="4" name="Slide Number Placeholder 3"/>
          <p:cNvSpPr>
            <a:spLocks noGrp="1"/>
          </p:cNvSpPr>
          <p:nvPr>
            <p:ph type="sldNum" sz="quarter" idx="5"/>
          </p:nvPr>
        </p:nvSpPr>
        <p:spPr/>
        <p:txBody>
          <a:bodyPr/>
          <a:lstStyle/>
          <a:p>
            <a:fld id="{0DCDD983-8305-314A-9800-E75A8538EF91}" type="slidenum">
              <a:rPr lang="en-US" smtClean="0"/>
              <a:t>3</a:t>
            </a:fld>
            <a:endParaRPr lang="en-US"/>
          </a:p>
        </p:txBody>
      </p:sp>
    </p:spTree>
    <p:extLst>
      <p:ext uri="{BB962C8B-B14F-4D97-AF65-F5344CB8AC3E}">
        <p14:creationId xmlns:p14="http://schemas.microsoft.com/office/powerpoint/2010/main" val="4305017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buClr>
                <a:srgbClr val="EE3439"/>
              </a:buClr>
              <a:buFont typeface="Wingdings" pitchFamily="2" charset="2"/>
              <a:buChar char="ü"/>
            </a:pPr>
            <a:r>
              <a:rPr lang="en-CA" dirty="0">
                <a:effectLst/>
                <a:latin typeface="Helvetica Neue" panose="02000503000000020004" pitchFamily="2" charset="0"/>
                <a:ea typeface="Helvetica Neue" panose="02000503000000020004" pitchFamily="2" charset="0"/>
                <a:cs typeface="Helvetica Neue" panose="02000503000000020004" pitchFamily="2" charset="0"/>
              </a:rPr>
              <a:t>The intensity of fatigue does not seem to be related to the type or severity of the stroke. </a:t>
            </a:r>
            <a:r>
              <a:rPr lang="en-CA" b="1" dirty="0">
                <a:effectLst/>
                <a:latin typeface="Helvetica Neue" panose="02000503000000020004" pitchFamily="2" charset="0"/>
                <a:ea typeface="Helvetica Neue" panose="02000503000000020004" pitchFamily="2" charset="0"/>
                <a:cs typeface="Helvetica Neue" panose="02000503000000020004" pitchFamily="2" charset="0"/>
              </a:rPr>
              <a:t>A person with a very mild stroke can experience fatigue</a:t>
            </a:r>
          </a:p>
          <a:p>
            <a:pPr marL="285750" indent="-285750">
              <a:buClr>
                <a:srgbClr val="EE3439"/>
              </a:buClr>
              <a:buFont typeface="Wingdings" pitchFamily="2" charset="2"/>
              <a:buChar char="ü"/>
            </a:pPr>
            <a:endParaRPr lang="en-CA" dirty="0">
              <a:effectLst/>
              <a:latin typeface="Helvetica Neue" panose="02000503000000020004" pitchFamily="2" charset="0"/>
              <a:ea typeface="Helvetica Neue" panose="02000503000000020004" pitchFamily="2" charset="0"/>
              <a:cs typeface="Helvetica Neue" panose="02000503000000020004" pitchFamily="2" charset="0"/>
            </a:endParaRPr>
          </a:p>
          <a:p>
            <a:pPr marL="285750" indent="-285750">
              <a:buClr>
                <a:srgbClr val="EE3439"/>
              </a:buClr>
              <a:buFont typeface="Wingdings" pitchFamily="2" charset="2"/>
              <a:buChar char="ü"/>
            </a:pPr>
            <a:r>
              <a:rPr lang="en-CA" dirty="0">
                <a:effectLst/>
                <a:latin typeface="Helvetica Neue" panose="02000503000000020004" pitchFamily="2" charset="0"/>
                <a:ea typeface="Helvetica Neue" panose="02000503000000020004" pitchFamily="2" charset="0"/>
                <a:cs typeface="Helvetica Neue" panose="02000503000000020004" pitchFamily="2" charset="0"/>
              </a:rPr>
              <a:t>Other factors can have an impact on fatigue after stroke. These include:</a:t>
            </a:r>
          </a:p>
          <a:p>
            <a:pPr marL="742950" lvl="1" indent="-285750">
              <a:spcBef>
                <a:spcPts val="600"/>
              </a:spcBef>
              <a:buFont typeface="Arial" panose="020B0604020202020204" pitchFamily="34" charset="0"/>
              <a:buChar char="•"/>
            </a:pPr>
            <a:r>
              <a:rPr lang="en-CA" dirty="0">
                <a:effectLst/>
                <a:latin typeface="Helvetica Neue" panose="02000503000000020004" pitchFamily="2" charset="0"/>
                <a:ea typeface="Helvetica Neue" panose="02000503000000020004" pitchFamily="2" charset="0"/>
                <a:cs typeface="Helvetica Neue" panose="02000503000000020004" pitchFamily="2" charset="0"/>
              </a:rPr>
              <a:t>Noisy or busy environments</a:t>
            </a:r>
          </a:p>
          <a:p>
            <a:pPr marL="742950" lvl="1" indent="-285750">
              <a:spcBef>
                <a:spcPts val="600"/>
              </a:spcBef>
              <a:buFont typeface="Arial" panose="020B0604020202020204" pitchFamily="34" charset="0"/>
              <a:buChar char="•"/>
            </a:pPr>
            <a:r>
              <a:rPr lang="en-CA" dirty="0">
                <a:effectLst/>
                <a:latin typeface="Helvetica Neue" panose="02000503000000020004" pitchFamily="2" charset="0"/>
                <a:ea typeface="Helvetica Neue" panose="02000503000000020004" pitchFamily="2" charset="0"/>
                <a:cs typeface="Helvetica Neue" panose="02000503000000020004" pitchFamily="2" charset="0"/>
              </a:rPr>
              <a:t>Complex activities such as social events, bingo, etc.</a:t>
            </a:r>
          </a:p>
          <a:p>
            <a:pPr marL="742950" lvl="1" indent="-285750">
              <a:spcBef>
                <a:spcPts val="600"/>
              </a:spcBef>
              <a:buFont typeface="Arial" panose="020B0604020202020204" pitchFamily="34" charset="0"/>
              <a:buChar char="•"/>
            </a:pPr>
            <a:r>
              <a:rPr lang="en-CA" dirty="0">
                <a:effectLst/>
                <a:latin typeface="Helvetica Neue" panose="02000503000000020004" pitchFamily="2" charset="0"/>
                <a:ea typeface="Helvetica Neue" panose="02000503000000020004" pitchFamily="2" charset="0"/>
                <a:cs typeface="Helvetica Neue" panose="02000503000000020004" pitchFamily="2" charset="0"/>
              </a:rPr>
              <a:t>Poor sleep or breathing problems while asleep (e.g. sleep apnea)</a:t>
            </a:r>
          </a:p>
          <a:p>
            <a:pPr marL="742950" lvl="1" indent="-285750">
              <a:spcBef>
                <a:spcPts val="600"/>
              </a:spcBef>
              <a:buFont typeface="Arial" panose="020B0604020202020204" pitchFamily="34" charset="0"/>
              <a:buChar char="•"/>
            </a:pPr>
            <a:r>
              <a:rPr lang="en-CA" dirty="0">
                <a:effectLst/>
                <a:latin typeface="Helvetica Neue" panose="02000503000000020004" pitchFamily="2" charset="0"/>
                <a:ea typeface="Helvetica Neue" panose="02000503000000020004" pitchFamily="2" charset="0"/>
                <a:cs typeface="Helvetica Neue" panose="02000503000000020004" pitchFamily="2" charset="0"/>
              </a:rPr>
              <a:t>Poor nutrition</a:t>
            </a:r>
          </a:p>
          <a:p>
            <a:pPr marL="742950" lvl="1" indent="-285750">
              <a:spcBef>
                <a:spcPts val="600"/>
              </a:spcBef>
              <a:buFont typeface="Arial" panose="020B0604020202020204" pitchFamily="34" charset="0"/>
              <a:buChar char="•"/>
            </a:pPr>
            <a:r>
              <a:rPr lang="en-CA" dirty="0">
                <a:effectLst/>
                <a:latin typeface="Helvetica Neue" panose="02000503000000020004" pitchFamily="2" charset="0"/>
                <a:ea typeface="Helvetica Neue" panose="02000503000000020004" pitchFamily="2" charset="0"/>
                <a:cs typeface="Helvetica Neue" panose="02000503000000020004" pitchFamily="2" charset="0"/>
              </a:rPr>
              <a:t>Pain</a:t>
            </a:r>
          </a:p>
          <a:p>
            <a:pPr marL="742950" lvl="1" indent="-285750">
              <a:spcBef>
                <a:spcPts val="600"/>
              </a:spcBef>
              <a:buFont typeface="Arial" panose="020B0604020202020204" pitchFamily="34" charset="0"/>
              <a:buChar char="•"/>
            </a:pPr>
            <a:r>
              <a:rPr lang="en-CA" dirty="0">
                <a:effectLst/>
                <a:latin typeface="Helvetica Neue" panose="02000503000000020004" pitchFamily="2" charset="0"/>
                <a:ea typeface="Helvetica Neue" panose="02000503000000020004" pitchFamily="2" charset="0"/>
                <a:cs typeface="Helvetica Neue" panose="02000503000000020004" pitchFamily="2" charset="0"/>
              </a:rPr>
              <a:t>Some medications</a:t>
            </a:r>
          </a:p>
          <a:p>
            <a:pPr marL="742950" lvl="1" indent="-285750">
              <a:spcBef>
                <a:spcPts val="600"/>
              </a:spcBef>
              <a:buFont typeface="Arial" panose="020B0604020202020204" pitchFamily="34" charset="0"/>
              <a:buChar char="•"/>
            </a:pPr>
            <a:r>
              <a:rPr lang="en-CA" dirty="0">
                <a:effectLst/>
                <a:latin typeface="Helvetica Neue" panose="02000503000000020004" pitchFamily="2" charset="0"/>
                <a:ea typeface="Helvetica Neue" panose="02000503000000020004" pitchFamily="2" charset="0"/>
                <a:cs typeface="Helvetica Neue" panose="02000503000000020004" pitchFamily="2" charset="0"/>
              </a:rPr>
              <a:t>Other medical conditions (e.g. thyroid problems)</a:t>
            </a:r>
          </a:p>
          <a:p>
            <a:endParaRPr lang="en-US" dirty="0"/>
          </a:p>
        </p:txBody>
      </p:sp>
      <p:sp>
        <p:nvSpPr>
          <p:cNvPr id="4" name="Slide Number Placeholder 3"/>
          <p:cNvSpPr>
            <a:spLocks noGrp="1"/>
          </p:cNvSpPr>
          <p:nvPr>
            <p:ph type="sldNum" sz="quarter" idx="5"/>
          </p:nvPr>
        </p:nvSpPr>
        <p:spPr/>
        <p:txBody>
          <a:bodyPr/>
          <a:lstStyle/>
          <a:p>
            <a:fld id="{0DCDD983-8305-314A-9800-E75A8538EF91}" type="slidenum">
              <a:rPr lang="en-US" smtClean="0"/>
              <a:t>4</a:t>
            </a:fld>
            <a:endParaRPr lang="en-US"/>
          </a:p>
        </p:txBody>
      </p:sp>
    </p:spTree>
    <p:extLst>
      <p:ext uri="{BB962C8B-B14F-4D97-AF65-F5344CB8AC3E}">
        <p14:creationId xmlns:p14="http://schemas.microsoft.com/office/powerpoint/2010/main" val="38519852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200" b="1" dirty="0">
                <a:solidFill>
                  <a:srgbClr val="EE3439"/>
                </a:solidFill>
                <a:effectLst/>
                <a:latin typeface="Helvetica Neue" panose="02000503000000020004" pitchFamily="2" charset="0"/>
                <a:ea typeface="Helvetica Neue" panose="02000503000000020004" pitchFamily="2" charset="0"/>
                <a:cs typeface="Helvetica Neue" panose="02000503000000020004" pitchFamily="2" charset="0"/>
              </a:rPr>
              <a:t>Smart Tips – </a:t>
            </a:r>
            <a:r>
              <a:rPr lang="en-CA" sz="1200" dirty="0">
                <a:effectLst/>
                <a:latin typeface="Helvetica Neue" panose="02000503000000020004" pitchFamily="2" charset="0"/>
                <a:ea typeface="Helvetica Neue" panose="02000503000000020004" pitchFamily="2" charset="0"/>
                <a:cs typeface="Helvetica Neue" panose="02000503000000020004" pitchFamily="2" charset="0"/>
              </a:rPr>
              <a:t>Always follow the care plan! </a:t>
            </a:r>
            <a:r>
              <a:rPr lang="en-CA" sz="1200" b="1" dirty="0">
                <a:effectLst/>
                <a:latin typeface="Helvetica Neue" panose="02000503000000020004" pitchFamily="2" charset="0"/>
                <a:ea typeface="Helvetica Neue" panose="02000503000000020004" pitchFamily="2" charset="0"/>
                <a:cs typeface="Helvetica Neue" panose="02000503000000020004" pitchFamily="2" charset="0"/>
              </a:rPr>
              <a:t>This section</a:t>
            </a:r>
            <a:r>
              <a:rPr lang="en-CA" sz="1200" b="1" baseline="0" dirty="0">
                <a:effectLst/>
                <a:latin typeface="Helvetica Neue" panose="02000503000000020004" pitchFamily="2" charset="0"/>
                <a:ea typeface="Helvetica Neue" panose="02000503000000020004" pitchFamily="2" charset="0"/>
                <a:cs typeface="Helvetica Neue" panose="02000503000000020004" pitchFamily="2" charset="0"/>
              </a:rPr>
              <a:t> pertains to encouragement &amp; support.</a:t>
            </a:r>
            <a:endParaRPr lang="en-CA" sz="1200" b="1" dirty="0">
              <a:effectLst/>
              <a:latin typeface="Helvetica Neue" panose="02000503000000020004" pitchFamily="2" charset="0"/>
              <a:ea typeface="Helvetica Neue" panose="02000503000000020004" pitchFamily="2" charset="0"/>
              <a:cs typeface="Helvetica Neue" panose="02000503000000020004" pitchFamily="2" charset="0"/>
            </a:endParaRPr>
          </a:p>
          <a:p>
            <a:endParaRPr lang="en-CA" dirty="0"/>
          </a:p>
          <a:p>
            <a:endParaRPr lang="en-CA" dirty="0"/>
          </a:p>
          <a:p>
            <a:pPr marL="285750" indent="-285750">
              <a:buClr>
                <a:srgbClr val="EE3439"/>
              </a:buClr>
              <a:buFont typeface="Arial" panose="020B0604020202020204" pitchFamily="34" charset="0"/>
              <a:buChar char="•"/>
            </a:pPr>
            <a:r>
              <a:rPr lang="en-CA" dirty="0">
                <a:effectLst/>
                <a:latin typeface="Helvetica Neue" panose="02000503000000020004" pitchFamily="2" charset="0"/>
                <a:ea typeface="Helvetica Neue" panose="02000503000000020004" pitchFamily="2" charset="0"/>
                <a:cs typeface="Helvetica Neue" panose="02000503000000020004" pitchFamily="2" charset="0"/>
              </a:rPr>
              <a:t>Encourage good communication </a:t>
            </a:r>
            <a:r>
              <a:rPr lang="en-CA" b="1" dirty="0">
                <a:effectLst/>
                <a:latin typeface="Helvetica Neue" panose="02000503000000020004" pitchFamily="2" charset="0"/>
                <a:ea typeface="Helvetica Neue" panose="02000503000000020004" pitchFamily="2" charset="0"/>
                <a:cs typeface="Helvetica Neue" panose="02000503000000020004" pitchFamily="2" charset="0"/>
              </a:rPr>
              <a:t>by asking the person about their level of fatigue before, during and after an activity</a:t>
            </a:r>
            <a:br>
              <a:rPr lang="en-CA" dirty="0">
                <a:effectLst/>
                <a:latin typeface="Helvetica Neue" panose="02000503000000020004" pitchFamily="2" charset="0"/>
                <a:ea typeface="Helvetica Neue" panose="02000503000000020004" pitchFamily="2" charset="0"/>
                <a:cs typeface="Helvetica Neue" panose="02000503000000020004" pitchFamily="2" charset="0"/>
              </a:rPr>
            </a:br>
            <a:endParaRPr lang="en-CA" dirty="0">
              <a:effectLst/>
              <a:latin typeface="Helvetica Neue" panose="02000503000000020004" pitchFamily="2" charset="0"/>
              <a:ea typeface="Helvetica Neue" panose="02000503000000020004" pitchFamily="2" charset="0"/>
              <a:cs typeface="Helvetica Neue" panose="02000503000000020004" pitchFamily="2" charset="0"/>
            </a:endParaRPr>
          </a:p>
          <a:p>
            <a:pPr marL="285750" indent="-285750">
              <a:buClr>
                <a:srgbClr val="EE3439"/>
              </a:buClr>
              <a:buFont typeface="Arial" panose="020B0604020202020204" pitchFamily="34" charset="0"/>
              <a:buChar char="•"/>
            </a:pPr>
            <a:r>
              <a:rPr lang="en-CA" dirty="0">
                <a:effectLst/>
                <a:latin typeface="Helvetica Neue" panose="02000503000000020004" pitchFamily="2" charset="0"/>
                <a:ea typeface="Helvetica Neue" panose="02000503000000020004" pitchFamily="2" charset="0"/>
                <a:cs typeface="Helvetica Neue" panose="02000503000000020004" pitchFamily="2" charset="0"/>
              </a:rPr>
              <a:t>Encourage participation in activities the </a:t>
            </a:r>
            <a:r>
              <a:rPr lang="en-CA" b="1" dirty="0">
                <a:effectLst/>
                <a:latin typeface="Helvetica Neue" panose="02000503000000020004" pitchFamily="2" charset="0"/>
                <a:ea typeface="Helvetica Neue" panose="02000503000000020004" pitchFamily="2" charset="0"/>
                <a:cs typeface="Helvetica Neue" panose="02000503000000020004" pitchFamily="2" charset="0"/>
              </a:rPr>
              <a:t>person enjoys</a:t>
            </a:r>
            <a:r>
              <a:rPr lang="en-CA" dirty="0">
                <a:effectLst/>
                <a:latin typeface="Helvetica Neue" panose="02000503000000020004" pitchFamily="2" charset="0"/>
                <a:ea typeface="Helvetica Neue" panose="02000503000000020004" pitchFamily="2" charset="0"/>
                <a:cs typeface="Helvetica Neue" panose="02000503000000020004" pitchFamily="2" charset="0"/>
              </a:rPr>
              <a:t>, </a:t>
            </a:r>
            <a:r>
              <a:rPr lang="en-CA" b="0" dirty="0">
                <a:effectLst/>
                <a:latin typeface="Helvetica Neue" panose="02000503000000020004" pitchFamily="2" charset="0"/>
                <a:ea typeface="Helvetica Neue" panose="02000503000000020004" pitchFamily="2" charset="0"/>
                <a:cs typeface="Helvetica Neue" panose="02000503000000020004" pitchFamily="2" charset="0"/>
              </a:rPr>
              <a:t>even if only partially or for a short time</a:t>
            </a:r>
          </a:p>
          <a:p>
            <a:endParaRPr lang="en-CA" dirty="0"/>
          </a:p>
        </p:txBody>
      </p:sp>
      <p:sp>
        <p:nvSpPr>
          <p:cNvPr id="4" name="Slide Number Placeholder 3"/>
          <p:cNvSpPr>
            <a:spLocks noGrp="1"/>
          </p:cNvSpPr>
          <p:nvPr>
            <p:ph type="sldNum" sz="quarter" idx="10"/>
          </p:nvPr>
        </p:nvSpPr>
        <p:spPr/>
        <p:txBody>
          <a:bodyPr/>
          <a:lstStyle/>
          <a:p>
            <a:fld id="{0DCDD983-8305-314A-9800-E75A8538EF91}" type="slidenum">
              <a:rPr lang="en-US" smtClean="0"/>
              <a:t>5</a:t>
            </a:fld>
            <a:endParaRPr lang="en-US"/>
          </a:p>
        </p:txBody>
      </p:sp>
    </p:spTree>
    <p:extLst>
      <p:ext uri="{BB962C8B-B14F-4D97-AF65-F5344CB8AC3E}">
        <p14:creationId xmlns:p14="http://schemas.microsoft.com/office/powerpoint/2010/main" val="14433438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200" b="1" dirty="0">
                <a:effectLst/>
                <a:latin typeface="Helvetica Neue" panose="02000503000000020004" pitchFamily="2" charset="0"/>
                <a:ea typeface="Helvetica Neue" panose="02000503000000020004" pitchFamily="2" charset="0"/>
                <a:cs typeface="Helvetica Neue" panose="02000503000000020004" pitchFamily="2" charset="0"/>
              </a:rPr>
              <a:t>This section pertains to Promoting Healthy Habits.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CA" sz="1200" b="0" dirty="0">
              <a:effectLst/>
              <a:latin typeface="Helvetica Neue" panose="02000503000000020004" pitchFamily="2" charset="0"/>
              <a:ea typeface="Helvetica Neue" panose="02000503000000020004" pitchFamily="2" charset="0"/>
              <a:cs typeface="Helvetica Neue" panose="02000503000000020004" pitchFamily="2" charset="0"/>
            </a:endParaRPr>
          </a:p>
          <a:p>
            <a:pPr marL="285750" indent="-285750">
              <a:buClr>
                <a:srgbClr val="EE3439"/>
              </a:buClr>
              <a:buFont typeface="Arial" panose="020B0604020202020204" pitchFamily="34" charset="0"/>
              <a:buChar char="•"/>
            </a:pPr>
            <a:r>
              <a:rPr lang="en-CA" dirty="0">
                <a:effectLst/>
                <a:latin typeface="Helvetica Neue" panose="02000503000000020004" pitchFamily="2" charset="0"/>
                <a:ea typeface="Helvetica Neue" panose="02000503000000020004" pitchFamily="2" charset="0"/>
                <a:cs typeface="Helvetica Neue" panose="02000503000000020004" pitchFamily="2" charset="0"/>
              </a:rPr>
              <a:t>Adequate sleep </a:t>
            </a:r>
            <a:r>
              <a:rPr lang="en-CA" b="1" dirty="0">
                <a:effectLst/>
                <a:latin typeface="Helvetica Neue" panose="02000503000000020004" pitchFamily="2" charset="0"/>
                <a:ea typeface="Helvetica Neue" panose="02000503000000020004" pitchFamily="2" charset="0"/>
                <a:cs typeface="Helvetica Neue" panose="02000503000000020004" pitchFamily="2" charset="0"/>
              </a:rPr>
              <a:t>(keep a regular sleep schedule)</a:t>
            </a:r>
          </a:p>
          <a:p>
            <a:pPr marL="285750" indent="-285750">
              <a:buClr>
                <a:srgbClr val="EE3439"/>
              </a:buClr>
              <a:buFont typeface="Arial" panose="020B0604020202020204" pitchFamily="34" charset="0"/>
              <a:buChar char="•"/>
            </a:pPr>
            <a:endParaRPr lang="en-CA" dirty="0">
              <a:effectLst/>
              <a:latin typeface="Helvetica Neue" panose="02000503000000020004" pitchFamily="2" charset="0"/>
              <a:ea typeface="Helvetica Neue" panose="02000503000000020004" pitchFamily="2" charset="0"/>
              <a:cs typeface="Helvetica Neue" panose="02000503000000020004" pitchFamily="2" charset="0"/>
            </a:endParaRPr>
          </a:p>
          <a:p>
            <a:pPr marL="285750" indent="-285750">
              <a:buClr>
                <a:srgbClr val="EE3439"/>
              </a:buClr>
              <a:buFont typeface="Arial" panose="020B0604020202020204" pitchFamily="34" charset="0"/>
              <a:buChar char="•"/>
            </a:pPr>
            <a:r>
              <a:rPr lang="en-CA" dirty="0">
                <a:effectLst/>
                <a:latin typeface="Helvetica Neue" panose="02000503000000020004" pitchFamily="2" charset="0"/>
                <a:ea typeface="Helvetica Neue" panose="02000503000000020004" pitchFamily="2" charset="0"/>
                <a:cs typeface="Helvetica Neue" panose="02000503000000020004" pitchFamily="2" charset="0"/>
              </a:rPr>
              <a:t>Nutrition </a:t>
            </a:r>
            <a:r>
              <a:rPr lang="en-CA" b="1" dirty="0">
                <a:effectLst/>
                <a:latin typeface="Helvetica Neue" panose="02000503000000020004" pitchFamily="2" charset="0"/>
                <a:ea typeface="Helvetica Neue" panose="02000503000000020004" pitchFamily="2" charset="0"/>
                <a:cs typeface="Helvetica Neue" panose="02000503000000020004" pitchFamily="2" charset="0"/>
              </a:rPr>
              <a:t>(e.g. eat a healthy diet, drink enough water and avoid alcohol)</a:t>
            </a:r>
          </a:p>
          <a:p>
            <a:pPr marL="285750" indent="-285750">
              <a:buClr>
                <a:srgbClr val="EE3439"/>
              </a:buClr>
              <a:buFont typeface="Arial" panose="020B0604020202020204" pitchFamily="34" charset="0"/>
              <a:buChar char="•"/>
            </a:pPr>
            <a:endParaRPr lang="en-CA" dirty="0">
              <a:effectLst/>
              <a:latin typeface="Helvetica Neue" panose="02000503000000020004" pitchFamily="2" charset="0"/>
              <a:ea typeface="Helvetica Neue" panose="02000503000000020004" pitchFamily="2" charset="0"/>
              <a:cs typeface="Helvetica Neue" panose="02000503000000020004" pitchFamily="2" charset="0"/>
            </a:endParaRPr>
          </a:p>
          <a:p>
            <a:pPr marL="285750" indent="-285750">
              <a:buClr>
                <a:srgbClr val="EE3439"/>
              </a:buClr>
              <a:buFont typeface="Arial" panose="020B0604020202020204" pitchFamily="34" charset="0"/>
              <a:buChar char="•"/>
            </a:pPr>
            <a:r>
              <a:rPr lang="en-CA" dirty="0">
                <a:effectLst/>
                <a:latin typeface="Helvetica Neue" panose="02000503000000020004" pitchFamily="2" charset="0"/>
                <a:ea typeface="Helvetica Neue" panose="02000503000000020004" pitchFamily="2" charset="0"/>
                <a:cs typeface="Helvetica Neue" panose="02000503000000020004" pitchFamily="2" charset="0"/>
              </a:rPr>
              <a:t>Exercise </a:t>
            </a:r>
            <a:r>
              <a:rPr lang="en-CA" b="1" dirty="0">
                <a:effectLst/>
                <a:latin typeface="Helvetica Neue" panose="02000503000000020004" pitchFamily="2" charset="0"/>
                <a:ea typeface="Helvetica Neue" panose="02000503000000020004" pitchFamily="2" charset="0"/>
                <a:cs typeface="Helvetica Neue" panose="02000503000000020004" pitchFamily="2" charset="0"/>
              </a:rPr>
              <a:t>(even small amounts can help improve fatigue over time)</a:t>
            </a:r>
          </a:p>
          <a:p>
            <a:endParaRPr lang="en-CA" dirty="0"/>
          </a:p>
          <a:p>
            <a:endParaRPr lang="en-CA" dirty="0"/>
          </a:p>
        </p:txBody>
      </p:sp>
      <p:sp>
        <p:nvSpPr>
          <p:cNvPr id="4" name="Slide Number Placeholder 3"/>
          <p:cNvSpPr>
            <a:spLocks noGrp="1"/>
          </p:cNvSpPr>
          <p:nvPr>
            <p:ph type="sldNum" sz="quarter" idx="10"/>
          </p:nvPr>
        </p:nvSpPr>
        <p:spPr/>
        <p:txBody>
          <a:bodyPr/>
          <a:lstStyle/>
          <a:p>
            <a:fld id="{0DCDD983-8305-314A-9800-E75A8538EF91}" type="slidenum">
              <a:rPr lang="en-US" smtClean="0"/>
              <a:t>6</a:t>
            </a:fld>
            <a:endParaRPr lang="en-US"/>
          </a:p>
        </p:txBody>
      </p:sp>
    </p:spTree>
    <p:extLst>
      <p:ext uri="{BB962C8B-B14F-4D97-AF65-F5344CB8AC3E}">
        <p14:creationId xmlns:p14="http://schemas.microsoft.com/office/powerpoint/2010/main" val="177152126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200" b="1" dirty="0">
                <a:effectLst/>
                <a:latin typeface="Helvetica Neue" panose="02000503000000020004" pitchFamily="2" charset="0"/>
                <a:ea typeface="Helvetica Neue" panose="02000503000000020004" pitchFamily="2" charset="0"/>
                <a:cs typeface="Helvetica Neue" panose="02000503000000020004" pitchFamily="2" charset="0"/>
              </a:rPr>
              <a:t>This section pertains to planning</a:t>
            </a:r>
            <a:r>
              <a:rPr lang="en-CA" sz="1200" b="1" baseline="0" dirty="0">
                <a:effectLst/>
                <a:latin typeface="Helvetica Neue" panose="02000503000000020004" pitchFamily="2" charset="0"/>
                <a:ea typeface="Helvetica Neue" panose="02000503000000020004" pitchFamily="2" charset="0"/>
                <a:cs typeface="Helvetica Neue" panose="02000503000000020004" pitchFamily="2" charset="0"/>
              </a:rPr>
              <a:t> ahead.</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CA" sz="1200" b="1" dirty="0">
              <a:effectLst/>
              <a:latin typeface="Helvetica Neue" panose="02000503000000020004" pitchFamily="2" charset="0"/>
              <a:ea typeface="Helvetica Neue" panose="02000503000000020004" pitchFamily="2" charset="0"/>
              <a:cs typeface="Helvetica Neue" panose="02000503000000020004" pitchFamily="2" charset="0"/>
            </a:endParaRPr>
          </a:p>
          <a:p>
            <a:pPr marL="285750" indent="-285750">
              <a:buClr>
                <a:srgbClr val="EE3439"/>
              </a:buClr>
              <a:buFont typeface="Arial" panose="020B0604020202020204" pitchFamily="34" charset="0"/>
              <a:buChar char="•"/>
            </a:pPr>
            <a:r>
              <a:rPr lang="en-CA" b="1" dirty="0">
                <a:effectLst/>
                <a:latin typeface="Helvetica Neue" panose="02000503000000020004" pitchFamily="2" charset="0"/>
                <a:ea typeface="Helvetica Neue" panose="02000503000000020004" pitchFamily="2" charset="0"/>
                <a:cs typeface="Helvetica Neue" panose="02000503000000020004" pitchFamily="2" charset="0"/>
              </a:rPr>
              <a:t>Have the person identify which activities are the most important to them</a:t>
            </a:r>
            <a:r>
              <a:rPr lang="en-CA" dirty="0">
                <a:effectLst/>
                <a:latin typeface="Helvetica Neue" panose="02000503000000020004" pitchFamily="2" charset="0"/>
                <a:ea typeface="Helvetica Neue" panose="02000503000000020004" pitchFamily="2" charset="0"/>
                <a:cs typeface="Helvetica Neue" panose="02000503000000020004" pitchFamily="2" charset="0"/>
              </a:rPr>
              <a:t>, and plan to complete those activities first</a:t>
            </a:r>
          </a:p>
          <a:p>
            <a:pPr marL="285750" indent="-285750">
              <a:buClr>
                <a:srgbClr val="EE3439"/>
              </a:buClr>
              <a:buFont typeface="Arial" panose="020B0604020202020204" pitchFamily="34" charset="0"/>
              <a:buChar char="•"/>
            </a:pPr>
            <a:endParaRPr lang="en-CA" dirty="0">
              <a:effectLst/>
              <a:latin typeface="Helvetica Neue" panose="02000503000000020004" pitchFamily="2" charset="0"/>
              <a:ea typeface="Helvetica Neue" panose="02000503000000020004" pitchFamily="2" charset="0"/>
              <a:cs typeface="Helvetica Neue" panose="02000503000000020004" pitchFamily="2" charset="0"/>
            </a:endParaRPr>
          </a:p>
          <a:p>
            <a:pPr marL="285750" indent="-285750">
              <a:buClr>
                <a:srgbClr val="EE3439"/>
              </a:buClr>
              <a:buFont typeface="Arial" panose="020B0604020202020204" pitchFamily="34" charset="0"/>
              <a:buChar char="•"/>
            </a:pPr>
            <a:r>
              <a:rPr lang="en-CA" b="1" dirty="0">
                <a:effectLst/>
                <a:latin typeface="Helvetica Neue" panose="02000503000000020004" pitchFamily="2" charset="0"/>
                <a:ea typeface="Helvetica Neue" panose="02000503000000020004" pitchFamily="2" charset="0"/>
                <a:cs typeface="Helvetica Neue" panose="02000503000000020004" pitchFamily="2" charset="0"/>
              </a:rPr>
              <a:t>Help the person </a:t>
            </a:r>
            <a:r>
              <a:rPr lang="en-CA" dirty="0">
                <a:effectLst/>
                <a:latin typeface="Helvetica Neue" panose="02000503000000020004" pitchFamily="2" charset="0"/>
                <a:ea typeface="Helvetica Neue" panose="02000503000000020004" pitchFamily="2" charset="0"/>
                <a:cs typeface="Helvetica Neue" panose="02000503000000020004" pitchFamily="2" charset="0"/>
              </a:rPr>
              <a:t>to do tasks in a way that uses less energy, </a:t>
            </a:r>
            <a:r>
              <a:rPr lang="en-CA" b="1" dirty="0">
                <a:effectLst/>
                <a:latin typeface="Helvetica Neue" panose="02000503000000020004" pitchFamily="2" charset="0"/>
                <a:ea typeface="Helvetica Neue" panose="02000503000000020004" pitchFamily="2" charset="0"/>
                <a:cs typeface="Helvetica Neue" panose="02000503000000020004" pitchFamily="2" charset="0"/>
              </a:rPr>
              <a:t>such as sitting when possible</a:t>
            </a:r>
          </a:p>
          <a:p>
            <a:pPr marL="285750" indent="-285750">
              <a:buClr>
                <a:srgbClr val="EE3439"/>
              </a:buClr>
              <a:buFont typeface="Arial" panose="020B0604020202020204" pitchFamily="34" charset="0"/>
              <a:buChar char="•"/>
            </a:pPr>
            <a:endParaRPr lang="en-CA" b="1" dirty="0">
              <a:effectLst/>
              <a:latin typeface="Helvetica Neue" panose="02000503000000020004" pitchFamily="2" charset="0"/>
              <a:ea typeface="Helvetica Neue" panose="02000503000000020004" pitchFamily="2" charset="0"/>
              <a:cs typeface="Helvetica Neue" panose="02000503000000020004" pitchFamily="2" charset="0"/>
            </a:endParaRPr>
          </a:p>
          <a:p>
            <a:pPr marL="285750" indent="-285750">
              <a:buClr>
                <a:srgbClr val="EE3439"/>
              </a:buClr>
              <a:buFont typeface="Arial" panose="020B0604020202020204" pitchFamily="34" charset="0"/>
              <a:buChar char="•"/>
            </a:pPr>
            <a:r>
              <a:rPr lang="en-CA" dirty="0">
                <a:effectLst/>
                <a:latin typeface="Helvetica Neue" panose="02000503000000020004" pitchFamily="2" charset="0"/>
                <a:ea typeface="Helvetica Neue" panose="02000503000000020004" pitchFamily="2" charset="0"/>
                <a:cs typeface="Helvetica Neue" panose="02000503000000020004" pitchFamily="2" charset="0"/>
              </a:rPr>
              <a:t>Organize the environment </a:t>
            </a:r>
            <a:r>
              <a:rPr lang="en-CA" b="1" dirty="0">
                <a:effectLst/>
                <a:latin typeface="Helvetica Neue" panose="02000503000000020004" pitchFamily="2" charset="0"/>
                <a:ea typeface="Helvetica Neue" panose="02000503000000020004" pitchFamily="2" charset="0"/>
                <a:cs typeface="Helvetica Neue" panose="02000503000000020004" pitchFamily="2" charset="0"/>
              </a:rPr>
              <a:t>to make tasks easier, such as having the necessary items close by</a:t>
            </a:r>
          </a:p>
          <a:p>
            <a:pPr marL="285750" indent="-285750">
              <a:buClr>
                <a:srgbClr val="EE3439"/>
              </a:buClr>
              <a:buFont typeface="Arial" panose="020B0604020202020204" pitchFamily="34" charset="0"/>
              <a:buChar char="•"/>
            </a:pPr>
            <a:endParaRPr lang="en-CA" dirty="0">
              <a:effectLst/>
              <a:latin typeface="Helvetica Neue" panose="02000503000000020004" pitchFamily="2" charset="0"/>
              <a:ea typeface="Helvetica Neue" panose="02000503000000020004" pitchFamily="2" charset="0"/>
              <a:cs typeface="Helvetica Neue" panose="02000503000000020004" pitchFamily="2" charset="0"/>
            </a:endParaRPr>
          </a:p>
          <a:p>
            <a:pPr marL="285750" indent="-285750">
              <a:buClr>
                <a:srgbClr val="EE3439"/>
              </a:buClr>
              <a:buFont typeface="Arial" panose="020B0604020202020204" pitchFamily="34" charset="0"/>
              <a:buChar char="•"/>
            </a:pPr>
            <a:r>
              <a:rPr lang="en-CA" dirty="0">
                <a:effectLst/>
                <a:latin typeface="Helvetica Neue" panose="02000503000000020004" pitchFamily="2" charset="0"/>
                <a:ea typeface="Helvetica Neue" panose="02000503000000020004" pitchFamily="2" charset="0"/>
                <a:cs typeface="Helvetica Neue" panose="02000503000000020004" pitchFamily="2" charset="0"/>
              </a:rPr>
              <a:t>Plan activities for when the person will have the most energy. Balance periods of activity with periods of rest. Plan extra time </a:t>
            </a:r>
            <a:r>
              <a:rPr lang="en-CA" b="1" dirty="0">
                <a:effectLst/>
                <a:latin typeface="Helvetica Neue" panose="02000503000000020004" pitchFamily="2" charset="0"/>
                <a:ea typeface="Helvetica Neue" panose="02000503000000020004" pitchFamily="2" charset="0"/>
                <a:cs typeface="Helvetica Neue" panose="02000503000000020004" pitchFamily="2" charset="0"/>
              </a:rPr>
              <a:t>to accomplish a task</a:t>
            </a:r>
          </a:p>
          <a:p>
            <a:endParaRPr lang="en-US" dirty="0"/>
          </a:p>
        </p:txBody>
      </p:sp>
      <p:sp>
        <p:nvSpPr>
          <p:cNvPr id="4" name="Slide Number Placeholder 3"/>
          <p:cNvSpPr>
            <a:spLocks noGrp="1"/>
          </p:cNvSpPr>
          <p:nvPr>
            <p:ph type="sldNum" sz="quarter" idx="5"/>
          </p:nvPr>
        </p:nvSpPr>
        <p:spPr/>
        <p:txBody>
          <a:bodyPr/>
          <a:lstStyle/>
          <a:p>
            <a:fld id="{0DCDD983-8305-314A-9800-E75A8538EF91}" type="slidenum">
              <a:rPr lang="en-US" smtClean="0"/>
              <a:t>7</a:t>
            </a:fld>
            <a:endParaRPr lang="en-US"/>
          </a:p>
        </p:txBody>
      </p:sp>
    </p:spTree>
    <p:extLst>
      <p:ext uri="{BB962C8B-B14F-4D97-AF65-F5344CB8AC3E}">
        <p14:creationId xmlns:p14="http://schemas.microsoft.com/office/powerpoint/2010/main" val="300295490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200" b="1" dirty="0">
                <a:effectLst/>
                <a:latin typeface="Helvetica Neue" panose="02000503000000020004" pitchFamily="2" charset="0"/>
                <a:ea typeface="Helvetica Neue" panose="02000503000000020004" pitchFamily="2" charset="0"/>
                <a:cs typeface="Helvetica Neue" panose="02000503000000020004" pitchFamily="2" charset="0"/>
              </a:rPr>
              <a:t>This pertains to planning ahead.</a:t>
            </a:r>
          </a:p>
          <a:p>
            <a:endParaRPr lang="en-US" dirty="0"/>
          </a:p>
          <a:p>
            <a:pPr marL="285750" indent="-285750">
              <a:buClr>
                <a:srgbClr val="EE3439"/>
              </a:buClr>
              <a:buFont typeface="Arial" panose="020B0604020202020204" pitchFamily="34" charset="0"/>
              <a:buChar char="•"/>
            </a:pPr>
            <a:r>
              <a:rPr lang="en-CA" dirty="0">
                <a:effectLst/>
                <a:latin typeface="Helvetica Neue" panose="02000503000000020004" pitchFamily="2" charset="0"/>
                <a:ea typeface="Helvetica Neue" panose="02000503000000020004" pitchFamily="2" charset="0"/>
                <a:cs typeface="Helvetica Neue" panose="02000503000000020004" pitchFamily="2" charset="0"/>
              </a:rPr>
              <a:t>Do not push the person to do too much if they are having a ‘better day’. </a:t>
            </a:r>
            <a:r>
              <a:rPr lang="en-CA" b="1" dirty="0">
                <a:effectLst/>
                <a:latin typeface="Helvetica Neue" panose="02000503000000020004" pitchFamily="2" charset="0"/>
                <a:ea typeface="Helvetica Neue" panose="02000503000000020004" pitchFamily="2" charset="0"/>
                <a:cs typeface="Helvetica Neue" panose="02000503000000020004" pitchFamily="2" charset="0"/>
              </a:rPr>
              <a:t>This may leave them exhausted for the next day or two</a:t>
            </a:r>
          </a:p>
          <a:p>
            <a:pPr marL="285750" indent="-285750">
              <a:buClr>
                <a:srgbClr val="EE3439"/>
              </a:buClr>
              <a:buFont typeface="Arial" panose="020B0604020202020204" pitchFamily="34" charset="0"/>
              <a:buChar char="•"/>
            </a:pPr>
            <a:endParaRPr lang="en-CA" dirty="0">
              <a:effectLst/>
              <a:latin typeface="Helvetica Neue" panose="02000503000000020004" pitchFamily="2" charset="0"/>
              <a:ea typeface="Helvetica Neue" panose="02000503000000020004" pitchFamily="2" charset="0"/>
              <a:cs typeface="Helvetica Neue" panose="02000503000000020004" pitchFamily="2" charset="0"/>
            </a:endParaRPr>
          </a:p>
          <a:p>
            <a:pPr marL="285750" indent="-285750">
              <a:buClr>
                <a:srgbClr val="EE3439"/>
              </a:buClr>
              <a:buFont typeface="Arial" panose="020B0604020202020204" pitchFamily="34" charset="0"/>
              <a:buChar char="•"/>
            </a:pPr>
            <a:r>
              <a:rPr lang="en-CA" dirty="0">
                <a:effectLst/>
                <a:latin typeface="Helvetica Neue" panose="02000503000000020004" pitchFamily="2" charset="0"/>
                <a:ea typeface="Helvetica Neue" panose="02000503000000020004" pitchFamily="2" charset="0"/>
                <a:cs typeface="Helvetica Neue" panose="02000503000000020004" pitchFamily="2" charset="0"/>
              </a:rPr>
              <a:t>Recognize that everyone’s level of fatigue will be different and that fatigue can be unpredictable</a:t>
            </a:r>
          </a:p>
          <a:p>
            <a:endParaRPr lang="en-US" dirty="0"/>
          </a:p>
        </p:txBody>
      </p:sp>
      <p:sp>
        <p:nvSpPr>
          <p:cNvPr id="4" name="Slide Number Placeholder 3"/>
          <p:cNvSpPr>
            <a:spLocks noGrp="1"/>
          </p:cNvSpPr>
          <p:nvPr>
            <p:ph type="sldNum" sz="quarter" idx="5"/>
          </p:nvPr>
        </p:nvSpPr>
        <p:spPr/>
        <p:txBody>
          <a:bodyPr/>
          <a:lstStyle/>
          <a:p>
            <a:fld id="{0DCDD983-8305-314A-9800-E75A8538EF91}" type="slidenum">
              <a:rPr lang="en-US" smtClean="0"/>
              <a:t>8</a:t>
            </a:fld>
            <a:endParaRPr lang="en-US"/>
          </a:p>
        </p:txBody>
      </p:sp>
    </p:spTree>
    <p:extLst>
      <p:ext uri="{BB962C8B-B14F-4D97-AF65-F5344CB8AC3E}">
        <p14:creationId xmlns:p14="http://schemas.microsoft.com/office/powerpoint/2010/main" val="192110696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200" b="1" dirty="0">
                <a:effectLst/>
                <a:latin typeface="Helvetica Neue" panose="02000503000000020004" pitchFamily="2" charset="0"/>
                <a:ea typeface="Helvetica Neue" panose="02000503000000020004" pitchFamily="2" charset="0"/>
                <a:cs typeface="Helvetica Neue" panose="02000503000000020004" pitchFamily="2" charset="0"/>
              </a:rPr>
              <a:t>This pertains</a:t>
            </a:r>
            <a:r>
              <a:rPr lang="en-CA" sz="1200" b="1" baseline="0" dirty="0">
                <a:effectLst/>
                <a:latin typeface="Helvetica Neue" panose="02000503000000020004" pitchFamily="2" charset="0"/>
                <a:ea typeface="Helvetica Neue" panose="02000503000000020004" pitchFamily="2" charset="0"/>
                <a:cs typeface="Helvetica Neue" panose="02000503000000020004" pitchFamily="2" charset="0"/>
              </a:rPr>
              <a:t> to celebrating success.</a:t>
            </a:r>
            <a:endParaRPr lang="en-CA" sz="1200" b="1" dirty="0">
              <a:effectLst/>
              <a:latin typeface="Helvetica Neue" panose="02000503000000020004" pitchFamily="2" charset="0"/>
              <a:ea typeface="Helvetica Neue" panose="02000503000000020004" pitchFamily="2" charset="0"/>
              <a:cs typeface="Helvetica Neue" panose="02000503000000020004" pitchFamily="2"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CA" sz="1200" dirty="0">
              <a:effectLst/>
              <a:latin typeface="Helvetica Neue" panose="02000503000000020004" pitchFamily="2" charset="0"/>
              <a:ea typeface="Helvetica Neue" panose="02000503000000020004" pitchFamily="2" charset="0"/>
              <a:cs typeface="Helvetica Neue" panose="02000503000000020004" pitchFamily="2" charset="0"/>
            </a:endParaRPr>
          </a:p>
          <a:p>
            <a:pPr marL="285750" indent="-285750">
              <a:buClr>
                <a:srgbClr val="EE3439"/>
              </a:buClr>
              <a:buFont typeface="Arial" panose="020B0604020202020204" pitchFamily="34" charset="0"/>
              <a:buChar char="•"/>
            </a:pPr>
            <a:r>
              <a:rPr lang="en-CA" b="1" dirty="0">
                <a:effectLst/>
                <a:latin typeface="Helvetica Neue" panose="02000503000000020004" pitchFamily="2" charset="0"/>
                <a:ea typeface="Helvetica Neue" panose="02000503000000020004" pitchFamily="2" charset="0"/>
                <a:cs typeface="Helvetica Neue" panose="02000503000000020004" pitchFamily="2" charset="0"/>
              </a:rPr>
              <a:t>Observe the person’s progress over time and </a:t>
            </a:r>
            <a:r>
              <a:rPr lang="en-CA" dirty="0">
                <a:effectLst/>
                <a:latin typeface="Helvetica Neue" panose="02000503000000020004" pitchFamily="2" charset="0"/>
                <a:ea typeface="Helvetica Neue" panose="02000503000000020004" pitchFamily="2" charset="0"/>
                <a:cs typeface="Helvetica Neue" panose="02000503000000020004" pitchFamily="2" charset="0"/>
              </a:rPr>
              <a:t>highlight the success they have had in using</a:t>
            </a:r>
            <a:br>
              <a:rPr lang="en-CA" dirty="0">
                <a:effectLst/>
                <a:latin typeface="Helvetica Neue" panose="02000503000000020004" pitchFamily="2" charset="0"/>
                <a:ea typeface="Helvetica Neue" panose="02000503000000020004" pitchFamily="2" charset="0"/>
                <a:cs typeface="Helvetica Neue" panose="02000503000000020004" pitchFamily="2" charset="0"/>
              </a:rPr>
            </a:br>
            <a:r>
              <a:rPr lang="en-CA" dirty="0">
                <a:effectLst/>
                <a:latin typeface="Helvetica Neue" panose="02000503000000020004" pitchFamily="2" charset="0"/>
                <a:ea typeface="Helvetica Neue" panose="02000503000000020004" pitchFamily="2" charset="0"/>
                <a:cs typeface="Helvetica Neue" panose="02000503000000020004" pitchFamily="2" charset="0"/>
              </a:rPr>
              <a:t>strategies </a:t>
            </a:r>
            <a:r>
              <a:rPr lang="en-CA" b="0" dirty="0">
                <a:effectLst/>
                <a:latin typeface="Helvetica Neue" panose="02000503000000020004" pitchFamily="2" charset="0"/>
                <a:ea typeface="Helvetica Neue" panose="02000503000000020004" pitchFamily="2" charset="0"/>
                <a:cs typeface="Helvetica Neue" panose="02000503000000020004" pitchFamily="2" charset="0"/>
              </a:rPr>
              <a:t>to manage their fatigue</a:t>
            </a:r>
          </a:p>
          <a:p>
            <a:pPr marL="285750" indent="-285750">
              <a:buClr>
                <a:srgbClr val="EE3439"/>
              </a:buClr>
              <a:buFont typeface="Arial" panose="020B0604020202020204" pitchFamily="34" charset="0"/>
              <a:buChar char="•"/>
            </a:pPr>
            <a:endParaRPr lang="en-CA" dirty="0">
              <a:effectLst/>
              <a:latin typeface="Helvetica Neue" panose="02000503000000020004" pitchFamily="2" charset="0"/>
              <a:ea typeface="Helvetica Neue" panose="02000503000000020004" pitchFamily="2" charset="0"/>
              <a:cs typeface="Helvetica Neue" panose="02000503000000020004" pitchFamily="2" charset="0"/>
            </a:endParaRPr>
          </a:p>
          <a:p>
            <a:pPr marL="285750" indent="-285750">
              <a:buClr>
                <a:srgbClr val="EE3439"/>
              </a:buClr>
              <a:buFont typeface="Arial" panose="020B0604020202020204" pitchFamily="34" charset="0"/>
              <a:buChar char="•"/>
            </a:pPr>
            <a:r>
              <a:rPr lang="en-CA" b="0" dirty="0">
                <a:effectLst/>
                <a:latin typeface="Helvetica Neue" panose="02000503000000020004" pitchFamily="2" charset="0"/>
                <a:ea typeface="Helvetica Neue" panose="02000503000000020004" pitchFamily="2" charset="0"/>
                <a:cs typeface="Helvetica Neue" panose="02000503000000020004" pitchFamily="2" charset="0"/>
              </a:rPr>
              <a:t>Remind them of what they can do </a:t>
            </a:r>
            <a:r>
              <a:rPr lang="en-CA" b="1" dirty="0">
                <a:effectLst/>
                <a:latin typeface="Helvetica Neue" panose="02000503000000020004" pitchFamily="2" charset="0"/>
                <a:ea typeface="Helvetica Neue" panose="02000503000000020004" pitchFamily="2" charset="0"/>
                <a:cs typeface="Helvetica Neue" panose="02000503000000020004" pitchFamily="2" charset="0"/>
              </a:rPr>
              <a:t>instead of focusing on what they cannot do</a:t>
            </a:r>
          </a:p>
          <a:p>
            <a:endParaRPr lang="en-US" dirty="0"/>
          </a:p>
        </p:txBody>
      </p:sp>
      <p:sp>
        <p:nvSpPr>
          <p:cNvPr id="4" name="Slide Number Placeholder 3"/>
          <p:cNvSpPr>
            <a:spLocks noGrp="1"/>
          </p:cNvSpPr>
          <p:nvPr>
            <p:ph type="sldNum" sz="quarter" idx="5"/>
          </p:nvPr>
        </p:nvSpPr>
        <p:spPr/>
        <p:txBody>
          <a:bodyPr/>
          <a:lstStyle/>
          <a:p>
            <a:fld id="{0DCDD983-8305-314A-9800-E75A8538EF91}" type="slidenum">
              <a:rPr lang="en-US" smtClean="0"/>
              <a:t>9</a:t>
            </a:fld>
            <a:endParaRPr lang="en-US"/>
          </a:p>
        </p:txBody>
      </p:sp>
    </p:spTree>
    <p:extLst>
      <p:ext uri="{BB962C8B-B14F-4D97-AF65-F5344CB8AC3E}">
        <p14:creationId xmlns:p14="http://schemas.microsoft.com/office/powerpoint/2010/main" val="38051117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EB4711-1A8B-196E-087C-6FCAB206E6E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C6492AA-AE22-5CCF-217E-7B8148028CE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88F631D-35A8-1B4B-F7FF-D754DB3C8815}"/>
              </a:ext>
            </a:extLst>
          </p:cNvPr>
          <p:cNvSpPr>
            <a:spLocks noGrp="1"/>
          </p:cNvSpPr>
          <p:nvPr>
            <p:ph type="dt" sz="half" idx="10"/>
          </p:nvPr>
        </p:nvSpPr>
        <p:spPr/>
        <p:txBody>
          <a:bodyPr/>
          <a:lstStyle/>
          <a:p>
            <a:fld id="{D8FC18A9-D479-7E45-80BC-806C6DEA5369}" type="datetime1">
              <a:rPr lang="en-CA" smtClean="0"/>
              <a:t>2024-06-03</a:t>
            </a:fld>
            <a:endParaRPr lang="en-US"/>
          </a:p>
        </p:txBody>
      </p:sp>
      <p:sp>
        <p:nvSpPr>
          <p:cNvPr id="5" name="Footer Placeholder 4">
            <a:extLst>
              <a:ext uri="{FF2B5EF4-FFF2-40B4-BE49-F238E27FC236}">
                <a16:creationId xmlns:a16="http://schemas.microsoft.com/office/drawing/2014/main" id="{2416B51A-4DDE-5885-7D88-F46112B4C69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80442B0-6096-EDB7-CAE5-02D12CEBB540}"/>
              </a:ext>
            </a:extLst>
          </p:cNvPr>
          <p:cNvSpPr>
            <a:spLocks noGrp="1"/>
          </p:cNvSpPr>
          <p:nvPr>
            <p:ph type="sldNum" sz="quarter" idx="12"/>
          </p:nvPr>
        </p:nvSpPr>
        <p:spPr/>
        <p:txBody>
          <a:bodyPr/>
          <a:lstStyle/>
          <a:p>
            <a:fld id="{6AD6DC59-4653-7A4D-8176-0D237FA82B48}" type="slidenum">
              <a:rPr lang="en-US" smtClean="0"/>
              <a:t>‹#›</a:t>
            </a:fld>
            <a:endParaRPr lang="en-US"/>
          </a:p>
        </p:txBody>
      </p:sp>
    </p:spTree>
    <p:extLst>
      <p:ext uri="{BB962C8B-B14F-4D97-AF65-F5344CB8AC3E}">
        <p14:creationId xmlns:p14="http://schemas.microsoft.com/office/powerpoint/2010/main" val="9473284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09AEAA-D01D-5072-A430-91E15557D8D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6D1DC17-9BA0-3E6A-009E-58083B00051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379F652-4843-5C7B-58B4-8B555F57C720}"/>
              </a:ext>
            </a:extLst>
          </p:cNvPr>
          <p:cNvSpPr>
            <a:spLocks noGrp="1"/>
          </p:cNvSpPr>
          <p:nvPr>
            <p:ph type="dt" sz="half" idx="10"/>
          </p:nvPr>
        </p:nvSpPr>
        <p:spPr/>
        <p:txBody>
          <a:bodyPr/>
          <a:lstStyle/>
          <a:p>
            <a:fld id="{9F2A9756-855C-4D46-B531-D08BF4519634}" type="datetime1">
              <a:rPr lang="en-CA" smtClean="0"/>
              <a:t>2024-06-03</a:t>
            </a:fld>
            <a:endParaRPr lang="en-US"/>
          </a:p>
        </p:txBody>
      </p:sp>
      <p:sp>
        <p:nvSpPr>
          <p:cNvPr id="5" name="Footer Placeholder 4">
            <a:extLst>
              <a:ext uri="{FF2B5EF4-FFF2-40B4-BE49-F238E27FC236}">
                <a16:creationId xmlns:a16="http://schemas.microsoft.com/office/drawing/2014/main" id="{1726BBEC-66DC-C0D7-2070-1091C42E15A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FD3E57E-311D-EC71-9B70-E6A2C35423DC}"/>
              </a:ext>
            </a:extLst>
          </p:cNvPr>
          <p:cNvSpPr>
            <a:spLocks noGrp="1"/>
          </p:cNvSpPr>
          <p:nvPr>
            <p:ph type="sldNum" sz="quarter" idx="12"/>
          </p:nvPr>
        </p:nvSpPr>
        <p:spPr/>
        <p:txBody>
          <a:bodyPr/>
          <a:lstStyle/>
          <a:p>
            <a:fld id="{6AD6DC59-4653-7A4D-8176-0D237FA82B48}" type="slidenum">
              <a:rPr lang="en-US" smtClean="0"/>
              <a:t>‹#›</a:t>
            </a:fld>
            <a:endParaRPr lang="en-US"/>
          </a:p>
        </p:txBody>
      </p:sp>
    </p:spTree>
    <p:extLst>
      <p:ext uri="{BB962C8B-B14F-4D97-AF65-F5344CB8AC3E}">
        <p14:creationId xmlns:p14="http://schemas.microsoft.com/office/powerpoint/2010/main" val="18858130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72DFF78-9636-E62A-8651-3CC50D2C9C7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5C42AC1-19DB-54A5-28CC-C810A2DD5F9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2041873-925A-0FCE-CAA7-236E232CC853}"/>
              </a:ext>
            </a:extLst>
          </p:cNvPr>
          <p:cNvSpPr>
            <a:spLocks noGrp="1"/>
          </p:cNvSpPr>
          <p:nvPr>
            <p:ph type="dt" sz="half" idx="10"/>
          </p:nvPr>
        </p:nvSpPr>
        <p:spPr/>
        <p:txBody>
          <a:bodyPr/>
          <a:lstStyle/>
          <a:p>
            <a:fld id="{B70D64A3-D405-0949-B5A2-C55DDFD13F9A}" type="datetime1">
              <a:rPr lang="en-CA" smtClean="0"/>
              <a:t>2024-06-03</a:t>
            </a:fld>
            <a:endParaRPr lang="en-US"/>
          </a:p>
        </p:txBody>
      </p:sp>
      <p:sp>
        <p:nvSpPr>
          <p:cNvPr id="5" name="Footer Placeholder 4">
            <a:extLst>
              <a:ext uri="{FF2B5EF4-FFF2-40B4-BE49-F238E27FC236}">
                <a16:creationId xmlns:a16="http://schemas.microsoft.com/office/drawing/2014/main" id="{DF3D6EED-87AF-615B-3CCC-27C0A4357B4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09CDB80-28B7-E3F0-5E2F-CE706FEC816A}"/>
              </a:ext>
            </a:extLst>
          </p:cNvPr>
          <p:cNvSpPr>
            <a:spLocks noGrp="1"/>
          </p:cNvSpPr>
          <p:nvPr>
            <p:ph type="sldNum" sz="quarter" idx="12"/>
          </p:nvPr>
        </p:nvSpPr>
        <p:spPr/>
        <p:txBody>
          <a:bodyPr/>
          <a:lstStyle/>
          <a:p>
            <a:fld id="{6AD6DC59-4653-7A4D-8176-0D237FA82B48}" type="slidenum">
              <a:rPr lang="en-US" smtClean="0"/>
              <a:t>‹#›</a:t>
            </a:fld>
            <a:endParaRPr lang="en-US"/>
          </a:p>
        </p:txBody>
      </p:sp>
    </p:spTree>
    <p:extLst>
      <p:ext uri="{BB962C8B-B14F-4D97-AF65-F5344CB8AC3E}">
        <p14:creationId xmlns:p14="http://schemas.microsoft.com/office/powerpoint/2010/main" val="1142668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6AE912-C2FA-BD90-DC11-43D5B923407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D58C150-1D6A-C0F9-759F-CE02388D05B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7F34E06-8AFE-E7EB-5BA9-DB71E3FCE2B7}"/>
              </a:ext>
            </a:extLst>
          </p:cNvPr>
          <p:cNvSpPr>
            <a:spLocks noGrp="1"/>
          </p:cNvSpPr>
          <p:nvPr>
            <p:ph type="dt" sz="half" idx="10"/>
          </p:nvPr>
        </p:nvSpPr>
        <p:spPr/>
        <p:txBody>
          <a:bodyPr/>
          <a:lstStyle/>
          <a:p>
            <a:fld id="{379F7857-9A97-4344-999A-9937CA3CFF32}" type="datetime1">
              <a:rPr lang="en-CA" smtClean="0"/>
              <a:t>2024-06-03</a:t>
            </a:fld>
            <a:endParaRPr lang="en-US"/>
          </a:p>
        </p:txBody>
      </p:sp>
      <p:sp>
        <p:nvSpPr>
          <p:cNvPr id="5" name="Footer Placeholder 4">
            <a:extLst>
              <a:ext uri="{FF2B5EF4-FFF2-40B4-BE49-F238E27FC236}">
                <a16:creationId xmlns:a16="http://schemas.microsoft.com/office/drawing/2014/main" id="{E683C00E-C190-1DE4-987A-72B4BAE83C0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EF46FCB-19A7-C141-D753-3E67F6E1B85E}"/>
              </a:ext>
            </a:extLst>
          </p:cNvPr>
          <p:cNvSpPr>
            <a:spLocks noGrp="1"/>
          </p:cNvSpPr>
          <p:nvPr>
            <p:ph type="sldNum" sz="quarter" idx="12"/>
          </p:nvPr>
        </p:nvSpPr>
        <p:spPr/>
        <p:txBody>
          <a:bodyPr/>
          <a:lstStyle/>
          <a:p>
            <a:fld id="{6AD6DC59-4653-7A4D-8176-0D237FA82B48}" type="slidenum">
              <a:rPr lang="en-US" smtClean="0"/>
              <a:t>‹#›</a:t>
            </a:fld>
            <a:endParaRPr lang="en-US"/>
          </a:p>
        </p:txBody>
      </p:sp>
    </p:spTree>
    <p:extLst>
      <p:ext uri="{BB962C8B-B14F-4D97-AF65-F5344CB8AC3E}">
        <p14:creationId xmlns:p14="http://schemas.microsoft.com/office/powerpoint/2010/main" val="30319684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7A6DA1-4B44-8350-D927-018F1431A08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2EC7037-A4C6-C739-5E14-8BE25373B64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7B29AB3-5061-44AB-280D-72629192EECB}"/>
              </a:ext>
            </a:extLst>
          </p:cNvPr>
          <p:cNvSpPr>
            <a:spLocks noGrp="1"/>
          </p:cNvSpPr>
          <p:nvPr>
            <p:ph type="dt" sz="half" idx="10"/>
          </p:nvPr>
        </p:nvSpPr>
        <p:spPr/>
        <p:txBody>
          <a:bodyPr/>
          <a:lstStyle/>
          <a:p>
            <a:fld id="{E4C8F6B2-F474-8546-B6B5-ADD8098E2F46}" type="datetime1">
              <a:rPr lang="en-CA" smtClean="0"/>
              <a:t>2024-06-03</a:t>
            </a:fld>
            <a:endParaRPr lang="en-US"/>
          </a:p>
        </p:txBody>
      </p:sp>
      <p:sp>
        <p:nvSpPr>
          <p:cNvPr id="5" name="Footer Placeholder 4">
            <a:extLst>
              <a:ext uri="{FF2B5EF4-FFF2-40B4-BE49-F238E27FC236}">
                <a16:creationId xmlns:a16="http://schemas.microsoft.com/office/drawing/2014/main" id="{4F0B0C91-5B88-7456-81D5-7EDAC67E855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BEE6170-6AE5-48F8-11F1-2A73DE7733ED}"/>
              </a:ext>
            </a:extLst>
          </p:cNvPr>
          <p:cNvSpPr>
            <a:spLocks noGrp="1"/>
          </p:cNvSpPr>
          <p:nvPr>
            <p:ph type="sldNum" sz="quarter" idx="12"/>
          </p:nvPr>
        </p:nvSpPr>
        <p:spPr/>
        <p:txBody>
          <a:bodyPr/>
          <a:lstStyle/>
          <a:p>
            <a:fld id="{6AD6DC59-4653-7A4D-8176-0D237FA82B48}" type="slidenum">
              <a:rPr lang="en-US" smtClean="0"/>
              <a:t>‹#›</a:t>
            </a:fld>
            <a:endParaRPr lang="en-US"/>
          </a:p>
        </p:txBody>
      </p:sp>
    </p:spTree>
    <p:extLst>
      <p:ext uri="{BB962C8B-B14F-4D97-AF65-F5344CB8AC3E}">
        <p14:creationId xmlns:p14="http://schemas.microsoft.com/office/powerpoint/2010/main" val="40495207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ECDDF6-8B5A-CE7F-69F5-22319980952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5F5F4FA-2B1E-9B5F-55C5-909C1ECC1F6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BDCFB32-6AED-1316-1BA6-B32D9575AFF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5B9B3FC-0854-B139-4133-494B4F536866}"/>
              </a:ext>
            </a:extLst>
          </p:cNvPr>
          <p:cNvSpPr>
            <a:spLocks noGrp="1"/>
          </p:cNvSpPr>
          <p:nvPr>
            <p:ph type="dt" sz="half" idx="10"/>
          </p:nvPr>
        </p:nvSpPr>
        <p:spPr/>
        <p:txBody>
          <a:bodyPr/>
          <a:lstStyle/>
          <a:p>
            <a:fld id="{0DE43BF4-4A9B-B540-BFE7-ABE1DB5A02D9}" type="datetime1">
              <a:rPr lang="en-CA" smtClean="0"/>
              <a:t>2024-06-03</a:t>
            </a:fld>
            <a:endParaRPr lang="en-US"/>
          </a:p>
        </p:txBody>
      </p:sp>
      <p:sp>
        <p:nvSpPr>
          <p:cNvPr id="6" name="Footer Placeholder 5">
            <a:extLst>
              <a:ext uri="{FF2B5EF4-FFF2-40B4-BE49-F238E27FC236}">
                <a16:creationId xmlns:a16="http://schemas.microsoft.com/office/drawing/2014/main" id="{A6341100-7ED9-0388-2F0C-EE7EE48619D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FB547E6-F5DB-963B-4575-6CC2B5A3B7EC}"/>
              </a:ext>
            </a:extLst>
          </p:cNvPr>
          <p:cNvSpPr>
            <a:spLocks noGrp="1"/>
          </p:cNvSpPr>
          <p:nvPr>
            <p:ph type="sldNum" sz="quarter" idx="12"/>
          </p:nvPr>
        </p:nvSpPr>
        <p:spPr/>
        <p:txBody>
          <a:bodyPr/>
          <a:lstStyle/>
          <a:p>
            <a:fld id="{6AD6DC59-4653-7A4D-8176-0D237FA82B48}" type="slidenum">
              <a:rPr lang="en-US" smtClean="0"/>
              <a:t>‹#›</a:t>
            </a:fld>
            <a:endParaRPr lang="en-US"/>
          </a:p>
        </p:txBody>
      </p:sp>
    </p:spTree>
    <p:extLst>
      <p:ext uri="{BB962C8B-B14F-4D97-AF65-F5344CB8AC3E}">
        <p14:creationId xmlns:p14="http://schemas.microsoft.com/office/powerpoint/2010/main" val="36524496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4D77B5-6168-239C-6590-B4D85047D87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15952F7-BD67-4342-E368-D33CE758167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A427D7A-0819-6158-D266-5690D7DD53C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98E8230-BF0B-97AF-EB70-0EC0819F938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524F121-01FF-2937-E54D-EA0A5D7B09F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ACC4D77-5ABB-D4EB-EE8E-E0776BDCAB14}"/>
              </a:ext>
            </a:extLst>
          </p:cNvPr>
          <p:cNvSpPr>
            <a:spLocks noGrp="1"/>
          </p:cNvSpPr>
          <p:nvPr>
            <p:ph type="dt" sz="half" idx="10"/>
          </p:nvPr>
        </p:nvSpPr>
        <p:spPr/>
        <p:txBody>
          <a:bodyPr/>
          <a:lstStyle/>
          <a:p>
            <a:fld id="{87B356F5-0A96-0049-ABF6-6DCE47ED4E78}" type="datetime1">
              <a:rPr lang="en-CA" smtClean="0"/>
              <a:t>2024-06-03</a:t>
            </a:fld>
            <a:endParaRPr lang="en-US"/>
          </a:p>
        </p:txBody>
      </p:sp>
      <p:sp>
        <p:nvSpPr>
          <p:cNvPr id="8" name="Footer Placeholder 7">
            <a:extLst>
              <a:ext uri="{FF2B5EF4-FFF2-40B4-BE49-F238E27FC236}">
                <a16:creationId xmlns:a16="http://schemas.microsoft.com/office/drawing/2014/main" id="{36C4384F-FD15-84A8-C60C-D7E3D1B05C0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2838E03-5A22-EDEC-041E-00D91B3D20C4}"/>
              </a:ext>
            </a:extLst>
          </p:cNvPr>
          <p:cNvSpPr>
            <a:spLocks noGrp="1"/>
          </p:cNvSpPr>
          <p:nvPr>
            <p:ph type="sldNum" sz="quarter" idx="12"/>
          </p:nvPr>
        </p:nvSpPr>
        <p:spPr/>
        <p:txBody>
          <a:bodyPr/>
          <a:lstStyle/>
          <a:p>
            <a:fld id="{6AD6DC59-4653-7A4D-8176-0D237FA82B48}" type="slidenum">
              <a:rPr lang="en-US" smtClean="0"/>
              <a:t>‹#›</a:t>
            </a:fld>
            <a:endParaRPr lang="en-US"/>
          </a:p>
        </p:txBody>
      </p:sp>
    </p:spTree>
    <p:extLst>
      <p:ext uri="{BB962C8B-B14F-4D97-AF65-F5344CB8AC3E}">
        <p14:creationId xmlns:p14="http://schemas.microsoft.com/office/powerpoint/2010/main" val="36418807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5E458A-07A6-A300-1BAA-BD36484E24D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7556637-98EB-28C5-E4A0-28A47CB4B583}"/>
              </a:ext>
            </a:extLst>
          </p:cNvPr>
          <p:cNvSpPr>
            <a:spLocks noGrp="1"/>
          </p:cNvSpPr>
          <p:nvPr>
            <p:ph type="dt" sz="half" idx="10"/>
          </p:nvPr>
        </p:nvSpPr>
        <p:spPr/>
        <p:txBody>
          <a:bodyPr/>
          <a:lstStyle/>
          <a:p>
            <a:fld id="{5465264A-3346-664A-A4E5-E62F7BBAF892}" type="datetime1">
              <a:rPr lang="en-CA" smtClean="0"/>
              <a:t>2024-06-03</a:t>
            </a:fld>
            <a:endParaRPr lang="en-US"/>
          </a:p>
        </p:txBody>
      </p:sp>
      <p:sp>
        <p:nvSpPr>
          <p:cNvPr id="4" name="Footer Placeholder 3">
            <a:extLst>
              <a:ext uri="{FF2B5EF4-FFF2-40B4-BE49-F238E27FC236}">
                <a16:creationId xmlns:a16="http://schemas.microsoft.com/office/drawing/2014/main" id="{88866A18-D95A-5597-776E-38DBC13F21F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81C490E-BBD5-CDD0-FF4B-B8509BB6D5A7}"/>
              </a:ext>
            </a:extLst>
          </p:cNvPr>
          <p:cNvSpPr>
            <a:spLocks noGrp="1"/>
          </p:cNvSpPr>
          <p:nvPr>
            <p:ph type="sldNum" sz="quarter" idx="12"/>
          </p:nvPr>
        </p:nvSpPr>
        <p:spPr/>
        <p:txBody>
          <a:bodyPr/>
          <a:lstStyle/>
          <a:p>
            <a:fld id="{6AD6DC59-4653-7A4D-8176-0D237FA82B48}" type="slidenum">
              <a:rPr lang="en-US" smtClean="0"/>
              <a:t>‹#›</a:t>
            </a:fld>
            <a:endParaRPr lang="en-US"/>
          </a:p>
        </p:txBody>
      </p:sp>
    </p:spTree>
    <p:extLst>
      <p:ext uri="{BB962C8B-B14F-4D97-AF65-F5344CB8AC3E}">
        <p14:creationId xmlns:p14="http://schemas.microsoft.com/office/powerpoint/2010/main" val="38017208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95C0949-181E-3F2F-80D0-14A59C437083}"/>
              </a:ext>
            </a:extLst>
          </p:cNvPr>
          <p:cNvSpPr>
            <a:spLocks noGrp="1"/>
          </p:cNvSpPr>
          <p:nvPr>
            <p:ph type="dt" sz="half" idx="10"/>
          </p:nvPr>
        </p:nvSpPr>
        <p:spPr/>
        <p:txBody>
          <a:bodyPr/>
          <a:lstStyle/>
          <a:p>
            <a:fld id="{02A35CD2-F44A-364B-82B5-21846FACEBCF}" type="datetime1">
              <a:rPr lang="en-CA" smtClean="0"/>
              <a:t>2024-06-03</a:t>
            </a:fld>
            <a:endParaRPr lang="en-US"/>
          </a:p>
        </p:txBody>
      </p:sp>
      <p:sp>
        <p:nvSpPr>
          <p:cNvPr id="3" name="Footer Placeholder 2">
            <a:extLst>
              <a:ext uri="{FF2B5EF4-FFF2-40B4-BE49-F238E27FC236}">
                <a16:creationId xmlns:a16="http://schemas.microsoft.com/office/drawing/2014/main" id="{F7D99DD8-5C02-B0A8-F8F9-22F760BB8F3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F9EA090-B05F-E5C1-1153-B7629CE37050}"/>
              </a:ext>
            </a:extLst>
          </p:cNvPr>
          <p:cNvSpPr>
            <a:spLocks noGrp="1"/>
          </p:cNvSpPr>
          <p:nvPr>
            <p:ph type="sldNum" sz="quarter" idx="12"/>
          </p:nvPr>
        </p:nvSpPr>
        <p:spPr/>
        <p:txBody>
          <a:bodyPr/>
          <a:lstStyle/>
          <a:p>
            <a:fld id="{6AD6DC59-4653-7A4D-8176-0D237FA82B48}" type="slidenum">
              <a:rPr lang="en-US" smtClean="0"/>
              <a:t>‹#›</a:t>
            </a:fld>
            <a:endParaRPr lang="en-US"/>
          </a:p>
        </p:txBody>
      </p:sp>
    </p:spTree>
    <p:extLst>
      <p:ext uri="{BB962C8B-B14F-4D97-AF65-F5344CB8AC3E}">
        <p14:creationId xmlns:p14="http://schemas.microsoft.com/office/powerpoint/2010/main" val="36204106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0AE5E0-92AB-D298-5636-AA753390F50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32D995E-3C59-F53D-A2A0-083C9CBADBE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1A25CF2-CDFB-2104-37C0-8730D4D35FB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EC74E5A-30C5-6E74-C991-7F10BC6BEA14}"/>
              </a:ext>
            </a:extLst>
          </p:cNvPr>
          <p:cNvSpPr>
            <a:spLocks noGrp="1"/>
          </p:cNvSpPr>
          <p:nvPr>
            <p:ph type="dt" sz="half" idx="10"/>
          </p:nvPr>
        </p:nvSpPr>
        <p:spPr/>
        <p:txBody>
          <a:bodyPr/>
          <a:lstStyle/>
          <a:p>
            <a:fld id="{ED8DA844-38DE-6547-BB02-DC2F83A55C1E}" type="datetime1">
              <a:rPr lang="en-CA" smtClean="0"/>
              <a:t>2024-06-03</a:t>
            </a:fld>
            <a:endParaRPr lang="en-US"/>
          </a:p>
        </p:txBody>
      </p:sp>
      <p:sp>
        <p:nvSpPr>
          <p:cNvPr id="6" name="Footer Placeholder 5">
            <a:extLst>
              <a:ext uri="{FF2B5EF4-FFF2-40B4-BE49-F238E27FC236}">
                <a16:creationId xmlns:a16="http://schemas.microsoft.com/office/drawing/2014/main" id="{DB6A66D8-C498-8B12-A4C1-7A61359C782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8576287-DE8C-95FC-E7A4-A0E86BFE2F26}"/>
              </a:ext>
            </a:extLst>
          </p:cNvPr>
          <p:cNvSpPr>
            <a:spLocks noGrp="1"/>
          </p:cNvSpPr>
          <p:nvPr>
            <p:ph type="sldNum" sz="quarter" idx="12"/>
          </p:nvPr>
        </p:nvSpPr>
        <p:spPr/>
        <p:txBody>
          <a:bodyPr/>
          <a:lstStyle/>
          <a:p>
            <a:fld id="{6AD6DC59-4653-7A4D-8176-0D237FA82B48}" type="slidenum">
              <a:rPr lang="en-US" smtClean="0"/>
              <a:t>‹#›</a:t>
            </a:fld>
            <a:endParaRPr lang="en-US"/>
          </a:p>
        </p:txBody>
      </p:sp>
    </p:spTree>
    <p:extLst>
      <p:ext uri="{BB962C8B-B14F-4D97-AF65-F5344CB8AC3E}">
        <p14:creationId xmlns:p14="http://schemas.microsoft.com/office/powerpoint/2010/main" val="30390179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D91C08-306C-D95D-8401-7A2CBC3908B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E8B4417-67DC-6193-7203-23D1A3E77F4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CAE5CC8C-DBD2-0F35-2E39-B9EB1DCCDE2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02DE0B9-79B9-8E66-897E-636731AC2554}"/>
              </a:ext>
            </a:extLst>
          </p:cNvPr>
          <p:cNvSpPr>
            <a:spLocks noGrp="1"/>
          </p:cNvSpPr>
          <p:nvPr>
            <p:ph type="dt" sz="half" idx="10"/>
          </p:nvPr>
        </p:nvSpPr>
        <p:spPr/>
        <p:txBody>
          <a:bodyPr/>
          <a:lstStyle/>
          <a:p>
            <a:fld id="{73C019FD-03C5-3F4F-B18E-34D50C2FFB94}" type="datetime1">
              <a:rPr lang="en-CA" smtClean="0"/>
              <a:t>2024-06-03</a:t>
            </a:fld>
            <a:endParaRPr lang="en-US"/>
          </a:p>
        </p:txBody>
      </p:sp>
      <p:sp>
        <p:nvSpPr>
          <p:cNvPr id="6" name="Footer Placeholder 5">
            <a:extLst>
              <a:ext uri="{FF2B5EF4-FFF2-40B4-BE49-F238E27FC236}">
                <a16:creationId xmlns:a16="http://schemas.microsoft.com/office/drawing/2014/main" id="{BA023314-F248-70AD-6A0F-28130A215C2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5341C66-8241-A4CD-93B8-047764AA43C1}"/>
              </a:ext>
            </a:extLst>
          </p:cNvPr>
          <p:cNvSpPr>
            <a:spLocks noGrp="1"/>
          </p:cNvSpPr>
          <p:nvPr>
            <p:ph type="sldNum" sz="quarter" idx="12"/>
          </p:nvPr>
        </p:nvSpPr>
        <p:spPr/>
        <p:txBody>
          <a:bodyPr/>
          <a:lstStyle/>
          <a:p>
            <a:fld id="{6AD6DC59-4653-7A4D-8176-0D237FA82B48}" type="slidenum">
              <a:rPr lang="en-US" smtClean="0"/>
              <a:t>‹#›</a:t>
            </a:fld>
            <a:endParaRPr lang="en-US"/>
          </a:p>
        </p:txBody>
      </p:sp>
    </p:spTree>
    <p:extLst>
      <p:ext uri="{BB962C8B-B14F-4D97-AF65-F5344CB8AC3E}">
        <p14:creationId xmlns:p14="http://schemas.microsoft.com/office/powerpoint/2010/main" val="27615204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615FC77-36C5-CD41-3752-8E3D3F8DADA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B9B0CEF-794E-3E74-28F9-89532A57EDA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F94438F-5E29-5652-A008-9412CB54688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3D8CBE-0F28-8D40-8CE8-D2248A4AA8CB}" type="datetime1">
              <a:rPr lang="en-CA" smtClean="0"/>
              <a:t>2024-06-03</a:t>
            </a:fld>
            <a:endParaRPr lang="en-US"/>
          </a:p>
        </p:txBody>
      </p:sp>
      <p:sp>
        <p:nvSpPr>
          <p:cNvPr id="5" name="Footer Placeholder 4">
            <a:extLst>
              <a:ext uri="{FF2B5EF4-FFF2-40B4-BE49-F238E27FC236}">
                <a16:creationId xmlns:a16="http://schemas.microsoft.com/office/drawing/2014/main" id="{A7427DC5-5BB1-E208-CB59-FF8EFEC2ABE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DA81F4C-F0D8-0E4D-3BB3-8F6B34BE128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AD6DC59-4653-7A4D-8176-0D237FA82B48}" type="slidenum">
              <a:rPr lang="en-US" smtClean="0"/>
              <a:t>‹#›</a:t>
            </a:fld>
            <a:endParaRPr lang="en-US"/>
          </a:p>
        </p:txBody>
      </p:sp>
    </p:spTree>
    <p:extLst>
      <p:ext uri="{BB962C8B-B14F-4D97-AF65-F5344CB8AC3E}">
        <p14:creationId xmlns:p14="http://schemas.microsoft.com/office/powerpoint/2010/main" val="1143465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tags" Target="../tags/tag2.xml"/><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1.xml"/><Relationship Id="rId1" Type="http://schemas.openxmlformats.org/officeDocument/2006/relationships/tags" Target="../tags/tag1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xml"/><Relationship Id="rId1" Type="http://schemas.openxmlformats.org/officeDocument/2006/relationships/tags" Target="../tags/tag3.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xml"/><Relationship Id="rId1" Type="http://schemas.openxmlformats.org/officeDocument/2006/relationships/tags" Target="../tags/tag4.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1.xml"/><Relationship Id="rId1" Type="http://schemas.openxmlformats.org/officeDocument/2006/relationships/tags" Target="../tags/tag5.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1.xml"/><Relationship Id="rId1" Type="http://schemas.openxmlformats.org/officeDocument/2006/relationships/tags" Target="../tags/tag6.xml"/><Relationship Id="rId5" Type="http://schemas.openxmlformats.org/officeDocument/2006/relationships/image" Target="../media/image3.png"/><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1.xml"/><Relationship Id="rId1" Type="http://schemas.openxmlformats.org/officeDocument/2006/relationships/tags" Target="../tags/tag7.xml"/><Relationship Id="rId5" Type="http://schemas.openxmlformats.org/officeDocument/2006/relationships/image" Target="../media/image4.png"/><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1.xml"/><Relationship Id="rId1" Type="http://schemas.openxmlformats.org/officeDocument/2006/relationships/tags" Target="../tags/tag8.xml"/><Relationship Id="rId5" Type="http://schemas.openxmlformats.org/officeDocument/2006/relationships/image" Target="../media/image5.png"/><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1.xml"/><Relationship Id="rId1" Type="http://schemas.openxmlformats.org/officeDocument/2006/relationships/tags" Target="../tags/tag9.xml"/><Relationship Id="rId5" Type="http://schemas.openxmlformats.org/officeDocument/2006/relationships/image" Target="../media/image5.png"/><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1.xml"/><Relationship Id="rId1" Type="http://schemas.openxmlformats.org/officeDocument/2006/relationships/tags" Target="../tags/tag10.xml"/><Relationship Id="rId5" Type="http://schemas.openxmlformats.org/officeDocument/2006/relationships/image" Target="../media/image6.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EE3439"/>
        </a:solidFill>
        <a:effectLst/>
      </p:bgPr>
    </p:bg>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7286FE0A-33C5-DCE2-7AAC-73D83DCCE85F}"/>
              </a:ext>
            </a:extLst>
          </p:cNvPr>
          <p:cNvSpPr txBox="1"/>
          <p:nvPr/>
        </p:nvSpPr>
        <p:spPr>
          <a:xfrm>
            <a:off x="626906" y="2542777"/>
            <a:ext cx="7788615" cy="3046988"/>
          </a:xfrm>
          <a:prstGeom prst="rect">
            <a:avLst/>
          </a:prstGeom>
          <a:noFill/>
        </p:spPr>
        <p:txBody>
          <a:bodyPr wrap="square" anchor="t">
            <a:spAutoFit/>
          </a:bodyPr>
          <a:lstStyle/>
          <a:p>
            <a:pPr>
              <a:spcBef>
                <a:spcPts val="1800"/>
              </a:spcBef>
            </a:pPr>
            <a:r>
              <a:rPr lang="en-CA" sz="9600" b="1" dirty="0">
                <a:solidFill>
                  <a:schemeClr val="bg1"/>
                </a:solidFill>
                <a:latin typeface="Helvetica Neue" panose="02000503000000020004" pitchFamily="2" charset="0"/>
                <a:ea typeface="Helvetica Neue" panose="02000503000000020004" pitchFamily="2" charset="0"/>
                <a:cs typeface="Helvetica Neue" panose="02000503000000020004" pitchFamily="2" charset="0"/>
              </a:rPr>
              <a:t>Fatigue</a:t>
            </a:r>
            <a:br>
              <a:rPr lang="en-CA" sz="9600" b="1" dirty="0">
                <a:solidFill>
                  <a:schemeClr val="bg1"/>
                </a:solidFill>
                <a:latin typeface="Helvetica Neue" panose="02000503000000020004" pitchFamily="2" charset="0"/>
                <a:ea typeface="Helvetica Neue" panose="02000503000000020004" pitchFamily="2" charset="0"/>
                <a:cs typeface="Helvetica Neue" panose="02000503000000020004" pitchFamily="2" charset="0"/>
              </a:rPr>
            </a:br>
            <a:r>
              <a:rPr lang="en-CA" sz="9600" b="1" dirty="0">
                <a:solidFill>
                  <a:schemeClr val="bg1"/>
                </a:solidFill>
                <a:effectLst/>
                <a:latin typeface="Helvetica Neue" panose="02000503000000020004" pitchFamily="2" charset="0"/>
                <a:ea typeface="Helvetica Neue" panose="02000503000000020004" pitchFamily="2" charset="0"/>
                <a:cs typeface="Helvetica Neue" panose="02000503000000020004" pitchFamily="2" charset="0"/>
              </a:rPr>
              <a:t>After Stroke</a:t>
            </a:r>
            <a:endParaRPr lang="en-CA" sz="9600" dirty="0">
              <a:solidFill>
                <a:schemeClr val="bg1"/>
              </a:solidFill>
              <a:effectLst/>
              <a:latin typeface="Helvetica Neue" panose="02000503000000020004" pitchFamily="2" charset="0"/>
              <a:ea typeface="Helvetica Neue" panose="02000503000000020004" pitchFamily="2" charset="0"/>
              <a:cs typeface="Helvetica Neue" panose="02000503000000020004" pitchFamily="2" charset="0"/>
            </a:endParaRPr>
          </a:p>
        </p:txBody>
      </p:sp>
      <p:sp>
        <p:nvSpPr>
          <p:cNvPr id="8" name="TextBox 7">
            <a:extLst>
              <a:ext uri="{FF2B5EF4-FFF2-40B4-BE49-F238E27FC236}">
                <a16:creationId xmlns:a16="http://schemas.microsoft.com/office/drawing/2014/main" id="{FCEB7CDC-D11C-ECCE-164B-561FB8250904}"/>
              </a:ext>
            </a:extLst>
          </p:cNvPr>
          <p:cNvSpPr txBox="1"/>
          <p:nvPr/>
        </p:nvSpPr>
        <p:spPr>
          <a:xfrm>
            <a:off x="781582" y="2063930"/>
            <a:ext cx="1812762" cy="400110"/>
          </a:xfrm>
          <a:prstGeom prst="rect">
            <a:avLst/>
          </a:prstGeom>
          <a:solidFill>
            <a:schemeClr val="bg1"/>
          </a:solidFill>
        </p:spPr>
        <p:txBody>
          <a:bodyPr wrap="square">
            <a:spAutoFit/>
          </a:bodyPr>
          <a:lstStyle/>
          <a:p>
            <a:pPr algn="ctr">
              <a:spcAft>
                <a:spcPts val="1200"/>
              </a:spcAft>
            </a:pPr>
            <a:r>
              <a:rPr lang="en-CA" sz="2000" b="1" spc="600" dirty="0">
                <a:solidFill>
                  <a:srgbClr val="EE3439"/>
                </a:solidFill>
                <a:latin typeface="Helvetica Neue" panose="02000503000000020004" pitchFamily="2" charset="0"/>
                <a:ea typeface="Helvetica Neue" panose="02000503000000020004" pitchFamily="2" charset="0"/>
                <a:cs typeface="Helvetica Neue" panose="02000503000000020004" pitchFamily="2" charset="0"/>
              </a:rPr>
              <a:t>TOPIC</a:t>
            </a:r>
            <a:r>
              <a:rPr lang="en-CA" sz="2000" b="1" dirty="0">
                <a:solidFill>
                  <a:srgbClr val="EE3439"/>
                </a:solidFill>
                <a:latin typeface="Helvetica Neue" panose="02000503000000020004" pitchFamily="2" charset="0"/>
                <a:ea typeface="Helvetica Neue" panose="02000503000000020004" pitchFamily="2" charset="0"/>
                <a:cs typeface="Helvetica Neue" panose="02000503000000020004" pitchFamily="2" charset="0"/>
              </a:rPr>
              <a:t>:</a:t>
            </a:r>
            <a:endParaRPr lang="en-CA" sz="2000" b="1" dirty="0">
              <a:solidFill>
                <a:srgbClr val="EE3439"/>
              </a:solidFill>
              <a:effectLst/>
              <a:latin typeface="Helvetica Neue" panose="02000503000000020004" pitchFamily="2" charset="0"/>
              <a:ea typeface="Helvetica Neue" panose="02000503000000020004" pitchFamily="2" charset="0"/>
              <a:cs typeface="Helvetica Neue" panose="02000503000000020004" pitchFamily="2" charset="0"/>
            </a:endParaRPr>
          </a:p>
        </p:txBody>
      </p:sp>
      <p:sp>
        <p:nvSpPr>
          <p:cNvPr id="9" name="TextBox 8">
            <a:extLst>
              <a:ext uri="{FF2B5EF4-FFF2-40B4-BE49-F238E27FC236}">
                <a16:creationId xmlns:a16="http://schemas.microsoft.com/office/drawing/2014/main" id="{2CA98192-22E7-5D62-376B-60916C8527B6}"/>
              </a:ext>
            </a:extLst>
          </p:cNvPr>
          <p:cNvSpPr txBox="1"/>
          <p:nvPr/>
        </p:nvSpPr>
        <p:spPr>
          <a:xfrm>
            <a:off x="4827181" y="223284"/>
            <a:ext cx="184731" cy="369332"/>
          </a:xfrm>
          <a:prstGeom prst="rect">
            <a:avLst/>
          </a:prstGeom>
          <a:noFill/>
        </p:spPr>
        <p:txBody>
          <a:bodyPr wrap="none" rtlCol="0">
            <a:spAutoFit/>
          </a:bodyPr>
          <a:lstStyle/>
          <a:p>
            <a:endParaRPr lang="en-US" dirty="0"/>
          </a:p>
        </p:txBody>
      </p:sp>
      <p:pic>
        <p:nvPicPr>
          <p:cNvPr id="2" name="Picture 1" descr="A grey brain with black background&#10;&#10;Description automatically generated">
            <a:extLst>
              <a:ext uri="{FF2B5EF4-FFF2-40B4-BE49-F238E27FC236}">
                <a16:creationId xmlns:a16="http://schemas.microsoft.com/office/drawing/2014/main" id="{162257DB-F7ED-2078-ABFF-F215EEB120DD}"/>
              </a:ext>
            </a:extLst>
          </p:cNvPr>
          <p:cNvPicPr/>
          <p:nvPr/>
        </p:nvPicPr>
        <p:blipFill>
          <a:blip r:embed="rId4"/>
          <a:stretch>
            <a:fillRect/>
          </a:stretch>
        </p:blipFill>
        <p:spPr>
          <a:xfrm>
            <a:off x="8624925" y="1318437"/>
            <a:ext cx="2695341" cy="4800130"/>
          </a:xfrm>
          <a:prstGeom prst="rect">
            <a:avLst/>
          </a:prstGeom>
        </p:spPr>
      </p:pic>
    </p:spTree>
    <p:custDataLst>
      <p:tags r:id="rId1"/>
    </p:custDataLst>
    <p:extLst>
      <p:ext uri="{BB962C8B-B14F-4D97-AF65-F5344CB8AC3E}">
        <p14:creationId xmlns:p14="http://schemas.microsoft.com/office/powerpoint/2010/main" val="7481224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8">
            <a:extLst>
              <a:ext uri="{FF2B5EF4-FFF2-40B4-BE49-F238E27FC236}">
                <a16:creationId xmlns:a16="http://schemas.microsoft.com/office/drawing/2014/main" id="{C1A633E4-7BA0-F2B4-FA98-D417A5D9C97E}"/>
              </a:ext>
            </a:extLst>
          </p:cNvPr>
          <p:cNvSpPr/>
          <p:nvPr/>
        </p:nvSpPr>
        <p:spPr>
          <a:xfrm>
            <a:off x="11528339" y="-24714"/>
            <a:ext cx="700732" cy="6895072"/>
          </a:xfrm>
          <a:prstGeom prst="rect">
            <a:avLst/>
          </a:prstGeom>
          <a:solidFill>
            <a:srgbClr val="EE3439"/>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Slide Number Placeholder 26">
            <a:extLst>
              <a:ext uri="{FF2B5EF4-FFF2-40B4-BE49-F238E27FC236}">
                <a16:creationId xmlns:a16="http://schemas.microsoft.com/office/drawing/2014/main" id="{24868B9B-8888-3F94-C1D9-EFFECAF5E40B}"/>
              </a:ext>
            </a:extLst>
          </p:cNvPr>
          <p:cNvSpPr>
            <a:spLocks noGrp="1"/>
          </p:cNvSpPr>
          <p:nvPr>
            <p:ph type="sldNum" sz="quarter" idx="12"/>
          </p:nvPr>
        </p:nvSpPr>
        <p:spPr>
          <a:xfrm>
            <a:off x="11343799" y="6356350"/>
            <a:ext cx="700732" cy="378082"/>
          </a:xfrm>
        </p:spPr>
        <p:txBody>
          <a:bodyPr/>
          <a:lstStyle/>
          <a:p>
            <a:fld id="{6AD6DC59-4653-7A4D-8176-0D237FA82B48}" type="slidenum">
              <a:rPr lang="en-US" smtClean="0">
                <a:solidFill>
                  <a:schemeClr val="bg1"/>
                </a:solidFill>
              </a:rPr>
              <a:t>10</a:t>
            </a:fld>
            <a:endParaRPr lang="en-US" dirty="0">
              <a:solidFill>
                <a:schemeClr val="bg1"/>
              </a:solidFill>
            </a:endParaRPr>
          </a:p>
        </p:txBody>
      </p:sp>
      <p:sp>
        <p:nvSpPr>
          <p:cNvPr id="18" name="TextBox 17">
            <a:extLst>
              <a:ext uri="{FF2B5EF4-FFF2-40B4-BE49-F238E27FC236}">
                <a16:creationId xmlns:a16="http://schemas.microsoft.com/office/drawing/2014/main" id="{382EA9FE-BEC5-3EBD-F3AD-7E7678510AB4}"/>
              </a:ext>
            </a:extLst>
          </p:cNvPr>
          <p:cNvSpPr txBox="1"/>
          <p:nvPr/>
        </p:nvSpPr>
        <p:spPr>
          <a:xfrm>
            <a:off x="9798908" y="5795319"/>
            <a:ext cx="184731" cy="369332"/>
          </a:xfrm>
          <a:prstGeom prst="rect">
            <a:avLst/>
          </a:prstGeom>
          <a:noFill/>
        </p:spPr>
        <p:txBody>
          <a:bodyPr wrap="none" rtlCol="0">
            <a:spAutoFit/>
          </a:bodyPr>
          <a:lstStyle/>
          <a:p>
            <a:endParaRPr lang="en-US" dirty="0"/>
          </a:p>
        </p:txBody>
      </p:sp>
      <p:sp>
        <p:nvSpPr>
          <p:cNvPr id="4" name="TextBox 3">
            <a:extLst>
              <a:ext uri="{FF2B5EF4-FFF2-40B4-BE49-F238E27FC236}">
                <a16:creationId xmlns:a16="http://schemas.microsoft.com/office/drawing/2014/main" id="{BBC509D5-46BD-167E-68C6-9824757CF746}"/>
              </a:ext>
            </a:extLst>
          </p:cNvPr>
          <p:cNvSpPr txBox="1"/>
          <p:nvPr/>
        </p:nvSpPr>
        <p:spPr>
          <a:xfrm>
            <a:off x="637107" y="2758255"/>
            <a:ext cx="10891232" cy="1508105"/>
          </a:xfrm>
          <a:prstGeom prst="rect">
            <a:avLst/>
          </a:prstGeom>
          <a:noFill/>
        </p:spPr>
        <p:txBody>
          <a:bodyPr wrap="square">
            <a:spAutoFit/>
          </a:bodyPr>
          <a:lstStyle/>
          <a:p>
            <a:pPr marL="285750" indent="-285750">
              <a:spcBef>
                <a:spcPts val="600"/>
              </a:spcBef>
              <a:spcAft>
                <a:spcPts val="600"/>
              </a:spcAft>
              <a:buClr>
                <a:srgbClr val="EE3439"/>
              </a:buClr>
              <a:buFont typeface="Wingdings" pitchFamily="2" charset="2"/>
              <a:buChar char="ü"/>
            </a:pPr>
            <a:r>
              <a:rPr lang="en-CA" sz="2400" dirty="0">
                <a:effectLst/>
                <a:latin typeface="Helvetica Neue" panose="02000503000000020004" pitchFamily="2" charset="0"/>
                <a:ea typeface="Helvetica Neue" panose="02000503000000020004" pitchFamily="2" charset="0"/>
                <a:cs typeface="Helvetica Neue" panose="02000503000000020004" pitchFamily="2" charset="0"/>
              </a:rPr>
              <a:t>Occupational Therapists and Physiotherapists can help with strategies</a:t>
            </a:r>
          </a:p>
          <a:p>
            <a:pPr marL="285750" indent="-285750">
              <a:spcBef>
                <a:spcPts val="600"/>
              </a:spcBef>
              <a:spcAft>
                <a:spcPts val="600"/>
              </a:spcAft>
              <a:buClr>
                <a:srgbClr val="EE3439"/>
              </a:buClr>
              <a:buFont typeface="Wingdings" pitchFamily="2" charset="2"/>
              <a:buChar char="ü"/>
            </a:pPr>
            <a:r>
              <a:rPr lang="en-CA" sz="2400" dirty="0">
                <a:effectLst/>
                <a:latin typeface="Helvetica Neue" panose="02000503000000020004" pitchFamily="2" charset="0"/>
                <a:ea typeface="Helvetica Neue" panose="02000503000000020004" pitchFamily="2" charset="0"/>
                <a:cs typeface="Helvetica Neue" panose="02000503000000020004" pitchFamily="2" charset="0"/>
              </a:rPr>
              <a:t>Tell the team if you notice a change</a:t>
            </a:r>
            <a:endParaRPr lang="en-CA" sz="2400" dirty="0">
              <a:latin typeface="Helvetica Neue" panose="02000503000000020004" pitchFamily="2" charset="0"/>
              <a:ea typeface="Helvetica Neue" panose="02000503000000020004" pitchFamily="2" charset="0"/>
              <a:cs typeface="Helvetica Neue" panose="02000503000000020004" pitchFamily="2" charset="0"/>
            </a:endParaRPr>
          </a:p>
          <a:p>
            <a:pPr marL="285750" indent="-285750">
              <a:spcBef>
                <a:spcPts val="600"/>
              </a:spcBef>
              <a:spcAft>
                <a:spcPts val="600"/>
              </a:spcAft>
              <a:buClr>
                <a:srgbClr val="EE3439"/>
              </a:buClr>
              <a:buFont typeface="Wingdings" pitchFamily="2" charset="2"/>
              <a:buChar char="ü"/>
            </a:pPr>
            <a:r>
              <a:rPr lang="en-CA" sz="2400" dirty="0">
                <a:effectLst/>
                <a:latin typeface="Helvetica Neue" panose="02000503000000020004" pitchFamily="2" charset="0"/>
                <a:ea typeface="Helvetica Neue" panose="02000503000000020004" pitchFamily="2" charset="0"/>
                <a:cs typeface="Helvetica Neue" panose="02000503000000020004" pitchFamily="2" charset="0"/>
              </a:rPr>
              <a:t>Seek medical advice for any conditions that may be contributing to fatigue</a:t>
            </a:r>
          </a:p>
        </p:txBody>
      </p:sp>
      <p:sp>
        <p:nvSpPr>
          <p:cNvPr id="5" name="TextBox 4">
            <a:extLst>
              <a:ext uri="{FF2B5EF4-FFF2-40B4-BE49-F238E27FC236}">
                <a16:creationId xmlns:a16="http://schemas.microsoft.com/office/drawing/2014/main" id="{C464F891-8B36-55E6-3070-E2AE354F925B}"/>
              </a:ext>
            </a:extLst>
          </p:cNvPr>
          <p:cNvSpPr txBox="1"/>
          <p:nvPr/>
        </p:nvSpPr>
        <p:spPr>
          <a:xfrm>
            <a:off x="569753" y="1432013"/>
            <a:ext cx="6098058" cy="523220"/>
          </a:xfrm>
          <a:prstGeom prst="rect">
            <a:avLst/>
          </a:prstGeom>
          <a:noFill/>
        </p:spPr>
        <p:txBody>
          <a:bodyPr wrap="square">
            <a:spAutoFit/>
          </a:bodyPr>
          <a:lstStyle/>
          <a:p>
            <a:r>
              <a:rPr lang="en-CA" sz="2800" b="1" dirty="0">
                <a:solidFill>
                  <a:srgbClr val="EE3439"/>
                </a:solidFill>
                <a:effectLst/>
                <a:latin typeface="Helvetica Neue" panose="02000503000000020004" pitchFamily="2" charset="0"/>
                <a:ea typeface="Helvetica Neue" panose="02000503000000020004" pitchFamily="2" charset="0"/>
                <a:cs typeface="Helvetica Neue" panose="02000503000000020004" pitchFamily="2" charset="0"/>
              </a:rPr>
              <a:t>Seek extra support</a:t>
            </a:r>
            <a:endParaRPr lang="en-CA" sz="2800" dirty="0">
              <a:solidFill>
                <a:srgbClr val="EE3439"/>
              </a:solidFill>
              <a:effectLst/>
              <a:latin typeface="Helvetica Neue" panose="02000503000000020004" pitchFamily="2" charset="0"/>
              <a:ea typeface="Helvetica Neue" panose="02000503000000020004" pitchFamily="2" charset="0"/>
              <a:cs typeface="Helvetica Neue" panose="02000503000000020004" pitchFamily="2" charset="0"/>
            </a:endParaRPr>
          </a:p>
        </p:txBody>
      </p:sp>
      <p:sp>
        <p:nvSpPr>
          <p:cNvPr id="2" name="TextBox 1">
            <a:extLst>
              <a:ext uri="{FF2B5EF4-FFF2-40B4-BE49-F238E27FC236}">
                <a16:creationId xmlns:a16="http://schemas.microsoft.com/office/drawing/2014/main" id="{0B1B0143-7BAF-F2BA-60A5-74DE24803AB5}"/>
              </a:ext>
            </a:extLst>
          </p:cNvPr>
          <p:cNvSpPr txBox="1"/>
          <p:nvPr/>
        </p:nvSpPr>
        <p:spPr>
          <a:xfrm>
            <a:off x="637107" y="6050812"/>
            <a:ext cx="10113020" cy="461665"/>
          </a:xfrm>
          <a:prstGeom prst="rect">
            <a:avLst/>
          </a:prstGeom>
          <a:noFill/>
        </p:spPr>
        <p:txBody>
          <a:bodyPr wrap="square">
            <a:spAutoFit/>
          </a:bodyPr>
          <a:lstStyle/>
          <a:p>
            <a:r>
              <a:rPr lang="en-CA" sz="1200" i="1" dirty="0">
                <a:effectLst/>
                <a:latin typeface="Helvetica Neue" panose="02000503000000020004" pitchFamily="2" charset="0"/>
                <a:ea typeface="Helvetica Neue" panose="02000503000000020004" pitchFamily="2" charset="0"/>
                <a:cs typeface="Helvetica Neue" panose="02000503000000020004" pitchFamily="2" charset="0"/>
              </a:rPr>
              <a:t>Smart Tips for Stroke Care (2023) was created by members of the Regional Stroke Networks of Ontario. This material may be shared without permission from the authors, without changes and with source credited. </a:t>
            </a:r>
          </a:p>
        </p:txBody>
      </p:sp>
      <p:pic>
        <p:nvPicPr>
          <p:cNvPr id="3" name="Picture 2" descr="A red and black sign with white text&#10;&#10;Description automatically generated">
            <a:extLst>
              <a:ext uri="{FF2B5EF4-FFF2-40B4-BE49-F238E27FC236}">
                <a16:creationId xmlns:a16="http://schemas.microsoft.com/office/drawing/2014/main" id="{3CD167B1-5A4B-FF02-0EBF-63AFE0FF5E44}"/>
              </a:ext>
            </a:extLst>
          </p:cNvPr>
          <p:cNvPicPr>
            <a:picLocks noChangeAspect="1"/>
          </p:cNvPicPr>
          <p:nvPr/>
        </p:nvPicPr>
        <p:blipFill>
          <a:blip r:embed="rId4"/>
          <a:stretch>
            <a:fillRect/>
          </a:stretch>
        </p:blipFill>
        <p:spPr>
          <a:xfrm>
            <a:off x="8901840" y="253801"/>
            <a:ext cx="2070100" cy="800100"/>
          </a:xfrm>
          <a:prstGeom prst="rect">
            <a:avLst/>
          </a:prstGeom>
        </p:spPr>
      </p:pic>
      <p:sp>
        <p:nvSpPr>
          <p:cNvPr id="6" name="TextBox 5">
            <a:extLst>
              <a:ext uri="{FF2B5EF4-FFF2-40B4-BE49-F238E27FC236}">
                <a16:creationId xmlns:a16="http://schemas.microsoft.com/office/drawing/2014/main" id="{785058FE-2EFA-5D61-04A5-638CA8F94907}"/>
              </a:ext>
            </a:extLst>
          </p:cNvPr>
          <p:cNvSpPr txBox="1"/>
          <p:nvPr/>
        </p:nvSpPr>
        <p:spPr>
          <a:xfrm>
            <a:off x="515007" y="345523"/>
            <a:ext cx="7429780" cy="830997"/>
          </a:xfrm>
          <a:prstGeom prst="rect">
            <a:avLst/>
          </a:prstGeom>
          <a:noFill/>
        </p:spPr>
        <p:txBody>
          <a:bodyPr wrap="square">
            <a:spAutoFit/>
          </a:bodyPr>
          <a:lstStyle/>
          <a:p>
            <a:r>
              <a:rPr lang="en-CA" sz="4800" b="1" dirty="0">
                <a:solidFill>
                  <a:srgbClr val="EE3439"/>
                </a:solidFill>
                <a:effectLst/>
                <a:latin typeface="Helvetica Neue" panose="02000503000000020004" pitchFamily="2" charset="0"/>
                <a:ea typeface="Helvetica Neue" panose="02000503000000020004" pitchFamily="2" charset="0"/>
                <a:cs typeface="Helvetica Neue" panose="02000503000000020004" pitchFamily="2" charset="0"/>
              </a:rPr>
              <a:t>Fatigue</a:t>
            </a:r>
            <a:r>
              <a:rPr lang="en-CA" sz="4800" b="1" dirty="0">
                <a:solidFill>
                  <a:srgbClr val="66BA45"/>
                </a:solidFill>
                <a:effectLst/>
                <a:latin typeface="Helvetica Neue" panose="02000503000000020004" pitchFamily="2" charset="0"/>
                <a:ea typeface="Helvetica Neue" panose="02000503000000020004" pitchFamily="2" charset="0"/>
                <a:cs typeface="Helvetica Neue" panose="02000503000000020004" pitchFamily="2" charset="0"/>
              </a:rPr>
              <a:t> </a:t>
            </a:r>
            <a:r>
              <a:rPr lang="en-CA" sz="4800" dirty="0">
                <a:effectLst/>
                <a:latin typeface="Helvetica Neue" panose="02000503000000020004" pitchFamily="2" charset="0"/>
                <a:ea typeface="Helvetica Neue" panose="02000503000000020004" pitchFamily="2" charset="0"/>
                <a:cs typeface="Helvetica Neue" panose="02000503000000020004" pitchFamily="2" charset="0"/>
              </a:rPr>
              <a:t>After Stroke</a:t>
            </a:r>
          </a:p>
        </p:txBody>
      </p:sp>
    </p:spTree>
    <p:custDataLst>
      <p:tags r:id="rId1"/>
    </p:custDataLst>
    <p:extLst>
      <p:ext uri="{BB962C8B-B14F-4D97-AF65-F5344CB8AC3E}">
        <p14:creationId xmlns:p14="http://schemas.microsoft.com/office/powerpoint/2010/main" val="19445959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red and black sign with white text&#10;&#10;Description automatically generated">
            <a:extLst>
              <a:ext uri="{FF2B5EF4-FFF2-40B4-BE49-F238E27FC236}">
                <a16:creationId xmlns:a16="http://schemas.microsoft.com/office/drawing/2014/main" id="{522A19C6-BDAD-BC0C-BF7A-EFACDB7C51F6}"/>
              </a:ext>
            </a:extLst>
          </p:cNvPr>
          <p:cNvPicPr>
            <a:picLocks noChangeAspect="1"/>
          </p:cNvPicPr>
          <p:nvPr/>
        </p:nvPicPr>
        <p:blipFill>
          <a:blip r:embed="rId4"/>
          <a:stretch>
            <a:fillRect/>
          </a:stretch>
        </p:blipFill>
        <p:spPr>
          <a:xfrm>
            <a:off x="8901840" y="253801"/>
            <a:ext cx="2070100" cy="800100"/>
          </a:xfrm>
          <a:prstGeom prst="rect">
            <a:avLst/>
          </a:prstGeom>
        </p:spPr>
      </p:pic>
      <p:sp>
        <p:nvSpPr>
          <p:cNvPr id="33" name="Rectangle 32">
            <a:extLst>
              <a:ext uri="{FF2B5EF4-FFF2-40B4-BE49-F238E27FC236}">
                <a16:creationId xmlns:a16="http://schemas.microsoft.com/office/drawing/2014/main" id="{9D64C07B-2A1F-CC75-1EBF-D2EC0B9A68C4}"/>
              </a:ext>
            </a:extLst>
          </p:cNvPr>
          <p:cNvSpPr/>
          <p:nvPr/>
        </p:nvSpPr>
        <p:spPr>
          <a:xfrm>
            <a:off x="569753" y="2338852"/>
            <a:ext cx="10402188" cy="2810091"/>
          </a:xfrm>
          <a:prstGeom prst="rect">
            <a:avLst/>
          </a:prstGeom>
          <a:solidFill>
            <a:srgbClr val="EE3439">
              <a:alpha val="20000"/>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solidFill>
                <a:srgbClr val="EE3439"/>
              </a:solidFill>
            </a:endParaRPr>
          </a:p>
        </p:txBody>
      </p:sp>
      <p:sp>
        <p:nvSpPr>
          <p:cNvPr id="8" name="TextBox 7">
            <a:extLst>
              <a:ext uri="{FF2B5EF4-FFF2-40B4-BE49-F238E27FC236}">
                <a16:creationId xmlns:a16="http://schemas.microsoft.com/office/drawing/2014/main" id="{7B9B826D-F18B-B2AC-9025-934FEB7A57C4}"/>
              </a:ext>
            </a:extLst>
          </p:cNvPr>
          <p:cNvSpPr txBox="1"/>
          <p:nvPr/>
        </p:nvSpPr>
        <p:spPr>
          <a:xfrm>
            <a:off x="711426" y="2774401"/>
            <a:ext cx="10118842" cy="2031325"/>
          </a:xfrm>
          <a:prstGeom prst="rect">
            <a:avLst/>
          </a:prstGeom>
          <a:noFill/>
        </p:spPr>
        <p:txBody>
          <a:bodyPr wrap="square">
            <a:spAutoFit/>
          </a:bodyPr>
          <a:lstStyle/>
          <a:p>
            <a:pPr marL="284400" indent="-284400">
              <a:spcBef>
                <a:spcPts val="600"/>
              </a:spcBef>
              <a:spcAft>
                <a:spcPts val="600"/>
              </a:spcAft>
              <a:buFont typeface="Arial" panose="020B0604020202020204" pitchFamily="34" charset="0"/>
              <a:buChar char="•"/>
            </a:pPr>
            <a:r>
              <a:rPr lang="en-CA" sz="2400" dirty="0">
                <a:effectLst/>
                <a:latin typeface="Helvetica Neue" panose="02000503000000020004" pitchFamily="2" charset="0"/>
                <a:ea typeface="Helvetica Neue" panose="02000503000000020004" pitchFamily="2" charset="0"/>
                <a:cs typeface="Helvetica Neue" panose="02000503000000020004" pitchFamily="2" charset="0"/>
              </a:rPr>
              <a:t>Fatigue is a feeling of tiredness or lack of energy</a:t>
            </a:r>
          </a:p>
          <a:p>
            <a:pPr marL="284400" indent="-284400">
              <a:spcBef>
                <a:spcPts val="600"/>
              </a:spcBef>
              <a:spcAft>
                <a:spcPts val="600"/>
              </a:spcAft>
              <a:buFont typeface="Arial" panose="020B0604020202020204" pitchFamily="34" charset="0"/>
              <a:buChar char="•"/>
            </a:pPr>
            <a:r>
              <a:rPr lang="en-CA" sz="2400" dirty="0">
                <a:effectLst/>
                <a:latin typeface="Helvetica Neue" panose="02000503000000020004" pitchFamily="2" charset="0"/>
                <a:ea typeface="Helvetica Neue" panose="02000503000000020004" pitchFamily="2" charset="0"/>
                <a:cs typeface="Helvetica Neue" panose="02000503000000020004" pitchFamily="2" charset="0"/>
              </a:rPr>
              <a:t>One of the most common effects of stroke</a:t>
            </a:r>
          </a:p>
          <a:p>
            <a:pPr marL="284400" indent="-284400">
              <a:spcBef>
                <a:spcPts val="600"/>
              </a:spcBef>
              <a:spcAft>
                <a:spcPts val="600"/>
              </a:spcAft>
              <a:buFont typeface="Arial" panose="020B0604020202020204" pitchFamily="34" charset="0"/>
              <a:buChar char="•"/>
            </a:pPr>
            <a:r>
              <a:rPr lang="en-CA" sz="2400" dirty="0">
                <a:effectLst/>
                <a:latin typeface="Helvetica Neue" panose="02000503000000020004" pitchFamily="2" charset="0"/>
                <a:ea typeface="Helvetica Neue" panose="02000503000000020004" pitchFamily="2" charset="0"/>
                <a:cs typeface="Helvetica Neue" panose="02000503000000020004" pitchFamily="2" charset="0"/>
              </a:rPr>
              <a:t>Signs are not always obvious</a:t>
            </a:r>
          </a:p>
          <a:p>
            <a:pPr marL="284400" indent="-284400">
              <a:spcBef>
                <a:spcPts val="600"/>
              </a:spcBef>
              <a:spcAft>
                <a:spcPts val="600"/>
              </a:spcAft>
              <a:buFont typeface="Arial" panose="020B0604020202020204" pitchFamily="34" charset="0"/>
              <a:buChar char="•"/>
            </a:pPr>
            <a:r>
              <a:rPr lang="en-CA" sz="2400" dirty="0">
                <a:effectLst/>
                <a:latin typeface="Helvetica Neue" panose="02000503000000020004" pitchFamily="2" charset="0"/>
                <a:ea typeface="Helvetica Neue" panose="02000503000000020004" pitchFamily="2" charset="0"/>
                <a:cs typeface="Helvetica Neue" panose="02000503000000020004" pitchFamily="2" charset="0"/>
              </a:rPr>
              <a:t>Has a significant impact on everyday life</a:t>
            </a:r>
          </a:p>
        </p:txBody>
      </p:sp>
      <p:sp>
        <p:nvSpPr>
          <p:cNvPr id="37" name="TextBox 36">
            <a:extLst>
              <a:ext uri="{FF2B5EF4-FFF2-40B4-BE49-F238E27FC236}">
                <a16:creationId xmlns:a16="http://schemas.microsoft.com/office/drawing/2014/main" id="{3F99C738-BB80-7DA7-0E9F-84BFB8A7CF0B}"/>
              </a:ext>
            </a:extLst>
          </p:cNvPr>
          <p:cNvSpPr txBox="1"/>
          <p:nvPr/>
        </p:nvSpPr>
        <p:spPr>
          <a:xfrm>
            <a:off x="515007" y="345523"/>
            <a:ext cx="7429780" cy="830997"/>
          </a:xfrm>
          <a:prstGeom prst="rect">
            <a:avLst/>
          </a:prstGeom>
          <a:noFill/>
        </p:spPr>
        <p:txBody>
          <a:bodyPr wrap="square">
            <a:spAutoFit/>
          </a:bodyPr>
          <a:lstStyle/>
          <a:p>
            <a:r>
              <a:rPr lang="en-CA" sz="4800" b="1" dirty="0">
                <a:solidFill>
                  <a:srgbClr val="EE3439"/>
                </a:solidFill>
                <a:effectLst/>
                <a:latin typeface="Helvetica Neue" panose="02000503000000020004" pitchFamily="2" charset="0"/>
                <a:ea typeface="Helvetica Neue" panose="02000503000000020004" pitchFamily="2" charset="0"/>
                <a:cs typeface="Helvetica Neue" panose="02000503000000020004" pitchFamily="2" charset="0"/>
              </a:rPr>
              <a:t>Fatigue</a:t>
            </a:r>
            <a:r>
              <a:rPr lang="en-CA" sz="4800" b="1" dirty="0">
                <a:solidFill>
                  <a:srgbClr val="66BA45"/>
                </a:solidFill>
                <a:effectLst/>
                <a:latin typeface="Helvetica Neue" panose="02000503000000020004" pitchFamily="2" charset="0"/>
                <a:ea typeface="Helvetica Neue" panose="02000503000000020004" pitchFamily="2" charset="0"/>
                <a:cs typeface="Helvetica Neue" panose="02000503000000020004" pitchFamily="2" charset="0"/>
              </a:rPr>
              <a:t> </a:t>
            </a:r>
            <a:r>
              <a:rPr lang="en-CA" sz="4800" dirty="0">
                <a:effectLst/>
                <a:latin typeface="Helvetica Neue" panose="02000503000000020004" pitchFamily="2" charset="0"/>
                <a:ea typeface="Helvetica Neue" panose="02000503000000020004" pitchFamily="2" charset="0"/>
                <a:cs typeface="Helvetica Neue" panose="02000503000000020004" pitchFamily="2" charset="0"/>
              </a:rPr>
              <a:t>After Stroke</a:t>
            </a:r>
          </a:p>
        </p:txBody>
      </p:sp>
      <p:sp>
        <p:nvSpPr>
          <p:cNvPr id="38" name="Rectangle 37">
            <a:extLst>
              <a:ext uri="{FF2B5EF4-FFF2-40B4-BE49-F238E27FC236}">
                <a16:creationId xmlns:a16="http://schemas.microsoft.com/office/drawing/2014/main" id="{E66D0410-802B-00D8-6F57-59A26459BFCD}"/>
              </a:ext>
            </a:extLst>
          </p:cNvPr>
          <p:cNvSpPr/>
          <p:nvPr/>
        </p:nvSpPr>
        <p:spPr>
          <a:xfrm>
            <a:off x="11528339" y="-24714"/>
            <a:ext cx="700732" cy="6895072"/>
          </a:xfrm>
          <a:prstGeom prst="rect">
            <a:avLst/>
          </a:prstGeom>
          <a:solidFill>
            <a:srgbClr val="EE3439"/>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Slide Number Placeholder 26">
            <a:extLst>
              <a:ext uri="{FF2B5EF4-FFF2-40B4-BE49-F238E27FC236}">
                <a16:creationId xmlns:a16="http://schemas.microsoft.com/office/drawing/2014/main" id="{BC929D09-5A2C-B622-308C-F241F59FA83A}"/>
              </a:ext>
            </a:extLst>
          </p:cNvPr>
          <p:cNvSpPr>
            <a:spLocks noGrp="1"/>
          </p:cNvSpPr>
          <p:nvPr>
            <p:ph type="sldNum" sz="quarter" idx="12"/>
          </p:nvPr>
        </p:nvSpPr>
        <p:spPr>
          <a:xfrm>
            <a:off x="11343799" y="6356350"/>
            <a:ext cx="700731" cy="378082"/>
          </a:xfrm>
        </p:spPr>
        <p:txBody>
          <a:bodyPr/>
          <a:lstStyle/>
          <a:p>
            <a:fld id="{6AD6DC59-4653-7A4D-8176-0D237FA82B48}" type="slidenum">
              <a:rPr lang="en-US" smtClean="0">
                <a:solidFill>
                  <a:schemeClr val="bg1"/>
                </a:solidFill>
              </a:rPr>
              <a:t>2</a:t>
            </a:fld>
            <a:endParaRPr lang="en-US" dirty="0">
              <a:solidFill>
                <a:schemeClr val="bg1"/>
              </a:solidFill>
            </a:endParaRPr>
          </a:p>
        </p:txBody>
      </p:sp>
    </p:spTree>
    <p:custDataLst>
      <p:tags r:id="rId1"/>
    </p:custDataLst>
    <p:extLst>
      <p:ext uri="{BB962C8B-B14F-4D97-AF65-F5344CB8AC3E}">
        <p14:creationId xmlns:p14="http://schemas.microsoft.com/office/powerpoint/2010/main" val="40242969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TextBox 30">
            <a:extLst>
              <a:ext uri="{FF2B5EF4-FFF2-40B4-BE49-F238E27FC236}">
                <a16:creationId xmlns:a16="http://schemas.microsoft.com/office/drawing/2014/main" id="{3B0A7742-B88F-AB93-F7BD-74ECEE237A88}"/>
              </a:ext>
            </a:extLst>
          </p:cNvPr>
          <p:cNvSpPr txBox="1"/>
          <p:nvPr/>
        </p:nvSpPr>
        <p:spPr>
          <a:xfrm>
            <a:off x="515007" y="2388720"/>
            <a:ext cx="10456933" cy="3600986"/>
          </a:xfrm>
          <a:prstGeom prst="rect">
            <a:avLst/>
          </a:prstGeom>
          <a:noFill/>
        </p:spPr>
        <p:txBody>
          <a:bodyPr wrap="square">
            <a:spAutoFit/>
          </a:bodyPr>
          <a:lstStyle/>
          <a:p>
            <a:pPr>
              <a:spcBef>
                <a:spcPts val="600"/>
              </a:spcBef>
              <a:spcAft>
                <a:spcPts val="600"/>
              </a:spcAft>
              <a:buClr>
                <a:srgbClr val="EE3439"/>
              </a:buClr>
            </a:pPr>
            <a:r>
              <a:rPr lang="en-CA" sz="2400" b="1" dirty="0">
                <a:effectLst/>
                <a:latin typeface="Helvetica Neue" panose="02000503000000020004" pitchFamily="2" charset="0"/>
                <a:ea typeface="Helvetica Neue" panose="02000503000000020004" pitchFamily="2" charset="0"/>
                <a:cs typeface="Helvetica Neue" panose="02000503000000020004" pitchFamily="2" charset="0"/>
              </a:rPr>
              <a:t>Fatigue after stroke:</a:t>
            </a:r>
          </a:p>
          <a:p>
            <a:pPr marL="800100" lvl="1" indent="-342900">
              <a:spcBef>
                <a:spcPts val="600"/>
              </a:spcBef>
              <a:spcAft>
                <a:spcPts val="600"/>
              </a:spcAft>
              <a:buClr>
                <a:srgbClr val="EE3439"/>
              </a:buClr>
              <a:buFont typeface="Wingdings" panose="05000000000000000000" pitchFamily="2" charset="2"/>
              <a:buChar char="ü"/>
            </a:pPr>
            <a:r>
              <a:rPr lang="en-CA" sz="2400" dirty="0">
                <a:effectLst/>
                <a:latin typeface="Helvetica Neue" panose="02000503000000020004" pitchFamily="2" charset="0"/>
                <a:ea typeface="Helvetica Neue" panose="02000503000000020004" pitchFamily="2" charset="0"/>
                <a:cs typeface="Helvetica Neue" panose="02000503000000020004" pitchFamily="2" charset="0"/>
              </a:rPr>
              <a:t>Can affect up to half of persons with stroke</a:t>
            </a:r>
          </a:p>
          <a:p>
            <a:pPr marL="800100" lvl="1" indent="-342900">
              <a:spcBef>
                <a:spcPts val="600"/>
              </a:spcBef>
              <a:spcAft>
                <a:spcPts val="600"/>
              </a:spcAft>
              <a:buClr>
                <a:srgbClr val="EE3439"/>
              </a:buClr>
              <a:buFont typeface="Wingdings" panose="05000000000000000000" pitchFamily="2" charset="2"/>
              <a:buChar char="ü"/>
            </a:pPr>
            <a:r>
              <a:rPr lang="en-CA" sz="2400" dirty="0">
                <a:effectLst/>
                <a:latin typeface="Helvetica Neue" panose="02000503000000020004" pitchFamily="2" charset="0"/>
                <a:ea typeface="Helvetica Neue" panose="02000503000000020004" pitchFamily="2" charset="0"/>
                <a:cs typeface="Helvetica Neue" panose="02000503000000020004" pitchFamily="2" charset="0"/>
              </a:rPr>
              <a:t>Often starts in the first few weeks; can happen at any point</a:t>
            </a:r>
          </a:p>
          <a:p>
            <a:pPr marL="800100" lvl="1" indent="-342900">
              <a:spcBef>
                <a:spcPts val="600"/>
              </a:spcBef>
              <a:spcAft>
                <a:spcPts val="600"/>
              </a:spcAft>
              <a:buClr>
                <a:srgbClr val="EE3439"/>
              </a:buClr>
              <a:buFont typeface="Wingdings" panose="05000000000000000000" pitchFamily="2" charset="2"/>
              <a:buChar char="ü"/>
            </a:pPr>
            <a:r>
              <a:rPr lang="en-CA" sz="2400" dirty="0">
                <a:effectLst/>
                <a:latin typeface="Helvetica Neue" panose="02000503000000020004" pitchFamily="2" charset="0"/>
                <a:ea typeface="Helvetica Neue" panose="02000503000000020004" pitchFamily="2" charset="0"/>
                <a:cs typeface="Helvetica Neue" panose="02000503000000020004" pitchFamily="2" charset="0"/>
              </a:rPr>
              <a:t>Is different from typical tiredness</a:t>
            </a:r>
          </a:p>
          <a:p>
            <a:pPr marL="800100" lvl="1" indent="-342900">
              <a:spcBef>
                <a:spcPts val="600"/>
              </a:spcBef>
              <a:spcAft>
                <a:spcPts val="600"/>
              </a:spcAft>
              <a:buClr>
                <a:srgbClr val="EE3439"/>
              </a:buClr>
              <a:buFont typeface="Wingdings" panose="05000000000000000000" pitchFamily="2" charset="2"/>
              <a:buChar char="ü"/>
            </a:pPr>
            <a:r>
              <a:rPr lang="en-CA" sz="2400" dirty="0">
                <a:effectLst/>
                <a:latin typeface="Helvetica Neue" panose="02000503000000020004" pitchFamily="2" charset="0"/>
                <a:ea typeface="Helvetica Neue" panose="02000503000000020004" pitchFamily="2" charset="0"/>
                <a:cs typeface="Helvetica Neue" panose="02000503000000020004" pitchFamily="2" charset="0"/>
              </a:rPr>
              <a:t>Does not always improve with rest </a:t>
            </a:r>
          </a:p>
          <a:p>
            <a:pPr marL="800100" lvl="1" indent="-342900">
              <a:spcBef>
                <a:spcPts val="600"/>
              </a:spcBef>
              <a:spcAft>
                <a:spcPts val="600"/>
              </a:spcAft>
              <a:buClr>
                <a:srgbClr val="EE3439"/>
              </a:buClr>
              <a:buFont typeface="Wingdings" panose="05000000000000000000" pitchFamily="2" charset="2"/>
              <a:buChar char="ü"/>
            </a:pPr>
            <a:r>
              <a:rPr lang="en-CA" sz="2400" dirty="0">
                <a:effectLst/>
                <a:latin typeface="Helvetica Neue" panose="02000503000000020004" pitchFamily="2" charset="0"/>
                <a:ea typeface="Helvetica Neue" panose="02000503000000020004" pitchFamily="2" charset="0"/>
                <a:cs typeface="Helvetica Neue" panose="02000503000000020004" pitchFamily="2" charset="0"/>
              </a:rPr>
              <a:t>May affect a person’s quality of life and relationships</a:t>
            </a:r>
          </a:p>
          <a:p>
            <a:pPr marL="800100" lvl="1" indent="-342900">
              <a:spcBef>
                <a:spcPts val="600"/>
              </a:spcBef>
              <a:spcAft>
                <a:spcPts val="600"/>
              </a:spcAft>
              <a:buClr>
                <a:srgbClr val="EE3439"/>
              </a:buClr>
              <a:buFont typeface="Wingdings" panose="05000000000000000000" pitchFamily="2" charset="2"/>
              <a:buChar char="ü"/>
            </a:pPr>
            <a:r>
              <a:rPr lang="en-CA" sz="2400" dirty="0">
                <a:effectLst/>
                <a:latin typeface="Helvetica Neue" panose="02000503000000020004" pitchFamily="2" charset="0"/>
                <a:ea typeface="Helvetica Neue" panose="02000503000000020004" pitchFamily="2" charset="0"/>
                <a:cs typeface="Helvetica Neue" panose="02000503000000020004" pitchFamily="2" charset="0"/>
              </a:rPr>
              <a:t>Can be mistaken for depression </a:t>
            </a:r>
          </a:p>
        </p:txBody>
      </p:sp>
      <p:sp>
        <p:nvSpPr>
          <p:cNvPr id="35" name="TextBox 34">
            <a:extLst>
              <a:ext uri="{FF2B5EF4-FFF2-40B4-BE49-F238E27FC236}">
                <a16:creationId xmlns:a16="http://schemas.microsoft.com/office/drawing/2014/main" id="{79DAB083-B228-F343-2C41-42824666980D}"/>
              </a:ext>
            </a:extLst>
          </p:cNvPr>
          <p:cNvSpPr txBox="1"/>
          <p:nvPr/>
        </p:nvSpPr>
        <p:spPr>
          <a:xfrm>
            <a:off x="515007" y="1459701"/>
            <a:ext cx="6098058" cy="523220"/>
          </a:xfrm>
          <a:prstGeom prst="rect">
            <a:avLst/>
          </a:prstGeom>
          <a:noFill/>
        </p:spPr>
        <p:txBody>
          <a:bodyPr wrap="square">
            <a:spAutoFit/>
          </a:bodyPr>
          <a:lstStyle/>
          <a:p>
            <a:r>
              <a:rPr lang="en-CA" sz="2800" b="1" dirty="0">
                <a:solidFill>
                  <a:srgbClr val="EE3439"/>
                </a:solidFill>
                <a:effectLst/>
                <a:latin typeface="Helvetica Neue" panose="02000503000000020004" pitchFamily="2" charset="0"/>
                <a:ea typeface="Helvetica Neue" panose="02000503000000020004" pitchFamily="2" charset="0"/>
                <a:cs typeface="Helvetica Neue" panose="02000503000000020004" pitchFamily="2" charset="0"/>
              </a:rPr>
              <a:t>What you should know:</a:t>
            </a:r>
            <a:endParaRPr lang="en-CA" sz="2800" dirty="0">
              <a:solidFill>
                <a:srgbClr val="EE3439"/>
              </a:solidFill>
              <a:effectLst/>
              <a:latin typeface="Helvetica Neue" panose="02000503000000020004" pitchFamily="2" charset="0"/>
              <a:ea typeface="Helvetica Neue" panose="02000503000000020004" pitchFamily="2" charset="0"/>
              <a:cs typeface="Helvetica Neue" panose="02000503000000020004" pitchFamily="2" charset="0"/>
            </a:endParaRPr>
          </a:p>
        </p:txBody>
      </p:sp>
      <p:sp>
        <p:nvSpPr>
          <p:cNvPr id="38" name="Rectangle 37">
            <a:extLst>
              <a:ext uri="{FF2B5EF4-FFF2-40B4-BE49-F238E27FC236}">
                <a16:creationId xmlns:a16="http://schemas.microsoft.com/office/drawing/2014/main" id="{E66D0410-802B-00D8-6F57-59A26459BFCD}"/>
              </a:ext>
            </a:extLst>
          </p:cNvPr>
          <p:cNvSpPr/>
          <p:nvPr/>
        </p:nvSpPr>
        <p:spPr>
          <a:xfrm>
            <a:off x="11528339" y="-24714"/>
            <a:ext cx="700732" cy="6895072"/>
          </a:xfrm>
          <a:prstGeom prst="rect">
            <a:avLst/>
          </a:prstGeom>
          <a:solidFill>
            <a:srgbClr val="EE3439"/>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Slide Number Placeholder 26">
            <a:extLst>
              <a:ext uri="{FF2B5EF4-FFF2-40B4-BE49-F238E27FC236}">
                <a16:creationId xmlns:a16="http://schemas.microsoft.com/office/drawing/2014/main" id="{BC929D09-5A2C-B622-308C-F241F59FA83A}"/>
              </a:ext>
            </a:extLst>
          </p:cNvPr>
          <p:cNvSpPr>
            <a:spLocks noGrp="1"/>
          </p:cNvSpPr>
          <p:nvPr>
            <p:ph type="sldNum" sz="quarter" idx="12"/>
          </p:nvPr>
        </p:nvSpPr>
        <p:spPr>
          <a:xfrm>
            <a:off x="11343799" y="6356350"/>
            <a:ext cx="700732" cy="378082"/>
          </a:xfrm>
        </p:spPr>
        <p:txBody>
          <a:bodyPr/>
          <a:lstStyle/>
          <a:p>
            <a:fld id="{6AD6DC59-4653-7A4D-8176-0D237FA82B48}" type="slidenum">
              <a:rPr lang="en-US" smtClean="0">
                <a:solidFill>
                  <a:schemeClr val="bg1"/>
                </a:solidFill>
              </a:rPr>
              <a:t>3</a:t>
            </a:fld>
            <a:endParaRPr lang="en-US" dirty="0">
              <a:solidFill>
                <a:schemeClr val="bg1"/>
              </a:solidFill>
            </a:endParaRPr>
          </a:p>
        </p:txBody>
      </p:sp>
      <p:pic>
        <p:nvPicPr>
          <p:cNvPr id="2" name="Picture 1" descr="A red and black sign with white text&#10;&#10;Description automatically generated">
            <a:extLst>
              <a:ext uri="{FF2B5EF4-FFF2-40B4-BE49-F238E27FC236}">
                <a16:creationId xmlns:a16="http://schemas.microsoft.com/office/drawing/2014/main" id="{D21F93B3-99C0-8E5F-7B7A-43197CFDD8C8}"/>
              </a:ext>
            </a:extLst>
          </p:cNvPr>
          <p:cNvPicPr>
            <a:picLocks noChangeAspect="1"/>
          </p:cNvPicPr>
          <p:nvPr/>
        </p:nvPicPr>
        <p:blipFill>
          <a:blip r:embed="rId4"/>
          <a:stretch>
            <a:fillRect/>
          </a:stretch>
        </p:blipFill>
        <p:spPr>
          <a:xfrm>
            <a:off x="8901840" y="253801"/>
            <a:ext cx="2070100" cy="800100"/>
          </a:xfrm>
          <a:prstGeom prst="rect">
            <a:avLst/>
          </a:prstGeom>
        </p:spPr>
      </p:pic>
      <p:sp>
        <p:nvSpPr>
          <p:cNvPr id="3" name="TextBox 2">
            <a:extLst>
              <a:ext uri="{FF2B5EF4-FFF2-40B4-BE49-F238E27FC236}">
                <a16:creationId xmlns:a16="http://schemas.microsoft.com/office/drawing/2014/main" id="{204F9B94-B379-BCE3-CE74-F3B4A0A90571}"/>
              </a:ext>
            </a:extLst>
          </p:cNvPr>
          <p:cNvSpPr txBox="1"/>
          <p:nvPr/>
        </p:nvSpPr>
        <p:spPr>
          <a:xfrm>
            <a:off x="515007" y="345523"/>
            <a:ext cx="7429780" cy="830997"/>
          </a:xfrm>
          <a:prstGeom prst="rect">
            <a:avLst/>
          </a:prstGeom>
          <a:noFill/>
        </p:spPr>
        <p:txBody>
          <a:bodyPr wrap="square">
            <a:spAutoFit/>
          </a:bodyPr>
          <a:lstStyle/>
          <a:p>
            <a:r>
              <a:rPr lang="en-CA" sz="4800" b="1" dirty="0">
                <a:solidFill>
                  <a:srgbClr val="EE3439"/>
                </a:solidFill>
                <a:effectLst/>
                <a:latin typeface="Helvetica Neue" panose="02000503000000020004" pitchFamily="2" charset="0"/>
                <a:ea typeface="Helvetica Neue" panose="02000503000000020004" pitchFamily="2" charset="0"/>
                <a:cs typeface="Helvetica Neue" panose="02000503000000020004" pitchFamily="2" charset="0"/>
              </a:rPr>
              <a:t>Fatigue</a:t>
            </a:r>
            <a:r>
              <a:rPr lang="en-CA" sz="4800" b="1" dirty="0">
                <a:solidFill>
                  <a:srgbClr val="66BA45"/>
                </a:solidFill>
                <a:effectLst/>
                <a:latin typeface="Helvetica Neue" panose="02000503000000020004" pitchFamily="2" charset="0"/>
                <a:ea typeface="Helvetica Neue" panose="02000503000000020004" pitchFamily="2" charset="0"/>
                <a:cs typeface="Helvetica Neue" panose="02000503000000020004" pitchFamily="2" charset="0"/>
              </a:rPr>
              <a:t> </a:t>
            </a:r>
            <a:r>
              <a:rPr lang="en-CA" sz="4800" dirty="0">
                <a:effectLst/>
                <a:latin typeface="Helvetica Neue" panose="02000503000000020004" pitchFamily="2" charset="0"/>
                <a:ea typeface="Helvetica Neue" panose="02000503000000020004" pitchFamily="2" charset="0"/>
                <a:cs typeface="Helvetica Neue" panose="02000503000000020004" pitchFamily="2" charset="0"/>
              </a:rPr>
              <a:t>After Stroke</a:t>
            </a:r>
          </a:p>
        </p:txBody>
      </p:sp>
    </p:spTree>
    <p:custDataLst>
      <p:tags r:id="rId1"/>
    </p:custDataLst>
    <p:extLst>
      <p:ext uri="{BB962C8B-B14F-4D97-AF65-F5344CB8AC3E}">
        <p14:creationId xmlns:p14="http://schemas.microsoft.com/office/powerpoint/2010/main" val="29226410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TextBox 30">
            <a:extLst>
              <a:ext uri="{FF2B5EF4-FFF2-40B4-BE49-F238E27FC236}">
                <a16:creationId xmlns:a16="http://schemas.microsoft.com/office/drawing/2014/main" id="{3B0A7742-B88F-AB93-F7BD-74ECEE237A88}"/>
              </a:ext>
            </a:extLst>
          </p:cNvPr>
          <p:cNvSpPr txBox="1"/>
          <p:nvPr/>
        </p:nvSpPr>
        <p:spPr>
          <a:xfrm>
            <a:off x="560119" y="1897965"/>
            <a:ext cx="10456933" cy="1354217"/>
          </a:xfrm>
          <a:prstGeom prst="rect">
            <a:avLst/>
          </a:prstGeom>
          <a:noFill/>
        </p:spPr>
        <p:txBody>
          <a:bodyPr wrap="square">
            <a:spAutoFit/>
          </a:bodyPr>
          <a:lstStyle/>
          <a:p>
            <a:pPr marL="285750" indent="-285750">
              <a:spcBef>
                <a:spcPts val="600"/>
              </a:spcBef>
              <a:spcAft>
                <a:spcPts val="600"/>
              </a:spcAft>
              <a:buClr>
                <a:srgbClr val="EE3439"/>
              </a:buClr>
              <a:buFont typeface="Wingdings" pitchFamily="2" charset="2"/>
              <a:buChar char="ü"/>
            </a:pPr>
            <a:r>
              <a:rPr lang="en-CA" sz="2400" dirty="0">
                <a:effectLst/>
                <a:latin typeface="Helvetica Neue" panose="02000503000000020004" pitchFamily="2" charset="0"/>
                <a:ea typeface="Helvetica Neue" panose="02000503000000020004" pitchFamily="2" charset="0"/>
                <a:cs typeface="Helvetica Neue" panose="02000503000000020004" pitchFamily="2" charset="0"/>
              </a:rPr>
              <a:t>Intensity of fatigue does not seem to be related to type or severity of stroke</a:t>
            </a:r>
          </a:p>
          <a:p>
            <a:pPr marL="285750" indent="-285750">
              <a:spcBef>
                <a:spcPts val="600"/>
              </a:spcBef>
              <a:spcAft>
                <a:spcPts val="600"/>
              </a:spcAft>
              <a:buClr>
                <a:srgbClr val="EE3439"/>
              </a:buClr>
              <a:buFont typeface="Wingdings" pitchFamily="2" charset="2"/>
              <a:buChar char="ü"/>
            </a:pPr>
            <a:r>
              <a:rPr lang="en-CA" sz="2400" dirty="0">
                <a:effectLst/>
                <a:latin typeface="Helvetica Neue" panose="02000503000000020004" pitchFamily="2" charset="0"/>
                <a:ea typeface="Helvetica Neue" panose="02000503000000020004" pitchFamily="2" charset="0"/>
                <a:cs typeface="Helvetica Neue" panose="02000503000000020004" pitchFamily="2" charset="0"/>
              </a:rPr>
              <a:t>Factors that can impact fatigue:</a:t>
            </a:r>
          </a:p>
        </p:txBody>
      </p:sp>
      <p:sp>
        <p:nvSpPr>
          <p:cNvPr id="38" name="Rectangle 37">
            <a:extLst>
              <a:ext uri="{FF2B5EF4-FFF2-40B4-BE49-F238E27FC236}">
                <a16:creationId xmlns:a16="http://schemas.microsoft.com/office/drawing/2014/main" id="{E66D0410-802B-00D8-6F57-59A26459BFCD}"/>
              </a:ext>
            </a:extLst>
          </p:cNvPr>
          <p:cNvSpPr/>
          <p:nvPr/>
        </p:nvSpPr>
        <p:spPr>
          <a:xfrm>
            <a:off x="11528339" y="-24714"/>
            <a:ext cx="700732" cy="6895072"/>
          </a:xfrm>
          <a:prstGeom prst="rect">
            <a:avLst/>
          </a:prstGeom>
          <a:solidFill>
            <a:srgbClr val="EE3439"/>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Slide Number Placeholder 26">
            <a:extLst>
              <a:ext uri="{FF2B5EF4-FFF2-40B4-BE49-F238E27FC236}">
                <a16:creationId xmlns:a16="http://schemas.microsoft.com/office/drawing/2014/main" id="{BC929D09-5A2C-B622-308C-F241F59FA83A}"/>
              </a:ext>
            </a:extLst>
          </p:cNvPr>
          <p:cNvSpPr>
            <a:spLocks noGrp="1"/>
          </p:cNvSpPr>
          <p:nvPr>
            <p:ph type="sldNum" sz="quarter" idx="12"/>
          </p:nvPr>
        </p:nvSpPr>
        <p:spPr>
          <a:xfrm>
            <a:off x="11343799" y="6356350"/>
            <a:ext cx="700732" cy="378082"/>
          </a:xfrm>
        </p:spPr>
        <p:txBody>
          <a:bodyPr/>
          <a:lstStyle/>
          <a:p>
            <a:fld id="{6AD6DC59-4653-7A4D-8176-0D237FA82B48}" type="slidenum">
              <a:rPr lang="en-US" smtClean="0">
                <a:solidFill>
                  <a:schemeClr val="bg1"/>
                </a:solidFill>
              </a:rPr>
              <a:t>4</a:t>
            </a:fld>
            <a:endParaRPr lang="en-US" dirty="0">
              <a:solidFill>
                <a:schemeClr val="bg1"/>
              </a:solidFill>
            </a:endParaRPr>
          </a:p>
        </p:txBody>
      </p:sp>
      <p:pic>
        <p:nvPicPr>
          <p:cNvPr id="2" name="Picture 1" descr="A red and black sign with white text&#10;&#10;Description automatically generated">
            <a:extLst>
              <a:ext uri="{FF2B5EF4-FFF2-40B4-BE49-F238E27FC236}">
                <a16:creationId xmlns:a16="http://schemas.microsoft.com/office/drawing/2014/main" id="{D21F93B3-99C0-8E5F-7B7A-43197CFDD8C8}"/>
              </a:ext>
            </a:extLst>
          </p:cNvPr>
          <p:cNvPicPr>
            <a:picLocks noChangeAspect="1"/>
          </p:cNvPicPr>
          <p:nvPr/>
        </p:nvPicPr>
        <p:blipFill>
          <a:blip r:embed="rId4"/>
          <a:stretch>
            <a:fillRect/>
          </a:stretch>
        </p:blipFill>
        <p:spPr>
          <a:xfrm>
            <a:off x="8901840" y="253801"/>
            <a:ext cx="2070100" cy="800100"/>
          </a:xfrm>
          <a:prstGeom prst="rect">
            <a:avLst/>
          </a:prstGeom>
        </p:spPr>
      </p:pic>
      <p:sp>
        <p:nvSpPr>
          <p:cNvPr id="3" name="TextBox 2">
            <a:extLst>
              <a:ext uri="{FF2B5EF4-FFF2-40B4-BE49-F238E27FC236}">
                <a16:creationId xmlns:a16="http://schemas.microsoft.com/office/drawing/2014/main" id="{204F9B94-B379-BCE3-CE74-F3B4A0A90571}"/>
              </a:ext>
            </a:extLst>
          </p:cNvPr>
          <p:cNvSpPr txBox="1"/>
          <p:nvPr/>
        </p:nvSpPr>
        <p:spPr>
          <a:xfrm>
            <a:off x="515007" y="345523"/>
            <a:ext cx="7429780" cy="830997"/>
          </a:xfrm>
          <a:prstGeom prst="rect">
            <a:avLst/>
          </a:prstGeom>
          <a:noFill/>
        </p:spPr>
        <p:txBody>
          <a:bodyPr wrap="square">
            <a:spAutoFit/>
          </a:bodyPr>
          <a:lstStyle/>
          <a:p>
            <a:r>
              <a:rPr lang="en-CA" sz="4800" b="1" dirty="0">
                <a:solidFill>
                  <a:srgbClr val="EE3439"/>
                </a:solidFill>
                <a:effectLst/>
                <a:latin typeface="Helvetica Neue" panose="02000503000000020004" pitchFamily="2" charset="0"/>
                <a:ea typeface="Helvetica Neue" panose="02000503000000020004" pitchFamily="2" charset="0"/>
                <a:cs typeface="Helvetica Neue" panose="02000503000000020004" pitchFamily="2" charset="0"/>
              </a:rPr>
              <a:t>Fatigue</a:t>
            </a:r>
            <a:r>
              <a:rPr lang="en-CA" sz="4800" b="1" dirty="0">
                <a:solidFill>
                  <a:srgbClr val="66BA45"/>
                </a:solidFill>
                <a:effectLst/>
                <a:latin typeface="Helvetica Neue" panose="02000503000000020004" pitchFamily="2" charset="0"/>
                <a:ea typeface="Helvetica Neue" panose="02000503000000020004" pitchFamily="2" charset="0"/>
                <a:cs typeface="Helvetica Neue" panose="02000503000000020004" pitchFamily="2" charset="0"/>
              </a:rPr>
              <a:t> </a:t>
            </a:r>
            <a:r>
              <a:rPr lang="en-CA" sz="4800" dirty="0">
                <a:effectLst/>
                <a:latin typeface="Helvetica Neue" panose="02000503000000020004" pitchFamily="2" charset="0"/>
                <a:ea typeface="Helvetica Neue" panose="02000503000000020004" pitchFamily="2" charset="0"/>
                <a:cs typeface="Helvetica Neue" panose="02000503000000020004" pitchFamily="2" charset="0"/>
              </a:rPr>
              <a:t>After Stroke</a:t>
            </a:r>
          </a:p>
        </p:txBody>
      </p:sp>
      <p:sp>
        <p:nvSpPr>
          <p:cNvPr id="4" name="TextBox 3">
            <a:extLst>
              <a:ext uri="{FF2B5EF4-FFF2-40B4-BE49-F238E27FC236}">
                <a16:creationId xmlns:a16="http://schemas.microsoft.com/office/drawing/2014/main" id="{95549AAD-7775-4442-BD05-B3EF20E0B2A3}"/>
              </a:ext>
            </a:extLst>
          </p:cNvPr>
          <p:cNvSpPr txBox="1"/>
          <p:nvPr/>
        </p:nvSpPr>
        <p:spPr>
          <a:xfrm>
            <a:off x="6286318" y="3605819"/>
            <a:ext cx="4730734" cy="2754600"/>
          </a:xfrm>
          <a:prstGeom prst="rect">
            <a:avLst/>
          </a:prstGeom>
          <a:noFill/>
        </p:spPr>
        <p:txBody>
          <a:bodyPr wrap="square" rtlCol="0">
            <a:spAutoFit/>
          </a:bodyPr>
          <a:lstStyle/>
          <a:p>
            <a:pPr marL="742950" lvl="1" indent="-285750">
              <a:spcBef>
                <a:spcPts val="600"/>
              </a:spcBef>
              <a:spcAft>
                <a:spcPts val="600"/>
              </a:spcAft>
              <a:buFont typeface="Arial" panose="020B0604020202020204" pitchFamily="34" charset="0"/>
              <a:buChar char="•"/>
            </a:pPr>
            <a:r>
              <a:rPr lang="en-CA" sz="2400" dirty="0">
                <a:effectLst/>
                <a:latin typeface="Helvetica Neue" panose="02000503000000020004" pitchFamily="2" charset="0"/>
                <a:ea typeface="Helvetica Neue" panose="02000503000000020004" pitchFamily="2" charset="0"/>
                <a:cs typeface="Helvetica Neue" panose="02000503000000020004" pitchFamily="2" charset="0"/>
              </a:rPr>
              <a:t>Poor nutrition</a:t>
            </a:r>
          </a:p>
          <a:p>
            <a:pPr marL="742950" lvl="1" indent="-285750">
              <a:spcBef>
                <a:spcPts val="600"/>
              </a:spcBef>
              <a:spcAft>
                <a:spcPts val="600"/>
              </a:spcAft>
              <a:buFont typeface="Arial" panose="020B0604020202020204" pitchFamily="34" charset="0"/>
              <a:buChar char="•"/>
            </a:pPr>
            <a:r>
              <a:rPr lang="en-CA" sz="2400" dirty="0">
                <a:effectLst/>
                <a:latin typeface="Helvetica Neue" panose="02000503000000020004" pitchFamily="2" charset="0"/>
                <a:ea typeface="Helvetica Neue" panose="02000503000000020004" pitchFamily="2" charset="0"/>
                <a:cs typeface="Helvetica Neue" panose="02000503000000020004" pitchFamily="2" charset="0"/>
              </a:rPr>
              <a:t>Pain</a:t>
            </a:r>
          </a:p>
          <a:p>
            <a:pPr marL="742950" lvl="1" indent="-285750">
              <a:spcBef>
                <a:spcPts val="600"/>
              </a:spcBef>
              <a:spcAft>
                <a:spcPts val="600"/>
              </a:spcAft>
              <a:buFont typeface="Arial" panose="020B0604020202020204" pitchFamily="34" charset="0"/>
              <a:buChar char="•"/>
            </a:pPr>
            <a:r>
              <a:rPr lang="en-CA" sz="2400" dirty="0">
                <a:effectLst/>
                <a:latin typeface="Helvetica Neue" panose="02000503000000020004" pitchFamily="2" charset="0"/>
                <a:ea typeface="Helvetica Neue" panose="02000503000000020004" pitchFamily="2" charset="0"/>
                <a:cs typeface="Helvetica Neue" panose="02000503000000020004" pitchFamily="2" charset="0"/>
              </a:rPr>
              <a:t>Some medications</a:t>
            </a:r>
          </a:p>
          <a:p>
            <a:pPr marL="742950" lvl="1" indent="-285750">
              <a:spcBef>
                <a:spcPts val="600"/>
              </a:spcBef>
              <a:spcAft>
                <a:spcPts val="600"/>
              </a:spcAft>
              <a:buFont typeface="Arial" panose="020B0604020202020204" pitchFamily="34" charset="0"/>
              <a:buChar char="•"/>
            </a:pPr>
            <a:r>
              <a:rPr lang="en-CA" sz="2400" dirty="0">
                <a:effectLst/>
                <a:latin typeface="Helvetica Neue" panose="02000503000000020004" pitchFamily="2" charset="0"/>
                <a:ea typeface="Helvetica Neue" panose="02000503000000020004" pitchFamily="2" charset="0"/>
                <a:cs typeface="Helvetica Neue" panose="02000503000000020004" pitchFamily="2" charset="0"/>
              </a:rPr>
              <a:t>Other medical conditions (e.g. thyroid problems)</a:t>
            </a:r>
          </a:p>
          <a:p>
            <a:endParaRPr lang="en-US" dirty="0"/>
          </a:p>
        </p:txBody>
      </p:sp>
      <p:sp>
        <p:nvSpPr>
          <p:cNvPr id="5" name="TextBox 4">
            <a:extLst>
              <a:ext uri="{FF2B5EF4-FFF2-40B4-BE49-F238E27FC236}">
                <a16:creationId xmlns:a16="http://schemas.microsoft.com/office/drawing/2014/main" id="{B62D5F2A-7066-4935-B74C-7F33F9F6F85E}"/>
              </a:ext>
            </a:extLst>
          </p:cNvPr>
          <p:cNvSpPr txBox="1"/>
          <p:nvPr/>
        </p:nvSpPr>
        <p:spPr>
          <a:xfrm>
            <a:off x="705325" y="3605819"/>
            <a:ext cx="5580993" cy="2246769"/>
          </a:xfrm>
          <a:prstGeom prst="rect">
            <a:avLst/>
          </a:prstGeom>
          <a:noFill/>
        </p:spPr>
        <p:txBody>
          <a:bodyPr wrap="square" rtlCol="0">
            <a:spAutoFit/>
          </a:bodyPr>
          <a:lstStyle/>
          <a:p>
            <a:pPr marL="742950" lvl="1" indent="-285750">
              <a:spcBef>
                <a:spcPts val="600"/>
              </a:spcBef>
              <a:spcAft>
                <a:spcPts val="600"/>
              </a:spcAft>
              <a:buFont typeface="Arial" panose="020B0604020202020204" pitchFamily="34" charset="0"/>
              <a:buChar char="•"/>
            </a:pPr>
            <a:r>
              <a:rPr lang="en-CA" sz="2400" dirty="0">
                <a:effectLst/>
                <a:latin typeface="Helvetica Neue" panose="02000503000000020004" pitchFamily="2" charset="0"/>
                <a:ea typeface="Helvetica Neue" panose="02000503000000020004" pitchFamily="2" charset="0"/>
                <a:cs typeface="Helvetica Neue" panose="02000503000000020004" pitchFamily="2" charset="0"/>
              </a:rPr>
              <a:t>Noisy or busy environments</a:t>
            </a:r>
          </a:p>
          <a:p>
            <a:pPr marL="742950" lvl="1" indent="-285750">
              <a:spcBef>
                <a:spcPts val="600"/>
              </a:spcBef>
              <a:spcAft>
                <a:spcPts val="600"/>
              </a:spcAft>
              <a:buFont typeface="Arial" panose="020B0604020202020204" pitchFamily="34" charset="0"/>
              <a:buChar char="•"/>
            </a:pPr>
            <a:r>
              <a:rPr lang="en-CA" sz="2400" dirty="0">
                <a:effectLst/>
                <a:latin typeface="Helvetica Neue" panose="02000503000000020004" pitchFamily="2" charset="0"/>
                <a:ea typeface="Helvetica Neue" panose="02000503000000020004" pitchFamily="2" charset="0"/>
                <a:cs typeface="Helvetica Neue" panose="02000503000000020004" pitchFamily="2" charset="0"/>
              </a:rPr>
              <a:t>Complex activities such as social events, bingo, etc.</a:t>
            </a:r>
          </a:p>
          <a:p>
            <a:pPr marL="742950" lvl="1" indent="-285750">
              <a:spcBef>
                <a:spcPts val="600"/>
              </a:spcBef>
              <a:spcAft>
                <a:spcPts val="600"/>
              </a:spcAft>
              <a:buFont typeface="Arial" panose="020B0604020202020204" pitchFamily="34" charset="0"/>
              <a:buChar char="•"/>
            </a:pPr>
            <a:r>
              <a:rPr lang="en-CA" sz="2400" dirty="0">
                <a:effectLst/>
                <a:latin typeface="Helvetica Neue" panose="02000503000000020004" pitchFamily="2" charset="0"/>
                <a:ea typeface="Helvetica Neue" panose="02000503000000020004" pitchFamily="2" charset="0"/>
                <a:cs typeface="Helvetica Neue" panose="02000503000000020004" pitchFamily="2" charset="0"/>
              </a:rPr>
              <a:t>Poor sleep or breathing problems while asleep (e.g. sleep apnea)</a:t>
            </a:r>
          </a:p>
        </p:txBody>
      </p:sp>
    </p:spTree>
    <p:custDataLst>
      <p:tags r:id="rId1"/>
    </p:custDataLst>
    <p:extLst>
      <p:ext uri="{BB962C8B-B14F-4D97-AF65-F5344CB8AC3E}">
        <p14:creationId xmlns:p14="http://schemas.microsoft.com/office/powerpoint/2010/main" val="22081841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8">
            <a:extLst>
              <a:ext uri="{FF2B5EF4-FFF2-40B4-BE49-F238E27FC236}">
                <a16:creationId xmlns:a16="http://schemas.microsoft.com/office/drawing/2014/main" id="{C1A633E4-7BA0-F2B4-FA98-D417A5D9C97E}"/>
              </a:ext>
            </a:extLst>
          </p:cNvPr>
          <p:cNvSpPr/>
          <p:nvPr/>
        </p:nvSpPr>
        <p:spPr>
          <a:xfrm>
            <a:off x="11528339" y="-24714"/>
            <a:ext cx="700732" cy="6895072"/>
          </a:xfrm>
          <a:prstGeom prst="rect">
            <a:avLst/>
          </a:prstGeom>
          <a:solidFill>
            <a:srgbClr val="EE3439"/>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Slide Number Placeholder 26">
            <a:extLst>
              <a:ext uri="{FF2B5EF4-FFF2-40B4-BE49-F238E27FC236}">
                <a16:creationId xmlns:a16="http://schemas.microsoft.com/office/drawing/2014/main" id="{24868B9B-8888-3F94-C1D9-EFFECAF5E40B}"/>
              </a:ext>
            </a:extLst>
          </p:cNvPr>
          <p:cNvSpPr>
            <a:spLocks noGrp="1"/>
          </p:cNvSpPr>
          <p:nvPr>
            <p:ph type="sldNum" sz="quarter" idx="12"/>
          </p:nvPr>
        </p:nvSpPr>
        <p:spPr>
          <a:xfrm>
            <a:off x="11343799" y="6356350"/>
            <a:ext cx="700732" cy="378082"/>
          </a:xfrm>
        </p:spPr>
        <p:txBody>
          <a:bodyPr/>
          <a:lstStyle/>
          <a:p>
            <a:fld id="{6AD6DC59-4653-7A4D-8176-0D237FA82B48}" type="slidenum">
              <a:rPr lang="en-US" smtClean="0">
                <a:solidFill>
                  <a:schemeClr val="bg1"/>
                </a:solidFill>
              </a:rPr>
              <a:t>5</a:t>
            </a:fld>
            <a:endParaRPr lang="en-US" dirty="0">
              <a:solidFill>
                <a:schemeClr val="bg1"/>
              </a:solidFill>
            </a:endParaRPr>
          </a:p>
        </p:txBody>
      </p:sp>
      <p:sp>
        <p:nvSpPr>
          <p:cNvPr id="31" name="TextBox 30">
            <a:extLst>
              <a:ext uri="{FF2B5EF4-FFF2-40B4-BE49-F238E27FC236}">
                <a16:creationId xmlns:a16="http://schemas.microsoft.com/office/drawing/2014/main" id="{3B0A7742-B88F-AB93-F7BD-74ECEE237A88}"/>
              </a:ext>
            </a:extLst>
          </p:cNvPr>
          <p:cNvSpPr txBox="1"/>
          <p:nvPr/>
        </p:nvSpPr>
        <p:spPr>
          <a:xfrm>
            <a:off x="5150434" y="2922685"/>
            <a:ext cx="5588706" cy="1723549"/>
          </a:xfrm>
          <a:prstGeom prst="rect">
            <a:avLst/>
          </a:prstGeom>
          <a:noFill/>
        </p:spPr>
        <p:txBody>
          <a:bodyPr wrap="square">
            <a:spAutoFit/>
          </a:bodyPr>
          <a:lstStyle/>
          <a:p>
            <a:pPr marL="285750" indent="-285750">
              <a:spcBef>
                <a:spcPts val="600"/>
              </a:spcBef>
              <a:spcAft>
                <a:spcPts val="600"/>
              </a:spcAft>
              <a:buClr>
                <a:srgbClr val="EE3439"/>
              </a:buClr>
              <a:buFont typeface="Arial" panose="020B0604020202020204" pitchFamily="34" charset="0"/>
              <a:buChar char="•"/>
            </a:pPr>
            <a:r>
              <a:rPr lang="en-CA" sz="2400" dirty="0">
                <a:effectLst/>
                <a:latin typeface="Helvetica Neue" panose="02000503000000020004" pitchFamily="2" charset="0"/>
                <a:ea typeface="Helvetica Neue" panose="02000503000000020004" pitchFamily="2" charset="0"/>
                <a:cs typeface="Helvetica Neue" panose="02000503000000020004" pitchFamily="2" charset="0"/>
              </a:rPr>
              <a:t>Encourage communication </a:t>
            </a:r>
            <a:r>
              <a:rPr lang="en-CA" sz="2400" dirty="0">
                <a:latin typeface="Helvetica Neue" panose="02000503000000020004" pitchFamily="2" charset="0"/>
                <a:ea typeface="Helvetica Neue" panose="02000503000000020004" pitchFamily="2" charset="0"/>
                <a:cs typeface="Helvetica Neue" panose="02000503000000020004" pitchFamily="2" charset="0"/>
              </a:rPr>
              <a:t>about level of fatigue</a:t>
            </a:r>
            <a:endParaRPr lang="en-CA" sz="2400" dirty="0">
              <a:effectLst/>
              <a:latin typeface="Helvetica Neue" panose="02000503000000020004" pitchFamily="2" charset="0"/>
              <a:ea typeface="Helvetica Neue" panose="02000503000000020004" pitchFamily="2" charset="0"/>
              <a:cs typeface="Helvetica Neue" panose="02000503000000020004" pitchFamily="2" charset="0"/>
            </a:endParaRPr>
          </a:p>
          <a:p>
            <a:pPr marL="285750" indent="-285750">
              <a:spcBef>
                <a:spcPts val="600"/>
              </a:spcBef>
              <a:spcAft>
                <a:spcPts val="600"/>
              </a:spcAft>
              <a:buClr>
                <a:srgbClr val="EE3439"/>
              </a:buClr>
              <a:buFont typeface="Arial" panose="020B0604020202020204" pitchFamily="34" charset="0"/>
              <a:buChar char="•"/>
            </a:pPr>
            <a:r>
              <a:rPr lang="en-CA" sz="2400" dirty="0">
                <a:effectLst/>
                <a:latin typeface="Helvetica Neue" panose="02000503000000020004" pitchFamily="2" charset="0"/>
                <a:ea typeface="Helvetica Neue" panose="02000503000000020004" pitchFamily="2" charset="0"/>
                <a:cs typeface="Helvetica Neue" panose="02000503000000020004" pitchFamily="2" charset="0"/>
              </a:rPr>
              <a:t>Encourage any participation, </a:t>
            </a:r>
            <a:r>
              <a:rPr lang="en-CA" sz="2400" dirty="0">
                <a:latin typeface="Helvetica Neue" panose="02000503000000020004" pitchFamily="2" charset="0"/>
                <a:ea typeface="Helvetica Neue" panose="02000503000000020004" pitchFamily="2" charset="0"/>
                <a:cs typeface="Helvetica Neue" panose="02000503000000020004" pitchFamily="2" charset="0"/>
              </a:rPr>
              <a:t>even if only partially or for a short time</a:t>
            </a:r>
          </a:p>
        </p:txBody>
      </p:sp>
      <p:sp>
        <p:nvSpPr>
          <p:cNvPr id="18" name="TextBox 17">
            <a:extLst>
              <a:ext uri="{FF2B5EF4-FFF2-40B4-BE49-F238E27FC236}">
                <a16:creationId xmlns:a16="http://schemas.microsoft.com/office/drawing/2014/main" id="{382EA9FE-BEC5-3EBD-F3AD-7E7678510AB4}"/>
              </a:ext>
            </a:extLst>
          </p:cNvPr>
          <p:cNvSpPr txBox="1"/>
          <p:nvPr/>
        </p:nvSpPr>
        <p:spPr>
          <a:xfrm>
            <a:off x="9798908" y="5795319"/>
            <a:ext cx="184731" cy="369332"/>
          </a:xfrm>
          <a:prstGeom prst="rect">
            <a:avLst/>
          </a:prstGeom>
          <a:noFill/>
        </p:spPr>
        <p:txBody>
          <a:bodyPr wrap="none" rtlCol="0">
            <a:spAutoFit/>
          </a:bodyPr>
          <a:lstStyle/>
          <a:p>
            <a:endParaRPr lang="en-US" dirty="0"/>
          </a:p>
        </p:txBody>
      </p:sp>
      <p:pic>
        <p:nvPicPr>
          <p:cNvPr id="2" name="Picture 1" descr="A red and black sign with white text&#10;&#10;Description automatically generated">
            <a:extLst>
              <a:ext uri="{FF2B5EF4-FFF2-40B4-BE49-F238E27FC236}">
                <a16:creationId xmlns:a16="http://schemas.microsoft.com/office/drawing/2014/main" id="{68B75DE6-46DC-4433-06A3-36BE9BA5891E}"/>
              </a:ext>
            </a:extLst>
          </p:cNvPr>
          <p:cNvPicPr>
            <a:picLocks noChangeAspect="1"/>
          </p:cNvPicPr>
          <p:nvPr/>
        </p:nvPicPr>
        <p:blipFill>
          <a:blip r:embed="rId4"/>
          <a:stretch>
            <a:fillRect/>
          </a:stretch>
        </p:blipFill>
        <p:spPr>
          <a:xfrm>
            <a:off x="8901840" y="253801"/>
            <a:ext cx="2070100" cy="800100"/>
          </a:xfrm>
          <a:prstGeom prst="rect">
            <a:avLst/>
          </a:prstGeom>
        </p:spPr>
      </p:pic>
      <p:sp>
        <p:nvSpPr>
          <p:cNvPr id="3" name="TextBox 2">
            <a:extLst>
              <a:ext uri="{FF2B5EF4-FFF2-40B4-BE49-F238E27FC236}">
                <a16:creationId xmlns:a16="http://schemas.microsoft.com/office/drawing/2014/main" id="{D4053E90-E906-81DF-FD31-77C068D3A51F}"/>
              </a:ext>
            </a:extLst>
          </p:cNvPr>
          <p:cNvSpPr txBox="1"/>
          <p:nvPr/>
        </p:nvSpPr>
        <p:spPr>
          <a:xfrm>
            <a:off x="515007" y="345523"/>
            <a:ext cx="7429780" cy="830997"/>
          </a:xfrm>
          <a:prstGeom prst="rect">
            <a:avLst/>
          </a:prstGeom>
          <a:noFill/>
        </p:spPr>
        <p:txBody>
          <a:bodyPr wrap="square">
            <a:spAutoFit/>
          </a:bodyPr>
          <a:lstStyle/>
          <a:p>
            <a:r>
              <a:rPr lang="en-CA" sz="4800" b="1" dirty="0">
                <a:solidFill>
                  <a:srgbClr val="EE3439"/>
                </a:solidFill>
                <a:effectLst/>
                <a:latin typeface="Helvetica Neue" panose="02000503000000020004" pitchFamily="2" charset="0"/>
                <a:ea typeface="Helvetica Neue" panose="02000503000000020004" pitchFamily="2" charset="0"/>
                <a:cs typeface="Helvetica Neue" panose="02000503000000020004" pitchFamily="2" charset="0"/>
              </a:rPr>
              <a:t>Fatigue</a:t>
            </a:r>
            <a:r>
              <a:rPr lang="en-CA" sz="4800" b="1" dirty="0">
                <a:solidFill>
                  <a:srgbClr val="66BA45"/>
                </a:solidFill>
                <a:effectLst/>
                <a:latin typeface="Helvetica Neue" panose="02000503000000020004" pitchFamily="2" charset="0"/>
                <a:ea typeface="Helvetica Neue" panose="02000503000000020004" pitchFamily="2" charset="0"/>
                <a:cs typeface="Helvetica Neue" panose="02000503000000020004" pitchFamily="2" charset="0"/>
              </a:rPr>
              <a:t> </a:t>
            </a:r>
            <a:r>
              <a:rPr lang="en-CA" sz="4800" dirty="0">
                <a:effectLst/>
                <a:latin typeface="Helvetica Neue" panose="02000503000000020004" pitchFamily="2" charset="0"/>
                <a:ea typeface="Helvetica Neue" panose="02000503000000020004" pitchFamily="2" charset="0"/>
                <a:cs typeface="Helvetica Neue" panose="02000503000000020004" pitchFamily="2" charset="0"/>
              </a:rPr>
              <a:t>After Stroke</a:t>
            </a:r>
          </a:p>
        </p:txBody>
      </p:sp>
      <p:pic>
        <p:nvPicPr>
          <p:cNvPr id="10" name="Picture 9" descr="A person sitting in chairs&#10;&#10;Description automatically generated">
            <a:extLst>
              <a:ext uri="{FF2B5EF4-FFF2-40B4-BE49-F238E27FC236}">
                <a16:creationId xmlns:a16="http://schemas.microsoft.com/office/drawing/2014/main" id="{175690A3-74A8-EC96-9EAD-BF2CC8F382BF}"/>
              </a:ext>
            </a:extLst>
          </p:cNvPr>
          <p:cNvPicPr>
            <a:picLocks noChangeAspect="1"/>
          </p:cNvPicPr>
          <p:nvPr/>
        </p:nvPicPr>
        <p:blipFill>
          <a:blip r:embed="rId5"/>
          <a:stretch>
            <a:fillRect/>
          </a:stretch>
        </p:blipFill>
        <p:spPr>
          <a:xfrm>
            <a:off x="687889" y="2697879"/>
            <a:ext cx="4184346" cy="2495252"/>
          </a:xfrm>
          <a:prstGeom prst="rect">
            <a:avLst/>
          </a:prstGeom>
        </p:spPr>
      </p:pic>
      <p:sp>
        <p:nvSpPr>
          <p:cNvPr id="9" name="TextBox 8">
            <a:extLst>
              <a:ext uri="{FF2B5EF4-FFF2-40B4-BE49-F238E27FC236}">
                <a16:creationId xmlns:a16="http://schemas.microsoft.com/office/drawing/2014/main" id="{DECCDC1F-627B-4A57-977A-D02873032EFE}"/>
              </a:ext>
            </a:extLst>
          </p:cNvPr>
          <p:cNvSpPr txBox="1"/>
          <p:nvPr/>
        </p:nvSpPr>
        <p:spPr>
          <a:xfrm>
            <a:off x="515007" y="1563971"/>
            <a:ext cx="6098058" cy="523220"/>
          </a:xfrm>
          <a:prstGeom prst="rect">
            <a:avLst/>
          </a:prstGeom>
          <a:noFill/>
        </p:spPr>
        <p:txBody>
          <a:bodyPr wrap="square">
            <a:spAutoFit/>
          </a:bodyPr>
          <a:lstStyle/>
          <a:p>
            <a:r>
              <a:rPr lang="en-CA" sz="2800" b="1" dirty="0">
                <a:solidFill>
                  <a:srgbClr val="EE3439"/>
                </a:solidFill>
                <a:effectLst/>
                <a:latin typeface="Helvetica Neue" panose="02000503000000020004" pitchFamily="2" charset="0"/>
                <a:ea typeface="Helvetica Neue" panose="02000503000000020004" pitchFamily="2" charset="0"/>
                <a:cs typeface="Helvetica Neue" panose="02000503000000020004" pitchFamily="2" charset="0"/>
              </a:rPr>
              <a:t>Smart Tips:</a:t>
            </a:r>
            <a:endParaRPr lang="en-CA" sz="2800" dirty="0">
              <a:solidFill>
                <a:srgbClr val="EE3439"/>
              </a:solidFill>
              <a:effectLst/>
              <a:latin typeface="Helvetica Neue" panose="02000503000000020004" pitchFamily="2" charset="0"/>
              <a:ea typeface="Helvetica Neue" panose="02000503000000020004" pitchFamily="2" charset="0"/>
              <a:cs typeface="Helvetica Neue" panose="02000503000000020004" pitchFamily="2" charset="0"/>
            </a:endParaRPr>
          </a:p>
        </p:txBody>
      </p:sp>
    </p:spTree>
    <p:custDataLst>
      <p:tags r:id="rId1"/>
    </p:custDataLst>
    <p:extLst>
      <p:ext uri="{BB962C8B-B14F-4D97-AF65-F5344CB8AC3E}">
        <p14:creationId xmlns:p14="http://schemas.microsoft.com/office/powerpoint/2010/main" val="39594294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8">
            <a:extLst>
              <a:ext uri="{FF2B5EF4-FFF2-40B4-BE49-F238E27FC236}">
                <a16:creationId xmlns:a16="http://schemas.microsoft.com/office/drawing/2014/main" id="{C1A633E4-7BA0-F2B4-FA98-D417A5D9C97E}"/>
              </a:ext>
            </a:extLst>
          </p:cNvPr>
          <p:cNvSpPr/>
          <p:nvPr/>
        </p:nvSpPr>
        <p:spPr>
          <a:xfrm>
            <a:off x="11528339" y="-24714"/>
            <a:ext cx="700732" cy="6895072"/>
          </a:xfrm>
          <a:prstGeom prst="rect">
            <a:avLst/>
          </a:prstGeom>
          <a:solidFill>
            <a:srgbClr val="EE3439"/>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Slide Number Placeholder 26">
            <a:extLst>
              <a:ext uri="{FF2B5EF4-FFF2-40B4-BE49-F238E27FC236}">
                <a16:creationId xmlns:a16="http://schemas.microsoft.com/office/drawing/2014/main" id="{24868B9B-8888-3F94-C1D9-EFFECAF5E40B}"/>
              </a:ext>
            </a:extLst>
          </p:cNvPr>
          <p:cNvSpPr>
            <a:spLocks noGrp="1"/>
          </p:cNvSpPr>
          <p:nvPr>
            <p:ph type="sldNum" sz="quarter" idx="12"/>
          </p:nvPr>
        </p:nvSpPr>
        <p:spPr>
          <a:xfrm>
            <a:off x="11343799" y="6356350"/>
            <a:ext cx="700732" cy="378082"/>
          </a:xfrm>
        </p:spPr>
        <p:txBody>
          <a:bodyPr/>
          <a:lstStyle/>
          <a:p>
            <a:fld id="{6AD6DC59-4653-7A4D-8176-0D237FA82B48}" type="slidenum">
              <a:rPr lang="en-US" smtClean="0">
                <a:solidFill>
                  <a:schemeClr val="bg1"/>
                </a:solidFill>
              </a:rPr>
              <a:t>6</a:t>
            </a:fld>
            <a:endParaRPr lang="en-US" dirty="0">
              <a:solidFill>
                <a:schemeClr val="bg1"/>
              </a:solidFill>
            </a:endParaRPr>
          </a:p>
        </p:txBody>
      </p:sp>
      <p:sp>
        <p:nvSpPr>
          <p:cNvPr id="31" name="TextBox 30">
            <a:extLst>
              <a:ext uri="{FF2B5EF4-FFF2-40B4-BE49-F238E27FC236}">
                <a16:creationId xmlns:a16="http://schemas.microsoft.com/office/drawing/2014/main" id="{3B0A7742-B88F-AB93-F7BD-74ECEE237A88}"/>
              </a:ext>
            </a:extLst>
          </p:cNvPr>
          <p:cNvSpPr txBox="1"/>
          <p:nvPr/>
        </p:nvSpPr>
        <p:spPr>
          <a:xfrm>
            <a:off x="5489926" y="2825597"/>
            <a:ext cx="5588706" cy="1508105"/>
          </a:xfrm>
          <a:prstGeom prst="rect">
            <a:avLst/>
          </a:prstGeom>
          <a:noFill/>
        </p:spPr>
        <p:txBody>
          <a:bodyPr wrap="square">
            <a:spAutoFit/>
          </a:bodyPr>
          <a:lstStyle/>
          <a:p>
            <a:pPr marL="285750" indent="-285750">
              <a:spcBef>
                <a:spcPts val="600"/>
              </a:spcBef>
              <a:spcAft>
                <a:spcPts val="600"/>
              </a:spcAft>
              <a:buClr>
                <a:srgbClr val="EE3439"/>
              </a:buClr>
              <a:buFont typeface="Arial" panose="020B0604020202020204" pitchFamily="34" charset="0"/>
              <a:buChar char="•"/>
            </a:pPr>
            <a:r>
              <a:rPr lang="en-CA" sz="2400" dirty="0">
                <a:effectLst/>
                <a:latin typeface="Helvetica Neue" panose="02000503000000020004" pitchFamily="2" charset="0"/>
                <a:ea typeface="Helvetica Neue" panose="02000503000000020004" pitchFamily="2" charset="0"/>
                <a:cs typeface="Helvetica Neue" panose="02000503000000020004" pitchFamily="2" charset="0"/>
              </a:rPr>
              <a:t>Adequate sleep</a:t>
            </a:r>
          </a:p>
          <a:p>
            <a:pPr marL="285750" indent="-285750">
              <a:spcBef>
                <a:spcPts val="600"/>
              </a:spcBef>
              <a:spcAft>
                <a:spcPts val="600"/>
              </a:spcAft>
              <a:buClr>
                <a:srgbClr val="EE3439"/>
              </a:buClr>
              <a:buFont typeface="Arial" panose="020B0604020202020204" pitchFamily="34" charset="0"/>
              <a:buChar char="•"/>
            </a:pPr>
            <a:r>
              <a:rPr lang="en-CA" sz="2400" dirty="0">
                <a:effectLst/>
                <a:latin typeface="Helvetica Neue" panose="02000503000000020004" pitchFamily="2" charset="0"/>
                <a:ea typeface="Helvetica Neue" panose="02000503000000020004" pitchFamily="2" charset="0"/>
                <a:cs typeface="Helvetica Neue" panose="02000503000000020004" pitchFamily="2" charset="0"/>
              </a:rPr>
              <a:t>Nutrition</a:t>
            </a:r>
          </a:p>
          <a:p>
            <a:pPr marL="285750" indent="-285750">
              <a:spcBef>
                <a:spcPts val="600"/>
              </a:spcBef>
              <a:spcAft>
                <a:spcPts val="600"/>
              </a:spcAft>
              <a:buClr>
                <a:srgbClr val="EE3439"/>
              </a:buClr>
              <a:buFont typeface="Arial" panose="020B0604020202020204" pitchFamily="34" charset="0"/>
              <a:buChar char="•"/>
            </a:pPr>
            <a:r>
              <a:rPr lang="en-CA" sz="2400" dirty="0">
                <a:effectLst/>
                <a:latin typeface="Helvetica Neue" panose="02000503000000020004" pitchFamily="2" charset="0"/>
                <a:ea typeface="Helvetica Neue" panose="02000503000000020004" pitchFamily="2" charset="0"/>
                <a:cs typeface="Helvetica Neue" panose="02000503000000020004" pitchFamily="2" charset="0"/>
              </a:rPr>
              <a:t>Exercise</a:t>
            </a:r>
          </a:p>
        </p:txBody>
      </p:sp>
      <p:sp>
        <p:nvSpPr>
          <p:cNvPr id="18" name="TextBox 17">
            <a:extLst>
              <a:ext uri="{FF2B5EF4-FFF2-40B4-BE49-F238E27FC236}">
                <a16:creationId xmlns:a16="http://schemas.microsoft.com/office/drawing/2014/main" id="{382EA9FE-BEC5-3EBD-F3AD-7E7678510AB4}"/>
              </a:ext>
            </a:extLst>
          </p:cNvPr>
          <p:cNvSpPr txBox="1"/>
          <p:nvPr/>
        </p:nvSpPr>
        <p:spPr>
          <a:xfrm>
            <a:off x="9798908" y="5795319"/>
            <a:ext cx="184731" cy="369332"/>
          </a:xfrm>
          <a:prstGeom prst="rect">
            <a:avLst/>
          </a:prstGeom>
          <a:noFill/>
        </p:spPr>
        <p:txBody>
          <a:bodyPr wrap="none" rtlCol="0">
            <a:spAutoFit/>
          </a:bodyPr>
          <a:lstStyle/>
          <a:p>
            <a:endParaRPr lang="en-US" dirty="0"/>
          </a:p>
        </p:txBody>
      </p:sp>
      <p:pic>
        <p:nvPicPr>
          <p:cNvPr id="3" name="Picture 2" descr="A red and black sign with white text&#10;&#10;Description automatically generated">
            <a:extLst>
              <a:ext uri="{FF2B5EF4-FFF2-40B4-BE49-F238E27FC236}">
                <a16:creationId xmlns:a16="http://schemas.microsoft.com/office/drawing/2014/main" id="{3CCAB54C-F871-B2EB-5BBC-3082A0119599}"/>
              </a:ext>
            </a:extLst>
          </p:cNvPr>
          <p:cNvPicPr>
            <a:picLocks noChangeAspect="1"/>
          </p:cNvPicPr>
          <p:nvPr/>
        </p:nvPicPr>
        <p:blipFill>
          <a:blip r:embed="rId4"/>
          <a:stretch>
            <a:fillRect/>
          </a:stretch>
        </p:blipFill>
        <p:spPr>
          <a:xfrm>
            <a:off x="8901840" y="253801"/>
            <a:ext cx="2070100" cy="800100"/>
          </a:xfrm>
          <a:prstGeom prst="rect">
            <a:avLst/>
          </a:prstGeom>
        </p:spPr>
      </p:pic>
      <p:sp>
        <p:nvSpPr>
          <p:cNvPr id="6" name="TextBox 5">
            <a:extLst>
              <a:ext uri="{FF2B5EF4-FFF2-40B4-BE49-F238E27FC236}">
                <a16:creationId xmlns:a16="http://schemas.microsoft.com/office/drawing/2014/main" id="{64241C96-B200-A59B-72D9-CAD4975598DA}"/>
              </a:ext>
            </a:extLst>
          </p:cNvPr>
          <p:cNvSpPr txBox="1"/>
          <p:nvPr/>
        </p:nvSpPr>
        <p:spPr>
          <a:xfrm>
            <a:off x="515007" y="345523"/>
            <a:ext cx="7429780" cy="830997"/>
          </a:xfrm>
          <a:prstGeom prst="rect">
            <a:avLst/>
          </a:prstGeom>
          <a:noFill/>
        </p:spPr>
        <p:txBody>
          <a:bodyPr wrap="square">
            <a:spAutoFit/>
          </a:bodyPr>
          <a:lstStyle/>
          <a:p>
            <a:r>
              <a:rPr lang="en-CA" sz="4800" b="1" dirty="0">
                <a:solidFill>
                  <a:srgbClr val="EE3439"/>
                </a:solidFill>
                <a:effectLst/>
                <a:latin typeface="Helvetica Neue" panose="02000503000000020004" pitchFamily="2" charset="0"/>
                <a:ea typeface="Helvetica Neue" panose="02000503000000020004" pitchFamily="2" charset="0"/>
                <a:cs typeface="Helvetica Neue" panose="02000503000000020004" pitchFamily="2" charset="0"/>
              </a:rPr>
              <a:t>Fatigue</a:t>
            </a:r>
            <a:r>
              <a:rPr lang="en-CA" sz="4800" b="1" dirty="0">
                <a:solidFill>
                  <a:srgbClr val="66BA45"/>
                </a:solidFill>
                <a:effectLst/>
                <a:latin typeface="Helvetica Neue" panose="02000503000000020004" pitchFamily="2" charset="0"/>
                <a:ea typeface="Helvetica Neue" panose="02000503000000020004" pitchFamily="2" charset="0"/>
                <a:cs typeface="Helvetica Neue" panose="02000503000000020004" pitchFamily="2" charset="0"/>
              </a:rPr>
              <a:t> </a:t>
            </a:r>
            <a:r>
              <a:rPr lang="en-CA" sz="4800" dirty="0">
                <a:effectLst/>
                <a:latin typeface="Helvetica Neue" panose="02000503000000020004" pitchFamily="2" charset="0"/>
                <a:ea typeface="Helvetica Neue" panose="02000503000000020004" pitchFamily="2" charset="0"/>
                <a:cs typeface="Helvetica Neue" panose="02000503000000020004" pitchFamily="2" charset="0"/>
              </a:rPr>
              <a:t>After Stroke</a:t>
            </a:r>
          </a:p>
        </p:txBody>
      </p:sp>
      <p:pic>
        <p:nvPicPr>
          <p:cNvPr id="9" name="Picture 8" descr="A person doing yoga in the moon pose&#10;&#10;Description automatically generated">
            <a:extLst>
              <a:ext uri="{FF2B5EF4-FFF2-40B4-BE49-F238E27FC236}">
                <a16:creationId xmlns:a16="http://schemas.microsoft.com/office/drawing/2014/main" id="{675513B4-C367-F3B2-C589-709D1F3099D9}"/>
              </a:ext>
            </a:extLst>
          </p:cNvPr>
          <p:cNvPicPr>
            <a:picLocks noChangeAspect="1"/>
          </p:cNvPicPr>
          <p:nvPr/>
        </p:nvPicPr>
        <p:blipFill>
          <a:blip r:embed="rId5"/>
          <a:stretch>
            <a:fillRect/>
          </a:stretch>
        </p:blipFill>
        <p:spPr>
          <a:xfrm>
            <a:off x="669307" y="2505837"/>
            <a:ext cx="4264220" cy="2356030"/>
          </a:xfrm>
          <a:prstGeom prst="rect">
            <a:avLst/>
          </a:prstGeom>
        </p:spPr>
      </p:pic>
    </p:spTree>
    <p:custDataLst>
      <p:tags r:id="rId1"/>
    </p:custDataLst>
    <p:extLst>
      <p:ext uri="{BB962C8B-B14F-4D97-AF65-F5344CB8AC3E}">
        <p14:creationId xmlns:p14="http://schemas.microsoft.com/office/powerpoint/2010/main" val="18526871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8">
            <a:extLst>
              <a:ext uri="{FF2B5EF4-FFF2-40B4-BE49-F238E27FC236}">
                <a16:creationId xmlns:a16="http://schemas.microsoft.com/office/drawing/2014/main" id="{C1A633E4-7BA0-F2B4-FA98-D417A5D9C97E}"/>
              </a:ext>
            </a:extLst>
          </p:cNvPr>
          <p:cNvSpPr/>
          <p:nvPr/>
        </p:nvSpPr>
        <p:spPr>
          <a:xfrm>
            <a:off x="11528339" y="-24714"/>
            <a:ext cx="700732" cy="6895072"/>
          </a:xfrm>
          <a:prstGeom prst="rect">
            <a:avLst/>
          </a:prstGeom>
          <a:solidFill>
            <a:srgbClr val="EE3439"/>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Slide Number Placeholder 26">
            <a:extLst>
              <a:ext uri="{FF2B5EF4-FFF2-40B4-BE49-F238E27FC236}">
                <a16:creationId xmlns:a16="http://schemas.microsoft.com/office/drawing/2014/main" id="{24868B9B-8888-3F94-C1D9-EFFECAF5E40B}"/>
              </a:ext>
            </a:extLst>
          </p:cNvPr>
          <p:cNvSpPr>
            <a:spLocks noGrp="1"/>
          </p:cNvSpPr>
          <p:nvPr>
            <p:ph type="sldNum" sz="quarter" idx="12"/>
          </p:nvPr>
        </p:nvSpPr>
        <p:spPr>
          <a:xfrm>
            <a:off x="11528339" y="6356350"/>
            <a:ext cx="516191" cy="378082"/>
          </a:xfrm>
        </p:spPr>
        <p:txBody>
          <a:bodyPr/>
          <a:lstStyle/>
          <a:p>
            <a:fld id="{6AD6DC59-4653-7A4D-8176-0D237FA82B48}" type="slidenum">
              <a:rPr lang="en-US" smtClean="0">
                <a:solidFill>
                  <a:schemeClr val="bg1"/>
                </a:solidFill>
              </a:rPr>
              <a:t>7</a:t>
            </a:fld>
            <a:endParaRPr lang="en-US" dirty="0">
              <a:solidFill>
                <a:schemeClr val="bg1"/>
              </a:solidFill>
            </a:endParaRPr>
          </a:p>
        </p:txBody>
      </p:sp>
      <p:sp>
        <p:nvSpPr>
          <p:cNvPr id="15" name="TextBox 14">
            <a:extLst>
              <a:ext uri="{FF2B5EF4-FFF2-40B4-BE49-F238E27FC236}">
                <a16:creationId xmlns:a16="http://schemas.microsoft.com/office/drawing/2014/main" id="{FA3DF608-CCCD-11AD-8C10-64B0BB1690DF}"/>
              </a:ext>
            </a:extLst>
          </p:cNvPr>
          <p:cNvSpPr txBox="1"/>
          <p:nvPr/>
        </p:nvSpPr>
        <p:spPr>
          <a:xfrm>
            <a:off x="4895964" y="2292527"/>
            <a:ext cx="6619083" cy="3447098"/>
          </a:xfrm>
          <a:prstGeom prst="rect">
            <a:avLst/>
          </a:prstGeom>
          <a:noFill/>
        </p:spPr>
        <p:txBody>
          <a:bodyPr wrap="square" anchor="t">
            <a:spAutoFit/>
          </a:bodyPr>
          <a:lstStyle/>
          <a:p>
            <a:pPr marL="285750" indent="-285750">
              <a:spcBef>
                <a:spcPts val="600"/>
              </a:spcBef>
              <a:spcAft>
                <a:spcPts val="600"/>
              </a:spcAft>
              <a:buClr>
                <a:srgbClr val="EE3439"/>
              </a:buClr>
              <a:buFont typeface="Arial" panose="020B0604020202020204" pitchFamily="34" charset="0"/>
              <a:buChar char="•"/>
            </a:pPr>
            <a:r>
              <a:rPr lang="en-CA" sz="2400" dirty="0">
                <a:latin typeface="Helvetica Neue" panose="02000503000000020004" pitchFamily="2" charset="0"/>
                <a:ea typeface="Helvetica Neue" panose="02000503000000020004" pitchFamily="2" charset="0"/>
                <a:cs typeface="Helvetica Neue" panose="02000503000000020004" pitchFamily="2" charset="0"/>
              </a:rPr>
              <a:t>C</a:t>
            </a:r>
            <a:r>
              <a:rPr lang="en-CA" sz="2400" dirty="0">
                <a:effectLst/>
                <a:latin typeface="Helvetica Neue" panose="02000503000000020004" pitchFamily="2" charset="0"/>
                <a:ea typeface="Helvetica Neue" panose="02000503000000020004" pitchFamily="2" charset="0"/>
                <a:cs typeface="Helvetica Neue" panose="02000503000000020004" pitchFamily="2" charset="0"/>
              </a:rPr>
              <a:t>omplete important activities first</a:t>
            </a:r>
          </a:p>
          <a:p>
            <a:pPr marL="285750" indent="-285750">
              <a:spcBef>
                <a:spcPts val="600"/>
              </a:spcBef>
              <a:spcAft>
                <a:spcPts val="600"/>
              </a:spcAft>
              <a:buClr>
                <a:srgbClr val="EE3439"/>
              </a:buClr>
              <a:buFont typeface="Arial" panose="020B0604020202020204" pitchFamily="34" charset="0"/>
              <a:buChar char="•"/>
            </a:pPr>
            <a:r>
              <a:rPr lang="en-CA" sz="2400" dirty="0">
                <a:effectLst/>
                <a:latin typeface="Helvetica Neue" panose="02000503000000020004" pitchFamily="2" charset="0"/>
                <a:ea typeface="Helvetica Neue" panose="02000503000000020004" pitchFamily="2" charset="0"/>
                <a:cs typeface="Helvetica Neue" panose="02000503000000020004" pitchFamily="2" charset="0"/>
              </a:rPr>
              <a:t>Do tasks in a way that uses less energy</a:t>
            </a:r>
          </a:p>
          <a:p>
            <a:pPr marL="285750" indent="-285750">
              <a:spcBef>
                <a:spcPts val="600"/>
              </a:spcBef>
              <a:spcAft>
                <a:spcPts val="600"/>
              </a:spcAft>
              <a:buClr>
                <a:srgbClr val="EE3439"/>
              </a:buClr>
              <a:buFont typeface="Arial" panose="020B0604020202020204" pitchFamily="34" charset="0"/>
              <a:buChar char="•"/>
            </a:pPr>
            <a:r>
              <a:rPr lang="en-CA" sz="2400" dirty="0">
                <a:effectLst/>
                <a:latin typeface="Helvetica Neue" panose="02000503000000020004" pitchFamily="2" charset="0"/>
                <a:ea typeface="Helvetica Neue" panose="02000503000000020004" pitchFamily="2" charset="0"/>
                <a:cs typeface="Helvetica Neue" panose="02000503000000020004" pitchFamily="2" charset="0"/>
              </a:rPr>
              <a:t>Organize the environment </a:t>
            </a:r>
          </a:p>
          <a:p>
            <a:pPr marL="285750" indent="-285750">
              <a:spcBef>
                <a:spcPts val="600"/>
              </a:spcBef>
              <a:spcAft>
                <a:spcPts val="600"/>
              </a:spcAft>
              <a:buClr>
                <a:srgbClr val="EE3439"/>
              </a:buClr>
              <a:buFont typeface="Arial" panose="020B0604020202020204" pitchFamily="34" charset="0"/>
              <a:buChar char="•"/>
            </a:pPr>
            <a:r>
              <a:rPr lang="en-CA" sz="2400" dirty="0">
                <a:effectLst/>
                <a:latin typeface="Helvetica Neue" panose="02000503000000020004" pitchFamily="2" charset="0"/>
                <a:ea typeface="Helvetica Neue" panose="02000503000000020004" pitchFamily="2" charset="0"/>
                <a:cs typeface="Helvetica Neue" panose="02000503000000020004" pitchFamily="2" charset="0"/>
              </a:rPr>
              <a:t>Plan activities for when the person will have the most energy</a:t>
            </a:r>
            <a:endParaRPr lang="en-CA" sz="2400" dirty="0">
              <a:latin typeface="Helvetica Neue" panose="02000503000000020004" pitchFamily="2" charset="0"/>
              <a:ea typeface="Helvetica Neue" panose="02000503000000020004" pitchFamily="2" charset="0"/>
              <a:cs typeface="Helvetica Neue" panose="02000503000000020004" pitchFamily="2" charset="0"/>
            </a:endParaRPr>
          </a:p>
          <a:p>
            <a:pPr marL="285750" indent="-285750">
              <a:spcBef>
                <a:spcPts val="600"/>
              </a:spcBef>
              <a:spcAft>
                <a:spcPts val="600"/>
              </a:spcAft>
              <a:buClr>
                <a:srgbClr val="EE3439"/>
              </a:buClr>
              <a:buFont typeface="Arial" panose="020B0604020202020204" pitchFamily="34" charset="0"/>
              <a:buChar char="•"/>
            </a:pPr>
            <a:r>
              <a:rPr lang="en-CA" sz="2400" dirty="0">
                <a:effectLst/>
                <a:latin typeface="Helvetica Neue" panose="02000503000000020004" pitchFamily="2" charset="0"/>
                <a:ea typeface="Helvetica Neue" panose="02000503000000020004" pitchFamily="2" charset="0"/>
                <a:cs typeface="Helvetica Neue" panose="02000503000000020004" pitchFamily="2" charset="0"/>
              </a:rPr>
              <a:t>Balance periods of activity and rest</a:t>
            </a:r>
            <a:endParaRPr lang="en-CA" sz="2400" dirty="0">
              <a:latin typeface="Helvetica Neue" panose="02000503000000020004" pitchFamily="2" charset="0"/>
              <a:ea typeface="Helvetica Neue" panose="02000503000000020004" pitchFamily="2" charset="0"/>
              <a:cs typeface="Helvetica Neue" panose="02000503000000020004" pitchFamily="2" charset="0"/>
            </a:endParaRPr>
          </a:p>
          <a:p>
            <a:pPr marL="285750" indent="-285750">
              <a:spcBef>
                <a:spcPts val="600"/>
              </a:spcBef>
              <a:spcAft>
                <a:spcPts val="600"/>
              </a:spcAft>
              <a:buClr>
                <a:srgbClr val="EE3439"/>
              </a:buClr>
              <a:buFont typeface="Arial" panose="020B0604020202020204" pitchFamily="34" charset="0"/>
              <a:buChar char="•"/>
            </a:pPr>
            <a:r>
              <a:rPr lang="en-CA" sz="2400" dirty="0">
                <a:effectLst/>
                <a:latin typeface="Helvetica Neue" panose="02000503000000020004" pitchFamily="2" charset="0"/>
                <a:ea typeface="Helvetica Neue" panose="02000503000000020004" pitchFamily="2" charset="0"/>
                <a:cs typeface="Helvetica Neue" panose="02000503000000020004" pitchFamily="2" charset="0"/>
              </a:rPr>
              <a:t>Plan extra time</a:t>
            </a:r>
          </a:p>
        </p:txBody>
      </p:sp>
      <p:sp>
        <p:nvSpPr>
          <p:cNvPr id="18" name="TextBox 17">
            <a:extLst>
              <a:ext uri="{FF2B5EF4-FFF2-40B4-BE49-F238E27FC236}">
                <a16:creationId xmlns:a16="http://schemas.microsoft.com/office/drawing/2014/main" id="{382EA9FE-BEC5-3EBD-F3AD-7E7678510AB4}"/>
              </a:ext>
            </a:extLst>
          </p:cNvPr>
          <p:cNvSpPr txBox="1"/>
          <p:nvPr/>
        </p:nvSpPr>
        <p:spPr>
          <a:xfrm>
            <a:off x="9798908" y="5795319"/>
            <a:ext cx="184731" cy="369332"/>
          </a:xfrm>
          <a:prstGeom prst="rect">
            <a:avLst/>
          </a:prstGeom>
          <a:noFill/>
        </p:spPr>
        <p:txBody>
          <a:bodyPr wrap="none" rtlCol="0">
            <a:spAutoFit/>
          </a:bodyPr>
          <a:lstStyle/>
          <a:p>
            <a:endParaRPr lang="en-US" dirty="0"/>
          </a:p>
        </p:txBody>
      </p:sp>
      <p:pic>
        <p:nvPicPr>
          <p:cNvPr id="3" name="Picture 2" descr="A red and black sign with white text&#10;&#10;Description automatically generated">
            <a:extLst>
              <a:ext uri="{FF2B5EF4-FFF2-40B4-BE49-F238E27FC236}">
                <a16:creationId xmlns:a16="http://schemas.microsoft.com/office/drawing/2014/main" id="{CD2763D2-C5C8-63B3-8C31-B2B3F2ED0E00}"/>
              </a:ext>
            </a:extLst>
          </p:cNvPr>
          <p:cNvPicPr>
            <a:picLocks noChangeAspect="1"/>
          </p:cNvPicPr>
          <p:nvPr/>
        </p:nvPicPr>
        <p:blipFill>
          <a:blip r:embed="rId4"/>
          <a:stretch>
            <a:fillRect/>
          </a:stretch>
        </p:blipFill>
        <p:spPr>
          <a:xfrm>
            <a:off x="8901840" y="253801"/>
            <a:ext cx="2070100" cy="800100"/>
          </a:xfrm>
          <a:prstGeom prst="rect">
            <a:avLst/>
          </a:prstGeom>
        </p:spPr>
      </p:pic>
      <p:sp>
        <p:nvSpPr>
          <p:cNvPr id="5" name="TextBox 4">
            <a:extLst>
              <a:ext uri="{FF2B5EF4-FFF2-40B4-BE49-F238E27FC236}">
                <a16:creationId xmlns:a16="http://schemas.microsoft.com/office/drawing/2014/main" id="{9C051676-69ED-668A-45DF-BEFC55C12A8B}"/>
              </a:ext>
            </a:extLst>
          </p:cNvPr>
          <p:cNvSpPr txBox="1"/>
          <p:nvPr/>
        </p:nvSpPr>
        <p:spPr>
          <a:xfrm>
            <a:off x="515007" y="345523"/>
            <a:ext cx="7429780" cy="830997"/>
          </a:xfrm>
          <a:prstGeom prst="rect">
            <a:avLst/>
          </a:prstGeom>
          <a:noFill/>
        </p:spPr>
        <p:txBody>
          <a:bodyPr wrap="square">
            <a:spAutoFit/>
          </a:bodyPr>
          <a:lstStyle/>
          <a:p>
            <a:r>
              <a:rPr lang="en-CA" sz="4800" b="1" dirty="0">
                <a:solidFill>
                  <a:srgbClr val="EE3439"/>
                </a:solidFill>
                <a:effectLst/>
                <a:latin typeface="Helvetica Neue" panose="02000503000000020004" pitchFamily="2" charset="0"/>
                <a:ea typeface="Helvetica Neue" panose="02000503000000020004" pitchFamily="2" charset="0"/>
                <a:cs typeface="Helvetica Neue" panose="02000503000000020004" pitchFamily="2" charset="0"/>
              </a:rPr>
              <a:t>Fatigue</a:t>
            </a:r>
            <a:r>
              <a:rPr lang="en-CA" sz="4800" b="1" dirty="0">
                <a:solidFill>
                  <a:srgbClr val="66BA45"/>
                </a:solidFill>
                <a:effectLst/>
                <a:latin typeface="Helvetica Neue" panose="02000503000000020004" pitchFamily="2" charset="0"/>
                <a:ea typeface="Helvetica Neue" panose="02000503000000020004" pitchFamily="2" charset="0"/>
                <a:cs typeface="Helvetica Neue" panose="02000503000000020004" pitchFamily="2" charset="0"/>
              </a:rPr>
              <a:t> </a:t>
            </a:r>
            <a:r>
              <a:rPr lang="en-CA" sz="4800" dirty="0">
                <a:effectLst/>
                <a:latin typeface="Helvetica Neue" panose="02000503000000020004" pitchFamily="2" charset="0"/>
                <a:ea typeface="Helvetica Neue" panose="02000503000000020004" pitchFamily="2" charset="0"/>
                <a:cs typeface="Helvetica Neue" panose="02000503000000020004" pitchFamily="2" charset="0"/>
              </a:rPr>
              <a:t>After Stroke</a:t>
            </a:r>
          </a:p>
        </p:txBody>
      </p:sp>
      <p:pic>
        <p:nvPicPr>
          <p:cNvPr id="10" name="Picture 9" descr="A hand holding a pen and clipboard&#10;&#10;Description automatically generated">
            <a:extLst>
              <a:ext uri="{FF2B5EF4-FFF2-40B4-BE49-F238E27FC236}">
                <a16:creationId xmlns:a16="http://schemas.microsoft.com/office/drawing/2014/main" id="{F2E6BB91-7D0B-1666-11A6-11B526D53512}"/>
              </a:ext>
            </a:extLst>
          </p:cNvPr>
          <p:cNvPicPr>
            <a:picLocks noChangeAspect="1"/>
          </p:cNvPicPr>
          <p:nvPr/>
        </p:nvPicPr>
        <p:blipFill>
          <a:blip r:embed="rId5"/>
          <a:stretch>
            <a:fillRect/>
          </a:stretch>
        </p:blipFill>
        <p:spPr>
          <a:xfrm>
            <a:off x="676953" y="2292527"/>
            <a:ext cx="3810406" cy="3671213"/>
          </a:xfrm>
          <a:prstGeom prst="rect">
            <a:avLst/>
          </a:prstGeom>
        </p:spPr>
      </p:pic>
    </p:spTree>
    <p:custDataLst>
      <p:tags r:id="rId1"/>
    </p:custDataLst>
    <p:extLst>
      <p:ext uri="{BB962C8B-B14F-4D97-AF65-F5344CB8AC3E}">
        <p14:creationId xmlns:p14="http://schemas.microsoft.com/office/powerpoint/2010/main" val="35219658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8">
            <a:extLst>
              <a:ext uri="{FF2B5EF4-FFF2-40B4-BE49-F238E27FC236}">
                <a16:creationId xmlns:a16="http://schemas.microsoft.com/office/drawing/2014/main" id="{C1A633E4-7BA0-F2B4-FA98-D417A5D9C97E}"/>
              </a:ext>
            </a:extLst>
          </p:cNvPr>
          <p:cNvSpPr/>
          <p:nvPr/>
        </p:nvSpPr>
        <p:spPr>
          <a:xfrm>
            <a:off x="11528339" y="-24714"/>
            <a:ext cx="700732" cy="6895072"/>
          </a:xfrm>
          <a:prstGeom prst="rect">
            <a:avLst/>
          </a:prstGeom>
          <a:solidFill>
            <a:srgbClr val="EE3439"/>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Slide Number Placeholder 26">
            <a:extLst>
              <a:ext uri="{FF2B5EF4-FFF2-40B4-BE49-F238E27FC236}">
                <a16:creationId xmlns:a16="http://schemas.microsoft.com/office/drawing/2014/main" id="{24868B9B-8888-3F94-C1D9-EFFECAF5E40B}"/>
              </a:ext>
            </a:extLst>
          </p:cNvPr>
          <p:cNvSpPr>
            <a:spLocks noGrp="1"/>
          </p:cNvSpPr>
          <p:nvPr>
            <p:ph type="sldNum" sz="quarter" idx="12"/>
          </p:nvPr>
        </p:nvSpPr>
        <p:spPr>
          <a:xfrm>
            <a:off x="11528339" y="6356350"/>
            <a:ext cx="516191" cy="378082"/>
          </a:xfrm>
        </p:spPr>
        <p:txBody>
          <a:bodyPr/>
          <a:lstStyle/>
          <a:p>
            <a:fld id="{6AD6DC59-4653-7A4D-8176-0D237FA82B48}" type="slidenum">
              <a:rPr lang="en-US" smtClean="0">
                <a:solidFill>
                  <a:schemeClr val="bg1"/>
                </a:solidFill>
              </a:rPr>
              <a:t>8</a:t>
            </a:fld>
            <a:endParaRPr lang="en-US" dirty="0">
              <a:solidFill>
                <a:schemeClr val="bg1"/>
              </a:solidFill>
            </a:endParaRPr>
          </a:p>
        </p:txBody>
      </p:sp>
      <p:sp>
        <p:nvSpPr>
          <p:cNvPr id="15" name="TextBox 14">
            <a:extLst>
              <a:ext uri="{FF2B5EF4-FFF2-40B4-BE49-F238E27FC236}">
                <a16:creationId xmlns:a16="http://schemas.microsoft.com/office/drawing/2014/main" id="{FA3DF608-CCCD-11AD-8C10-64B0BB1690DF}"/>
              </a:ext>
            </a:extLst>
          </p:cNvPr>
          <p:cNvSpPr txBox="1"/>
          <p:nvPr/>
        </p:nvSpPr>
        <p:spPr>
          <a:xfrm>
            <a:off x="4947897" y="2712926"/>
            <a:ext cx="5993779" cy="2693045"/>
          </a:xfrm>
          <a:prstGeom prst="rect">
            <a:avLst/>
          </a:prstGeom>
          <a:noFill/>
        </p:spPr>
        <p:txBody>
          <a:bodyPr wrap="square" anchor="t">
            <a:spAutoFit/>
          </a:bodyPr>
          <a:lstStyle/>
          <a:p>
            <a:pPr marL="285750" indent="-285750">
              <a:spcBef>
                <a:spcPts val="600"/>
              </a:spcBef>
              <a:spcAft>
                <a:spcPts val="600"/>
              </a:spcAft>
              <a:buClr>
                <a:srgbClr val="EE3439"/>
              </a:buClr>
              <a:buFont typeface="Arial" panose="020B0604020202020204" pitchFamily="34" charset="0"/>
              <a:buChar char="•"/>
            </a:pPr>
            <a:r>
              <a:rPr lang="en-CA" sz="2400" dirty="0">
                <a:effectLst/>
                <a:latin typeface="Helvetica Neue" panose="02000503000000020004" pitchFamily="2" charset="0"/>
                <a:ea typeface="Helvetica Neue" panose="02000503000000020004" pitchFamily="2" charset="0"/>
                <a:cs typeface="Helvetica Neue" panose="02000503000000020004" pitchFamily="2" charset="0"/>
              </a:rPr>
              <a:t>Do not push the person to do too much if they are having a ‘better day’</a:t>
            </a:r>
          </a:p>
          <a:p>
            <a:pPr marL="285750" indent="-285750">
              <a:spcBef>
                <a:spcPts val="600"/>
              </a:spcBef>
              <a:spcAft>
                <a:spcPts val="600"/>
              </a:spcAft>
              <a:buClr>
                <a:srgbClr val="EE3439"/>
              </a:buClr>
              <a:buFont typeface="Arial" panose="020B0604020202020204" pitchFamily="34" charset="0"/>
              <a:buChar char="•"/>
            </a:pPr>
            <a:r>
              <a:rPr lang="en-CA" sz="2400" dirty="0">
                <a:effectLst/>
                <a:latin typeface="Helvetica Neue" panose="02000503000000020004" pitchFamily="2" charset="0"/>
                <a:ea typeface="Helvetica Neue" panose="02000503000000020004" pitchFamily="2" charset="0"/>
                <a:cs typeface="Helvetica Neue" panose="02000503000000020004" pitchFamily="2" charset="0"/>
              </a:rPr>
              <a:t>Everyone’s level of fatigue will be different</a:t>
            </a:r>
          </a:p>
          <a:p>
            <a:pPr marL="285750" indent="-285750">
              <a:spcBef>
                <a:spcPts val="600"/>
              </a:spcBef>
              <a:spcAft>
                <a:spcPts val="600"/>
              </a:spcAft>
              <a:buClr>
                <a:srgbClr val="EE3439"/>
              </a:buClr>
              <a:buFont typeface="Arial" panose="020B0604020202020204" pitchFamily="34" charset="0"/>
              <a:buChar char="•"/>
            </a:pPr>
            <a:r>
              <a:rPr lang="en-CA" sz="2400" dirty="0">
                <a:effectLst/>
                <a:latin typeface="Helvetica Neue" panose="02000503000000020004" pitchFamily="2" charset="0"/>
                <a:ea typeface="Helvetica Neue" panose="02000503000000020004" pitchFamily="2" charset="0"/>
                <a:cs typeface="Helvetica Neue" panose="02000503000000020004" pitchFamily="2" charset="0"/>
              </a:rPr>
              <a:t>Fatigue can be unpredictable</a:t>
            </a:r>
          </a:p>
          <a:p>
            <a:pPr marL="285750" indent="-285750">
              <a:buClr>
                <a:srgbClr val="EE3439"/>
              </a:buClr>
              <a:buFont typeface="Arial" panose="020B0604020202020204" pitchFamily="34" charset="0"/>
              <a:buChar char="•"/>
            </a:pPr>
            <a:endParaRPr lang="en-CA" sz="2400" dirty="0">
              <a:effectLst/>
              <a:latin typeface="Helvetica Neue" panose="02000503000000020004" pitchFamily="2" charset="0"/>
              <a:ea typeface="Helvetica Neue" panose="02000503000000020004" pitchFamily="2" charset="0"/>
              <a:cs typeface="Helvetica Neue" panose="02000503000000020004" pitchFamily="2" charset="0"/>
            </a:endParaRPr>
          </a:p>
        </p:txBody>
      </p:sp>
      <p:pic>
        <p:nvPicPr>
          <p:cNvPr id="3" name="Picture 2" descr="A red and black sign with white text&#10;&#10;Description automatically generated">
            <a:extLst>
              <a:ext uri="{FF2B5EF4-FFF2-40B4-BE49-F238E27FC236}">
                <a16:creationId xmlns:a16="http://schemas.microsoft.com/office/drawing/2014/main" id="{CD2763D2-C5C8-63B3-8C31-B2B3F2ED0E00}"/>
              </a:ext>
            </a:extLst>
          </p:cNvPr>
          <p:cNvPicPr>
            <a:picLocks noChangeAspect="1"/>
          </p:cNvPicPr>
          <p:nvPr/>
        </p:nvPicPr>
        <p:blipFill>
          <a:blip r:embed="rId4"/>
          <a:stretch>
            <a:fillRect/>
          </a:stretch>
        </p:blipFill>
        <p:spPr>
          <a:xfrm>
            <a:off x="8901840" y="253801"/>
            <a:ext cx="2070100" cy="800100"/>
          </a:xfrm>
          <a:prstGeom prst="rect">
            <a:avLst/>
          </a:prstGeom>
        </p:spPr>
      </p:pic>
      <p:sp>
        <p:nvSpPr>
          <p:cNvPr id="5" name="TextBox 4">
            <a:extLst>
              <a:ext uri="{FF2B5EF4-FFF2-40B4-BE49-F238E27FC236}">
                <a16:creationId xmlns:a16="http://schemas.microsoft.com/office/drawing/2014/main" id="{9C051676-69ED-668A-45DF-BEFC55C12A8B}"/>
              </a:ext>
            </a:extLst>
          </p:cNvPr>
          <p:cNvSpPr txBox="1"/>
          <p:nvPr/>
        </p:nvSpPr>
        <p:spPr>
          <a:xfrm>
            <a:off x="515007" y="345523"/>
            <a:ext cx="7429780" cy="830997"/>
          </a:xfrm>
          <a:prstGeom prst="rect">
            <a:avLst/>
          </a:prstGeom>
          <a:noFill/>
        </p:spPr>
        <p:txBody>
          <a:bodyPr wrap="square">
            <a:spAutoFit/>
          </a:bodyPr>
          <a:lstStyle/>
          <a:p>
            <a:r>
              <a:rPr lang="en-CA" sz="4800" b="1" dirty="0">
                <a:solidFill>
                  <a:srgbClr val="EE3439"/>
                </a:solidFill>
                <a:effectLst/>
                <a:latin typeface="Helvetica Neue" panose="02000503000000020004" pitchFamily="2" charset="0"/>
                <a:ea typeface="Helvetica Neue" panose="02000503000000020004" pitchFamily="2" charset="0"/>
                <a:cs typeface="Helvetica Neue" panose="02000503000000020004" pitchFamily="2" charset="0"/>
              </a:rPr>
              <a:t>Fatigue</a:t>
            </a:r>
            <a:r>
              <a:rPr lang="en-CA" sz="4800" b="1" dirty="0">
                <a:solidFill>
                  <a:srgbClr val="66BA45"/>
                </a:solidFill>
                <a:effectLst/>
                <a:latin typeface="Helvetica Neue" panose="02000503000000020004" pitchFamily="2" charset="0"/>
                <a:ea typeface="Helvetica Neue" panose="02000503000000020004" pitchFamily="2" charset="0"/>
                <a:cs typeface="Helvetica Neue" panose="02000503000000020004" pitchFamily="2" charset="0"/>
              </a:rPr>
              <a:t> </a:t>
            </a:r>
            <a:r>
              <a:rPr lang="en-CA" sz="4800" dirty="0">
                <a:effectLst/>
                <a:latin typeface="Helvetica Neue" panose="02000503000000020004" pitchFamily="2" charset="0"/>
                <a:ea typeface="Helvetica Neue" panose="02000503000000020004" pitchFamily="2" charset="0"/>
                <a:cs typeface="Helvetica Neue" panose="02000503000000020004" pitchFamily="2" charset="0"/>
              </a:rPr>
              <a:t>After Stroke</a:t>
            </a:r>
          </a:p>
        </p:txBody>
      </p:sp>
      <p:pic>
        <p:nvPicPr>
          <p:cNvPr id="10" name="Picture 9" descr="A hand holding a pen and clipboard&#10;&#10;Description automatically generated">
            <a:extLst>
              <a:ext uri="{FF2B5EF4-FFF2-40B4-BE49-F238E27FC236}">
                <a16:creationId xmlns:a16="http://schemas.microsoft.com/office/drawing/2014/main" id="{F2E6BB91-7D0B-1666-11A6-11B526D53512}"/>
              </a:ext>
            </a:extLst>
          </p:cNvPr>
          <p:cNvPicPr>
            <a:picLocks noChangeAspect="1"/>
          </p:cNvPicPr>
          <p:nvPr/>
        </p:nvPicPr>
        <p:blipFill>
          <a:blip r:embed="rId5"/>
          <a:stretch>
            <a:fillRect/>
          </a:stretch>
        </p:blipFill>
        <p:spPr>
          <a:xfrm>
            <a:off x="676953" y="2292528"/>
            <a:ext cx="3810406" cy="3533842"/>
          </a:xfrm>
          <a:prstGeom prst="rect">
            <a:avLst/>
          </a:prstGeom>
        </p:spPr>
      </p:pic>
    </p:spTree>
    <p:custDataLst>
      <p:tags r:id="rId1"/>
    </p:custDataLst>
    <p:extLst>
      <p:ext uri="{BB962C8B-B14F-4D97-AF65-F5344CB8AC3E}">
        <p14:creationId xmlns:p14="http://schemas.microsoft.com/office/powerpoint/2010/main" val="34489125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8">
            <a:extLst>
              <a:ext uri="{FF2B5EF4-FFF2-40B4-BE49-F238E27FC236}">
                <a16:creationId xmlns:a16="http://schemas.microsoft.com/office/drawing/2014/main" id="{C1A633E4-7BA0-F2B4-FA98-D417A5D9C97E}"/>
              </a:ext>
            </a:extLst>
          </p:cNvPr>
          <p:cNvSpPr/>
          <p:nvPr/>
        </p:nvSpPr>
        <p:spPr>
          <a:xfrm>
            <a:off x="11528339" y="-24714"/>
            <a:ext cx="700732" cy="6895072"/>
          </a:xfrm>
          <a:prstGeom prst="rect">
            <a:avLst/>
          </a:prstGeom>
          <a:solidFill>
            <a:srgbClr val="EE3439"/>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Slide Number Placeholder 26">
            <a:extLst>
              <a:ext uri="{FF2B5EF4-FFF2-40B4-BE49-F238E27FC236}">
                <a16:creationId xmlns:a16="http://schemas.microsoft.com/office/drawing/2014/main" id="{24868B9B-8888-3F94-C1D9-EFFECAF5E40B}"/>
              </a:ext>
            </a:extLst>
          </p:cNvPr>
          <p:cNvSpPr>
            <a:spLocks noGrp="1"/>
          </p:cNvSpPr>
          <p:nvPr>
            <p:ph type="sldNum" sz="quarter" idx="12"/>
          </p:nvPr>
        </p:nvSpPr>
        <p:spPr>
          <a:xfrm>
            <a:off x="11528339" y="6356350"/>
            <a:ext cx="516191" cy="378082"/>
          </a:xfrm>
        </p:spPr>
        <p:txBody>
          <a:bodyPr/>
          <a:lstStyle/>
          <a:p>
            <a:fld id="{6AD6DC59-4653-7A4D-8176-0D237FA82B48}" type="slidenum">
              <a:rPr lang="en-US" smtClean="0">
                <a:solidFill>
                  <a:schemeClr val="bg1"/>
                </a:solidFill>
              </a:rPr>
              <a:t>9</a:t>
            </a:fld>
            <a:endParaRPr lang="en-US" dirty="0">
              <a:solidFill>
                <a:schemeClr val="bg1"/>
              </a:solidFill>
            </a:endParaRPr>
          </a:p>
        </p:txBody>
      </p:sp>
      <p:sp>
        <p:nvSpPr>
          <p:cNvPr id="15" name="TextBox 14">
            <a:extLst>
              <a:ext uri="{FF2B5EF4-FFF2-40B4-BE49-F238E27FC236}">
                <a16:creationId xmlns:a16="http://schemas.microsoft.com/office/drawing/2014/main" id="{FA3DF608-CCCD-11AD-8C10-64B0BB1690DF}"/>
              </a:ext>
            </a:extLst>
          </p:cNvPr>
          <p:cNvSpPr txBox="1"/>
          <p:nvPr/>
        </p:nvSpPr>
        <p:spPr>
          <a:xfrm>
            <a:off x="5372187" y="3005176"/>
            <a:ext cx="6051077" cy="1800493"/>
          </a:xfrm>
          <a:prstGeom prst="rect">
            <a:avLst/>
          </a:prstGeom>
          <a:noFill/>
        </p:spPr>
        <p:txBody>
          <a:bodyPr wrap="square" anchor="t">
            <a:spAutoFit/>
          </a:bodyPr>
          <a:lstStyle/>
          <a:p>
            <a:pPr marL="285750" indent="-285750">
              <a:spcBef>
                <a:spcPts val="600"/>
              </a:spcBef>
              <a:spcAft>
                <a:spcPts val="600"/>
              </a:spcAft>
              <a:buClr>
                <a:srgbClr val="EE3439"/>
              </a:buClr>
              <a:buFont typeface="Arial" panose="020B0604020202020204" pitchFamily="34" charset="0"/>
              <a:buChar char="•"/>
            </a:pPr>
            <a:r>
              <a:rPr lang="en-CA" sz="2400" dirty="0">
                <a:effectLst/>
                <a:latin typeface="Helvetica Neue" panose="02000503000000020004" pitchFamily="2" charset="0"/>
                <a:ea typeface="Helvetica Neue" panose="02000503000000020004" pitchFamily="2" charset="0"/>
                <a:cs typeface="Helvetica Neue" panose="02000503000000020004" pitchFamily="2" charset="0"/>
              </a:rPr>
              <a:t>Highlight their successes in using strategies </a:t>
            </a:r>
            <a:r>
              <a:rPr lang="en-CA" sz="2400" dirty="0">
                <a:latin typeface="Helvetica Neue" panose="02000503000000020004" pitchFamily="2" charset="0"/>
                <a:ea typeface="Helvetica Neue" panose="02000503000000020004" pitchFamily="2" charset="0"/>
                <a:cs typeface="Helvetica Neue" panose="02000503000000020004" pitchFamily="2" charset="0"/>
              </a:rPr>
              <a:t>to manage their fatigue</a:t>
            </a:r>
          </a:p>
          <a:p>
            <a:pPr marL="285750" indent="-285750">
              <a:spcBef>
                <a:spcPts val="600"/>
              </a:spcBef>
              <a:spcAft>
                <a:spcPts val="600"/>
              </a:spcAft>
              <a:buClr>
                <a:srgbClr val="EE3439"/>
              </a:buClr>
              <a:buFont typeface="Arial" panose="020B0604020202020204" pitchFamily="34" charset="0"/>
              <a:buChar char="•"/>
            </a:pPr>
            <a:r>
              <a:rPr lang="en-CA" sz="2400" dirty="0">
                <a:effectLst/>
                <a:latin typeface="Helvetica Neue" panose="02000503000000020004" pitchFamily="2" charset="0"/>
                <a:ea typeface="Helvetica Neue" panose="02000503000000020004" pitchFamily="2" charset="0"/>
                <a:cs typeface="Helvetica Neue" panose="02000503000000020004" pitchFamily="2" charset="0"/>
              </a:rPr>
              <a:t>Focus on what they can do</a:t>
            </a:r>
          </a:p>
          <a:p>
            <a:pPr marL="285750" indent="-285750">
              <a:buClr>
                <a:srgbClr val="EE3439"/>
              </a:buClr>
              <a:buFont typeface="Arial" panose="020B0604020202020204" pitchFamily="34" charset="0"/>
              <a:buChar char="•"/>
            </a:pPr>
            <a:endParaRPr lang="en-CA" sz="2400" dirty="0">
              <a:effectLst/>
              <a:latin typeface="Helvetica Neue" panose="02000503000000020004" pitchFamily="2" charset="0"/>
              <a:ea typeface="Helvetica Neue" panose="02000503000000020004" pitchFamily="2" charset="0"/>
              <a:cs typeface="Helvetica Neue" panose="02000503000000020004" pitchFamily="2" charset="0"/>
            </a:endParaRPr>
          </a:p>
        </p:txBody>
      </p:sp>
      <p:pic>
        <p:nvPicPr>
          <p:cNvPr id="3" name="Picture 2" descr="A red and black sign with white text&#10;&#10;Description automatically generated">
            <a:extLst>
              <a:ext uri="{FF2B5EF4-FFF2-40B4-BE49-F238E27FC236}">
                <a16:creationId xmlns:a16="http://schemas.microsoft.com/office/drawing/2014/main" id="{CD2763D2-C5C8-63B3-8C31-B2B3F2ED0E00}"/>
              </a:ext>
            </a:extLst>
          </p:cNvPr>
          <p:cNvPicPr>
            <a:picLocks noChangeAspect="1"/>
          </p:cNvPicPr>
          <p:nvPr/>
        </p:nvPicPr>
        <p:blipFill>
          <a:blip r:embed="rId4"/>
          <a:stretch>
            <a:fillRect/>
          </a:stretch>
        </p:blipFill>
        <p:spPr>
          <a:xfrm>
            <a:off x="8901840" y="253801"/>
            <a:ext cx="2070100" cy="800100"/>
          </a:xfrm>
          <a:prstGeom prst="rect">
            <a:avLst/>
          </a:prstGeom>
        </p:spPr>
      </p:pic>
      <p:sp>
        <p:nvSpPr>
          <p:cNvPr id="5" name="TextBox 4">
            <a:extLst>
              <a:ext uri="{FF2B5EF4-FFF2-40B4-BE49-F238E27FC236}">
                <a16:creationId xmlns:a16="http://schemas.microsoft.com/office/drawing/2014/main" id="{9C051676-69ED-668A-45DF-BEFC55C12A8B}"/>
              </a:ext>
            </a:extLst>
          </p:cNvPr>
          <p:cNvSpPr txBox="1"/>
          <p:nvPr/>
        </p:nvSpPr>
        <p:spPr>
          <a:xfrm>
            <a:off x="515007" y="345523"/>
            <a:ext cx="7429780" cy="830997"/>
          </a:xfrm>
          <a:prstGeom prst="rect">
            <a:avLst/>
          </a:prstGeom>
          <a:noFill/>
        </p:spPr>
        <p:txBody>
          <a:bodyPr wrap="square">
            <a:spAutoFit/>
          </a:bodyPr>
          <a:lstStyle/>
          <a:p>
            <a:r>
              <a:rPr lang="en-CA" sz="4800" b="1" dirty="0">
                <a:solidFill>
                  <a:srgbClr val="EE3439"/>
                </a:solidFill>
                <a:effectLst/>
                <a:latin typeface="Helvetica Neue" panose="02000503000000020004" pitchFamily="2" charset="0"/>
                <a:ea typeface="Helvetica Neue" panose="02000503000000020004" pitchFamily="2" charset="0"/>
                <a:cs typeface="Helvetica Neue" panose="02000503000000020004" pitchFamily="2" charset="0"/>
              </a:rPr>
              <a:t>Fatigue</a:t>
            </a:r>
            <a:r>
              <a:rPr lang="en-CA" sz="4800" b="1" dirty="0">
                <a:solidFill>
                  <a:srgbClr val="66BA45"/>
                </a:solidFill>
                <a:effectLst/>
                <a:latin typeface="Helvetica Neue" panose="02000503000000020004" pitchFamily="2" charset="0"/>
                <a:ea typeface="Helvetica Neue" panose="02000503000000020004" pitchFamily="2" charset="0"/>
                <a:cs typeface="Helvetica Neue" panose="02000503000000020004" pitchFamily="2" charset="0"/>
              </a:rPr>
              <a:t> </a:t>
            </a:r>
            <a:r>
              <a:rPr lang="en-CA" sz="4800" dirty="0">
                <a:effectLst/>
                <a:latin typeface="Helvetica Neue" panose="02000503000000020004" pitchFamily="2" charset="0"/>
                <a:ea typeface="Helvetica Neue" panose="02000503000000020004" pitchFamily="2" charset="0"/>
                <a:cs typeface="Helvetica Neue" panose="02000503000000020004" pitchFamily="2" charset="0"/>
              </a:rPr>
              <a:t>After Stroke</a:t>
            </a:r>
          </a:p>
        </p:txBody>
      </p:sp>
      <p:pic>
        <p:nvPicPr>
          <p:cNvPr id="6" name="Picture 5" descr="A gold trophy with a star on it&#10;&#10;Description automatically generated">
            <a:extLst>
              <a:ext uri="{FF2B5EF4-FFF2-40B4-BE49-F238E27FC236}">
                <a16:creationId xmlns:a16="http://schemas.microsoft.com/office/drawing/2014/main" id="{D50A160C-24A3-5481-7547-E47B80D21D12}"/>
              </a:ext>
            </a:extLst>
          </p:cNvPr>
          <p:cNvPicPr>
            <a:picLocks noChangeAspect="1"/>
          </p:cNvPicPr>
          <p:nvPr/>
        </p:nvPicPr>
        <p:blipFill>
          <a:blip r:embed="rId5"/>
          <a:stretch>
            <a:fillRect/>
          </a:stretch>
        </p:blipFill>
        <p:spPr>
          <a:xfrm>
            <a:off x="669071" y="2556752"/>
            <a:ext cx="4528591" cy="2543455"/>
          </a:xfrm>
          <a:prstGeom prst="rect">
            <a:avLst/>
          </a:prstGeom>
        </p:spPr>
      </p:pic>
    </p:spTree>
    <p:custDataLst>
      <p:tags r:id="rId1"/>
    </p:custDataLst>
    <p:extLst>
      <p:ext uri="{BB962C8B-B14F-4D97-AF65-F5344CB8AC3E}">
        <p14:creationId xmlns:p14="http://schemas.microsoft.com/office/powerpoint/2010/main" val="3466516408"/>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 name="ARTICULATE_SLIDE_COUNT" val="10"/>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{32147598-3C07-5649-9BD1-90F14684BCAA}tf16401378</Template>
  <TotalTime>1129</TotalTime>
  <Words>998</Words>
  <Application>Microsoft Office PowerPoint</Application>
  <PresentationFormat>Widescreen</PresentationFormat>
  <Paragraphs>125</Paragraphs>
  <Slides>10</Slides>
  <Notes>10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Calibri</vt:lpstr>
      <vt:lpstr>Calibri Light</vt:lpstr>
      <vt:lpstr>Helvetica Neue</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Matthew Urso</dc:creator>
  <cp:lastModifiedBy>Jenkins, Heather</cp:lastModifiedBy>
  <cp:revision>306</cp:revision>
  <dcterms:created xsi:type="dcterms:W3CDTF">2023-11-28T17:30:17Z</dcterms:created>
  <dcterms:modified xsi:type="dcterms:W3CDTF">2024-06-03T17:41:59Z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E3C3D0C2-5970-417E-B24D-BC295A590B6B</vt:lpwstr>
  </property>
  <property fmtid="{D5CDD505-2E9C-101B-9397-08002B2CF9AE}" pid="3" name="ArticulatePath">
    <vt:lpwstr>SmartTipsStrokeCare_English-Topics_Presentation_Jan2024</vt:lpwstr>
  </property>
</Properties>
</file>