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410" r:id="rId2"/>
    <p:sldId id="411" r:id="rId3"/>
    <p:sldId id="412" r:id="rId4"/>
    <p:sldId id="413" r:id="rId5"/>
    <p:sldId id="421" r:id="rId6"/>
    <p:sldId id="419" r:id="rId7"/>
    <p:sldId id="420" r:id="rId8"/>
    <p:sldId id="41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Mohan" initials="MM" lastIdx="1" clrIdx="0">
    <p:extLst>
      <p:ext uri="{19B8F6BF-5375-455C-9EA6-DF929625EA0E}">
        <p15:presenceInfo xmlns:p15="http://schemas.microsoft.com/office/powerpoint/2012/main" userId="S-1-5-21-1713919750-443283458-3588888695-94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674" autoAdjust="0"/>
  </p:normalViewPr>
  <p:slideViewPr>
    <p:cSldViewPr snapToGrid="0">
      <p:cViewPr varScale="1">
        <p:scale>
          <a:sx n="83" d="100"/>
          <a:sy n="83" d="100"/>
        </p:scale>
        <p:origin x="16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00046-0128-436A-A16E-1FCC87EB6360}" type="datetimeFigureOut">
              <a:rPr lang="en-CA" smtClean="0"/>
              <a:t>2024-06-03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0363A-2A61-4B82-A196-1858FAF9E17C}" type="slidenum">
              <a:rPr lang="en-CA" smtClean="0"/>
              <a:t>‹#›</a:t>
            </a:fld>
            <a:endParaRPr lang="en-CA"/>
          </a:p>
        </p:txBody>
      </p:sp>
    </p:spTree>
    <p:extLst>
      <p:ext uri="{BB962C8B-B14F-4D97-AF65-F5344CB8AC3E}">
        <p14:creationId xmlns:p14="http://schemas.microsoft.com/office/powerpoint/2010/main" val="283836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694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1 in 3 people who have had a stroke will experience depression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is a mood disorder that can occur following an injury to the brain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 </a:t>
            </a: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can affect how an individual thinks, feels or behaves and it can influence daily life functioning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It is normal to feel sad after a stroke, but this feeling typically goes away in time.  Depression</a:t>
            </a: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does not go away on its own and requires treatment.</a:t>
            </a:r>
          </a:p>
          <a:p>
            <a:endParaRPr lang="en-CA" dirty="0"/>
          </a:p>
        </p:txBody>
      </p:sp>
      <p:sp>
        <p:nvSpPr>
          <p:cNvPr id="4" name="Slide Number Placeholder 3"/>
          <p:cNvSpPr>
            <a:spLocks noGrp="1"/>
          </p:cNvSpPr>
          <p:nvPr>
            <p:ph type="sldNum" sz="quarter" idx="5"/>
          </p:nvPr>
        </p:nvSpPr>
        <p:spPr/>
        <p:txBody>
          <a:bodyPr/>
          <a:lstStyle/>
          <a:p>
            <a:fld id="{BAC0363A-2A61-4B82-A196-1858FAF9E17C}" type="slidenum">
              <a:rPr lang="en-CA" smtClean="0"/>
              <a:t>2</a:t>
            </a:fld>
            <a:endParaRPr lang="en-CA"/>
          </a:p>
        </p:txBody>
      </p:sp>
    </p:spTree>
    <p:extLst>
      <p:ext uri="{BB962C8B-B14F-4D97-AF65-F5344CB8AC3E}">
        <p14:creationId xmlns:p14="http://schemas.microsoft.com/office/powerpoint/2010/main" val="299930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risk of depression is greatest in the first 3-6 months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a stroke</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but a person can develop depression years later</a:t>
            </a: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Signs of depression can be mistaken for the effects of stroke or aging</a:t>
            </a: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Signs of depression can also be overlooked or missed when a person has difficulty speaking or thinking</a:t>
            </a: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highlight>
                  <a:srgbClr val="FFFF00"/>
                </a:highlight>
                <a:uLnTx/>
                <a:uFillTx/>
                <a:latin typeface="Helvetica Neue" panose="02000503000000020004" pitchFamily="2" charset="0"/>
                <a:ea typeface="Helvetica Neue" panose="02000503000000020004" pitchFamily="2" charset="0"/>
                <a:cs typeface="Helvetica Neue" panose="02000503000000020004" pitchFamily="2" charset="0"/>
              </a:rPr>
              <a:t>Early recognition is key.  Depression is treatable. The most common treatments for depression are medications and counselling. </a:t>
            </a:r>
            <a:r>
              <a:rPr kumimoji="0" lang="en-CA" sz="1200" b="1" i="0" u="none" strike="noStrike" kern="1200" cap="none" spc="0" normalizeH="0" baseline="0" noProof="0" dirty="0">
                <a:ln>
                  <a:noFill/>
                </a:ln>
                <a:solidFill>
                  <a:prstClr val="black"/>
                </a:solidFill>
                <a:effectLst/>
                <a:highlight>
                  <a:srgbClr val="FFFF00"/>
                </a:highlight>
                <a:uLnTx/>
                <a:uFillTx/>
                <a:latin typeface="Helvetica Neue" panose="02000503000000020004" pitchFamily="2" charset="0"/>
                <a:ea typeface="Helvetica Neue" panose="02000503000000020004" pitchFamily="2" charset="0"/>
                <a:cs typeface="Helvetica Neue" panose="02000503000000020004" pitchFamily="2" charset="0"/>
              </a:rPr>
              <a:t>The person may need to try several medications before finding one that works best. Medications may take several weeks to work before you notice a change (</a:t>
            </a:r>
            <a:r>
              <a:rPr kumimoji="0" lang="en-CA" sz="1200" b="1" i="0" u="none" strike="noStrike" kern="1200" cap="none" spc="0" normalizeH="0" baseline="0" noProof="0" dirty="0" err="1">
                <a:ln>
                  <a:noFill/>
                </a:ln>
                <a:solidFill>
                  <a:prstClr val="black"/>
                </a:solidFill>
                <a:effectLst/>
                <a:highlight>
                  <a:srgbClr val="FFFF00"/>
                </a:highlight>
                <a:uLnTx/>
                <a:uFillTx/>
                <a:latin typeface="Helvetica Neue" panose="02000503000000020004" pitchFamily="2" charset="0"/>
                <a:ea typeface="Helvetica Neue" panose="02000503000000020004" pitchFamily="2" charset="0"/>
                <a:cs typeface="Helvetica Neue" panose="02000503000000020004" pitchFamily="2" charset="0"/>
              </a:rPr>
              <a:t>e.g</a:t>
            </a:r>
            <a:r>
              <a:rPr kumimoji="0" lang="en-CA" sz="1200" b="1" i="0" u="none" strike="noStrike" kern="1200" cap="none" spc="0" normalizeH="0" baseline="0" noProof="0" dirty="0">
                <a:ln>
                  <a:noFill/>
                </a:ln>
                <a:solidFill>
                  <a:prstClr val="black"/>
                </a:solidFill>
                <a:effectLst/>
                <a:highlight>
                  <a:srgbClr val="FFFF00"/>
                </a:highlight>
                <a:uLnTx/>
                <a:uFillTx/>
                <a:latin typeface="Helvetica Neue" panose="02000503000000020004" pitchFamily="2" charset="0"/>
                <a:ea typeface="Helvetica Neue" panose="02000503000000020004" pitchFamily="2" charset="0"/>
                <a:cs typeface="Helvetica Neue" panose="02000503000000020004" pitchFamily="2" charset="0"/>
              </a:rPr>
              <a:t> 6-8 weeks).</a:t>
            </a: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not treated, depression</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can affect a person’s ability to enjoy activities,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participate in their own care and interact with family and friends.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 can impact quality of life</a:t>
            </a: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Risk of depression increases at times of change,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so a person should be monitored when moving into a new setting such as a long-term care home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6303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This section pertains to recognizing the signs of depression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47D20"/>
              </a:buClr>
              <a:buSzTx/>
              <a:buFontTx/>
              <a:buNone/>
              <a:tabLst/>
              <a:defRPr/>
            </a:pPr>
            <a:r>
              <a:rPr kumimoji="0" lang="en-CA" sz="12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of Depression:</a:t>
            </a:r>
            <a:endParaRPr kumimoji="0" lang="en-CA" sz="12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Feeling hopeless, helpless or worthless</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Feeling sad, anxious, irritable or angry</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Loss of interest and withdrawal </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Appetite, weight and sleep pattern changes</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Headaches, chronic pain, digestive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a:p>
            <a:r>
              <a:rPr lang="en-US" b="1" dirty="0"/>
              <a:t>Other considerations include negativity, feeling gloomy and dark, feeling of living in a fog, slow movements.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91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47D20"/>
              </a:buClr>
              <a:buSzTx/>
              <a:buFontTx/>
              <a:buNone/>
              <a:tabLst/>
              <a:defRPr/>
            </a:pPr>
            <a:r>
              <a:rPr kumimoji="0" lang="en-CA" sz="12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of Depression:</a:t>
            </a:r>
            <a:endParaRPr kumimoji="0" lang="en-CA" sz="12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Fatigue/lack of energy</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Memory, concentration problems, confusion and slow thoughts</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Difficulty making decisions</a:t>
            </a:r>
          </a:p>
          <a:p>
            <a:pPr marL="285750" marR="0" lvl="0" indent="-285750" algn="l" defTabSz="914400" rtl="0" eaLnBrk="1" fontAlgn="auto" latinLnBrk="0" hangingPunct="1">
              <a:lnSpc>
                <a:spcPct val="100000"/>
              </a:lnSpc>
              <a:spcBef>
                <a:spcPts val="4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Thoughts of death, dying or suicide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a:p>
            <a:r>
              <a:rPr lang="en-US" b="1" dirty="0"/>
              <a:t>Other considerations include negativity, feeling gloomy and dark, feeling of living in a fog, slow movements.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13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encouragement and support</a:t>
            </a: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Add structure to the day by keeping a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consistent routine </a:t>
            </a: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Help the person plan and structure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their day.  If necessary, break larger tasks into smaller ones.</a:t>
            </a: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participate in activities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they enjoy. Promote self-care.</a:t>
            </a: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Find activities that can make the person feel better, such as exercise, social activities, listening to music, or reading</a:t>
            </a: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share their feelings</a:t>
            </a: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Listen actively and offer support.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Don’t be judgmental.</a:t>
            </a: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be hopeful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when working with a person with depression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9567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education about depression</a:t>
            </a:r>
          </a:p>
          <a:p>
            <a:pPr marL="0" marR="0" lvl="0" indent="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Educate the person and their family about depression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and the impact that stroke can have on mood.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Remind them that depression is a medical illness. </a:t>
            </a: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Learn how to communicate with people who have aphasia </a:t>
            </a:r>
          </a:p>
          <a:p>
            <a:pPr marL="285750" marR="0" lvl="0" indent="-285750" algn="l" defTabSz="914400" rtl="0" eaLnBrk="1" fontAlgn="auto" latinLnBrk="0" hangingPunct="1">
              <a:lnSpc>
                <a:spcPct val="100000"/>
              </a:lnSpc>
              <a:spcBef>
                <a:spcPts val="0"/>
              </a:spcBef>
              <a:spcAft>
                <a:spcPts val="0"/>
              </a:spcAft>
              <a:buClr>
                <a:srgbClr val="F47D20"/>
              </a:buClr>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 Smart Tips for Stroke Care - Communication After Stroke: Aphasia</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0965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and symptoms of depression and report any differences in mood to your team </a:t>
            </a:r>
            <a:b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All people showing signs and symptoms of depression should be referred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a health care provider with the ability to assess and treat depression</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Some examples of health care providers that can help include the social worker, physician and nurse practitioner.</a:t>
            </a:r>
          </a:p>
          <a:p>
            <a:pPr marL="0" marR="0" lvl="0" indent="0" algn="l" defTabSz="914400" rtl="0" eaLnBrk="1" fontAlgn="auto" latinLnBrk="0" hangingPunct="1">
              <a:lnSpc>
                <a:spcPct val="100000"/>
              </a:lnSpc>
              <a:spcBef>
                <a:spcPts val="0"/>
              </a:spcBef>
              <a:spcAft>
                <a:spcPts val="0"/>
              </a:spcAft>
              <a:buClr>
                <a:srgbClr val="F47D20"/>
              </a:buClr>
              <a:buSzTx/>
              <a:buFont typeface="Wingdings" pitchFamily="2" charset="2"/>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47D20"/>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Ensure that you get help immediately if a person is talking about death, dying or suicide</a:t>
            </a:r>
          </a:p>
          <a:p>
            <a:endParaRPr lang="en-CA" dirty="0"/>
          </a:p>
        </p:txBody>
      </p:sp>
      <p:sp>
        <p:nvSpPr>
          <p:cNvPr id="4" name="Slide Number Placeholder 3"/>
          <p:cNvSpPr>
            <a:spLocks noGrp="1"/>
          </p:cNvSpPr>
          <p:nvPr>
            <p:ph type="sldNum" sz="quarter" idx="5"/>
          </p:nvPr>
        </p:nvSpPr>
        <p:spPr/>
        <p:txBody>
          <a:bodyPr/>
          <a:lstStyle/>
          <a:p>
            <a:fld id="{BAC0363A-2A61-4B82-A196-1858FAF9E17C}" type="slidenum">
              <a:rPr lang="en-CA" smtClean="0"/>
              <a:t>8</a:t>
            </a:fld>
            <a:endParaRPr lang="en-CA"/>
          </a:p>
        </p:txBody>
      </p:sp>
    </p:spTree>
    <p:extLst>
      <p:ext uri="{BB962C8B-B14F-4D97-AF65-F5344CB8AC3E}">
        <p14:creationId xmlns:p14="http://schemas.microsoft.com/office/powerpoint/2010/main" val="176797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2024-06-03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93804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2024-06-03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86141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2024-06-03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3103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2024-06-03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7581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2024-06-03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65039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2024-06-03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341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2024-06-03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919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2024-06-03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45903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2024-06-03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98985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2024-06-03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63974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2024-06-03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13532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2024-06-03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3606689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7D20"/>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798136"/>
            <a:ext cx="7788615" cy="3046988"/>
          </a:xfrm>
          <a:prstGeom prst="rect">
            <a:avLst/>
          </a:prstGeom>
          <a:noFill/>
        </p:spPr>
        <p:txBody>
          <a:bodyPr wrap="square" anchor="t">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en-CA" sz="96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 After Stroke</a:t>
            </a:r>
            <a:endParaRPr kumimoji="0" lang="en-CA" sz="9600" b="0"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2351373"/>
            <a:ext cx="1812762" cy="400110"/>
          </a:xfrm>
          <a:prstGeom prst="rect">
            <a:avLst/>
          </a:prstGeom>
          <a:solidFill>
            <a:schemeClr val="bg1"/>
          </a:solidFill>
        </p:spPr>
        <p:txBody>
          <a:bodyPr wrap="square">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CA" sz="2000" b="1" i="0" u="none" strike="noStrike" kern="1200" cap="none" spc="60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TOPIC</a:t>
            </a:r>
            <a:r>
              <a:rPr kumimoji="0" lang="en-CA" sz="20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10270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15008" y="1590805"/>
            <a:ext cx="10456932" cy="3587610"/>
          </a:xfrm>
          <a:prstGeom prst="rect">
            <a:avLst/>
          </a:prstGeom>
          <a:solidFill>
            <a:srgbClr val="F47D2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66BA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74445" y="2029829"/>
            <a:ext cx="10118842" cy="2477601"/>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1 in 3 people will experience depression after stroke</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Is a mood disorder that can occur following an injury to the brain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C</a:t>
            </a: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an affect how an individual thinks, feels or behaves</a:t>
            </a:r>
          </a:p>
          <a:p>
            <a:pPr marL="342900" indent="-342900">
              <a:spcBef>
                <a:spcPts val="600"/>
              </a:spcBef>
              <a:spcAft>
                <a:spcPts val="600"/>
              </a:spcAft>
              <a:buFont typeface="Arial" panose="020B0604020202020204" pitchFamily="34" charset="0"/>
              <a:buChar char="•"/>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Does not go away on its own and requires treatment</a:t>
            </a:r>
          </a:p>
          <a:p>
            <a:pPr marR="0" lvl="0" algn="l" defTabSz="914400" rtl="0" eaLnBrk="1" fontAlgn="auto" latinLnBrk="0" hangingPunct="1">
              <a:lnSpc>
                <a:spcPct val="100000"/>
              </a:lnSpc>
              <a:spcBef>
                <a:spcPts val="0"/>
              </a:spcBef>
              <a:spcAft>
                <a:spcPts val="0"/>
              </a:spcAft>
              <a:buClrTx/>
              <a:buSzTx/>
              <a:tabLst/>
              <a:defRPr/>
            </a:pP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960F82B7-A488-4007-8EE0-4A9522626360}"/>
              </a:ext>
            </a:extLst>
          </p:cNvPr>
          <p:cNvPicPr>
            <a:picLocks noChangeAspect="1"/>
          </p:cNvPicPr>
          <p:nvPr/>
        </p:nvPicPr>
        <p:blipFill>
          <a:blip r:embed="rId3"/>
          <a:stretch>
            <a:fillRect/>
          </a:stretch>
        </p:blipFill>
        <p:spPr>
          <a:xfrm>
            <a:off x="8901840" y="253801"/>
            <a:ext cx="2070100" cy="800100"/>
          </a:xfrm>
          <a:prstGeom prst="rect">
            <a:avLst/>
          </a:prstGeom>
        </p:spPr>
      </p:pic>
    </p:spTree>
    <p:extLst>
      <p:ext uri="{BB962C8B-B14F-4D97-AF65-F5344CB8AC3E}">
        <p14:creationId xmlns:p14="http://schemas.microsoft.com/office/powerpoint/2010/main" val="342686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421348" y="2779144"/>
            <a:ext cx="10828792" cy="344709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R</a:t>
            </a:r>
            <a:r>
              <a:rPr kumimoji="0" lang="en-CA" sz="24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isk</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is greatest in the first 3-6 months</a:t>
            </a: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Signs of depression can be mistaken for the effects of stroke or aging</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Signs of depression can also be overlooked or missed when a person has difficulty speaking or thinking</a:t>
            </a:r>
          </a:p>
          <a:p>
            <a:pPr marL="285750" lvl="0" indent="-285750">
              <a:spcBef>
                <a:spcPts val="600"/>
              </a:spcBef>
              <a:spcAft>
                <a:spcPts val="600"/>
              </a:spcAft>
              <a:buClr>
                <a:srgbClr val="F47D20"/>
              </a:buClr>
              <a:buFont typeface="Wingdings" pitchFamily="2" charset="2"/>
              <a:buChar char="ü"/>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Depression </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is treatable with medications and/or counselling</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C</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an affect a person’s quality of life and ability to enjoy activities</a:t>
            </a: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Risk of depression increases at times of change</a:t>
            </a:r>
          </a:p>
        </p:txBody>
      </p:sp>
      <p:sp>
        <p:nvSpPr>
          <p:cNvPr id="35" name="TextBox 34">
            <a:extLst>
              <a:ext uri="{FF2B5EF4-FFF2-40B4-BE49-F238E27FC236}">
                <a16:creationId xmlns:a16="http://schemas.microsoft.com/office/drawing/2014/main" id="{79DAB083-B228-F343-2C41-42824666980D}"/>
              </a:ext>
            </a:extLst>
          </p:cNvPr>
          <p:cNvSpPr txBox="1"/>
          <p:nvPr/>
        </p:nvSpPr>
        <p:spPr>
          <a:xfrm>
            <a:off x="645636" y="1469153"/>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91BA67AA-F749-5672-9326-6C24602BBAB3}"/>
              </a:ext>
            </a:extLst>
          </p:cNvPr>
          <p:cNvPicPr>
            <a:picLocks noChangeAspect="1"/>
          </p:cNvPicPr>
          <p:nvPr/>
        </p:nvPicPr>
        <p:blipFill>
          <a:blip r:embed="rId3"/>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F89B0190-4879-ED4F-48ED-2FFF980DF300}"/>
              </a:ext>
            </a:extLst>
          </p:cNvPr>
          <p:cNvSpPr txBox="1"/>
          <p:nvPr/>
        </p:nvSpPr>
        <p:spPr>
          <a:xfrm>
            <a:off x="645636" y="386684"/>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8" name="Cloud 7">
            <a:extLst>
              <a:ext uri="{FF2B5EF4-FFF2-40B4-BE49-F238E27FC236}">
                <a16:creationId xmlns:a16="http://schemas.microsoft.com/office/drawing/2014/main" id="{D0B1F62F-15EB-D51C-16F5-15A2DDAE9807}"/>
              </a:ext>
            </a:extLst>
          </p:cNvPr>
          <p:cNvSpPr/>
          <p:nvPr/>
        </p:nvSpPr>
        <p:spPr>
          <a:xfrm>
            <a:off x="6928234" y="1579821"/>
            <a:ext cx="4321906" cy="1097100"/>
          </a:xfrm>
          <a:prstGeom prst="cloud">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00503000000020004"/>
              </a:rPr>
              <a:t> Early recognition is key!</a:t>
            </a:r>
          </a:p>
        </p:txBody>
      </p:sp>
    </p:spTree>
    <p:extLst>
      <p:ext uri="{BB962C8B-B14F-4D97-AF65-F5344CB8AC3E}">
        <p14:creationId xmlns:p14="http://schemas.microsoft.com/office/powerpoint/2010/main" val="416273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051393" y="2178944"/>
            <a:ext cx="6292406" cy="38164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
                <a:srgbClr val="F47D20"/>
              </a:buClr>
              <a:buSzTx/>
              <a:buFontTx/>
              <a:buNone/>
              <a:tabLst/>
              <a:defRPr/>
            </a:pPr>
            <a:r>
              <a:rPr kumimoji="0" lang="en-CA" sz="2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of Depression:</a:t>
            </a:r>
            <a:endParaRPr kumimoji="0" lang="en-CA" sz="24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Feeling hopeless, helpless or worthless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Feeling sad, anxious, irritable or angry</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Loss of interest and withdrawal </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Appetite, weight and sleep pattern changes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Headaches, chronic pain, digestive problems</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8E47C9D-F0D9-0AE7-245A-958E091F580B}"/>
              </a:ext>
            </a:extLst>
          </p:cNvPr>
          <p:cNvPicPr>
            <a:picLocks noChangeAspect="1"/>
          </p:cNvPicPr>
          <p:nvPr/>
        </p:nvPicPr>
        <p:blipFill>
          <a:blip r:embed="rId3"/>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9C5A5B41-6141-EA42-6E82-42A0A71B6526}"/>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a:extLst>
              <a:ext uri="{FF2B5EF4-FFF2-40B4-BE49-F238E27FC236}">
                <a16:creationId xmlns:a16="http://schemas.microsoft.com/office/drawing/2014/main" id="{45D5D7E3-E154-5EEF-2939-0C8AD4733EAB}"/>
              </a:ext>
            </a:extLst>
          </p:cNvPr>
          <p:cNvPicPr>
            <a:picLocks noChangeAspect="1"/>
          </p:cNvPicPr>
          <p:nvPr/>
        </p:nvPicPr>
        <p:blipFill>
          <a:blip r:embed="rId4"/>
          <a:stretch>
            <a:fillRect/>
          </a:stretch>
        </p:blipFill>
        <p:spPr>
          <a:xfrm>
            <a:off x="749436" y="2379000"/>
            <a:ext cx="3819269" cy="3416319"/>
          </a:xfrm>
          <a:prstGeom prst="rect">
            <a:avLst/>
          </a:prstGeom>
        </p:spPr>
      </p:pic>
      <p:sp>
        <p:nvSpPr>
          <p:cNvPr id="9" name="TextBox 8">
            <a:extLst>
              <a:ext uri="{FF2B5EF4-FFF2-40B4-BE49-F238E27FC236}">
                <a16:creationId xmlns:a16="http://schemas.microsoft.com/office/drawing/2014/main" id="{22E2CC9A-1FA5-434F-A918-3EF7C2FBC056}"/>
              </a:ext>
            </a:extLst>
          </p:cNvPr>
          <p:cNvSpPr txBox="1"/>
          <p:nvPr/>
        </p:nvSpPr>
        <p:spPr>
          <a:xfrm>
            <a:off x="645636" y="1469153"/>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a:t>
            </a:r>
            <a:endParaRPr kumimoji="0" lang="en-CA" sz="28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61467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957734" y="2094802"/>
            <a:ext cx="6292406" cy="3277820"/>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
                <a:srgbClr val="F47D20"/>
              </a:buClr>
              <a:buSzTx/>
              <a:buFontTx/>
              <a:buNone/>
              <a:tabLst/>
              <a:defRPr/>
            </a:pPr>
            <a:r>
              <a:rPr kumimoji="0" lang="en-CA" sz="2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of Depression:</a:t>
            </a:r>
            <a:endParaRPr kumimoji="0" lang="en-CA" sz="24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Fatigue/lack of energy</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Memory, concentration problems, confusion and slow thoughts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Difficulty making decisions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Thoughts of death, dying or suicide</a:t>
            </a:r>
          </a:p>
          <a:p>
            <a:pPr marL="285750" marR="0" lvl="0" indent="-285750" algn="l" defTabSz="914400" rtl="0" eaLnBrk="1" fontAlgn="auto" latinLnBrk="0" hangingPunct="1">
              <a:lnSpc>
                <a:spcPct val="100000"/>
              </a:lnSpc>
              <a:spcBef>
                <a:spcPts val="0"/>
              </a:spcBef>
              <a:spcAft>
                <a:spcPts val="0"/>
              </a:spcAft>
              <a:buClr>
                <a:srgbClr val="66BA45"/>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8E47C9D-F0D9-0AE7-245A-958E091F580B}"/>
              </a:ext>
            </a:extLst>
          </p:cNvPr>
          <p:cNvPicPr>
            <a:picLocks noChangeAspect="1"/>
          </p:cNvPicPr>
          <p:nvPr/>
        </p:nvPicPr>
        <p:blipFill>
          <a:blip r:embed="rId3"/>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9C5A5B41-6141-EA42-6E82-42A0A71B6526}"/>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a:extLst>
              <a:ext uri="{FF2B5EF4-FFF2-40B4-BE49-F238E27FC236}">
                <a16:creationId xmlns:a16="http://schemas.microsoft.com/office/drawing/2014/main" id="{45D5D7E3-E154-5EEF-2939-0C8AD4733EAB}"/>
              </a:ext>
            </a:extLst>
          </p:cNvPr>
          <p:cNvPicPr>
            <a:picLocks noChangeAspect="1"/>
          </p:cNvPicPr>
          <p:nvPr/>
        </p:nvPicPr>
        <p:blipFill>
          <a:blip r:embed="rId4"/>
          <a:stretch>
            <a:fillRect/>
          </a:stretch>
        </p:blipFill>
        <p:spPr>
          <a:xfrm>
            <a:off x="665402" y="2094802"/>
            <a:ext cx="3819269" cy="3416319"/>
          </a:xfrm>
          <a:prstGeom prst="rect">
            <a:avLst/>
          </a:prstGeom>
        </p:spPr>
      </p:pic>
    </p:spTree>
    <p:extLst>
      <p:ext uri="{BB962C8B-B14F-4D97-AF65-F5344CB8AC3E}">
        <p14:creationId xmlns:p14="http://schemas.microsoft.com/office/powerpoint/2010/main" val="289555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92221" y="2205348"/>
            <a:ext cx="5856129" cy="381642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Consistent routine</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Help the person plan and structure </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participation in activities of interest</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share their feelings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Listen actively and offer support </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be hopeful</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8E47C9D-F0D9-0AE7-245A-958E091F580B}"/>
              </a:ext>
            </a:extLst>
          </p:cNvPr>
          <p:cNvPicPr>
            <a:picLocks noChangeAspect="1"/>
          </p:cNvPicPr>
          <p:nvPr/>
        </p:nvPicPr>
        <p:blipFill>
          <a:blip r:embed="rId3"/>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9C5A5B41-6141-EA42-6E82-42A0A71B6526}"/>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a:extLst>
              <a:ext uri="{FF2B5EF4-FFF2-40B4-BE49-F238E27FC236}">
                <a16:creationId xmlns:a16="http://schemas.microsoft.com/office/drawing/2014/main" id="{5289C492-A37A-08C6-F30E-EF90DBEE15CA}"/>
              </a:ext>
            </a:extLst>
          </p:cNvPr>
          <p:cNvPicPr>
            <a:picLocks noChangeAspect="1"/>
          </p:cNvPicPr>
          <p:nvPr/>
        </p:nvPicPr>
        <p:blipFill>
          <a:blip r:embed="rId4"/>
          <a:stretch>
            <a:fillRect/>
          </a:stretch>
        </p:blipFill>
        <p:spPr>
          <a:xfrm>
            <a:off x="703198" y="2393106"/>
            <a:ext cx="4228073" cy="3320678"/>
          </a:xfrm>
          <a:prstGeom prst="rect">
            <a:avLst/>
          </a:prstGeom>
        </p:spPr>
      </p:pic>
    </p:spTree>
    <p:extLst>
      <p:ext uri="{BB962C8B-B14F-4D97-AF65-F5344CB8AC3E}">
        <p14:creationId xmlns:p14="http://schemas.microsoft.com/office/powerpoint/2010/main" val="76471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314483" y="2545659"/>
            <a:ext cx="5385387" cy="261610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Educate the person and their family about depression</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Remind them that depression is a medical illness</a:t>
            </a:r>
          </a:p>
          <a:p>
            <a:pPr marL="285750" marR="0" lvl="0" indent="-285750" algn="l" defTabSz="914400" rtl="0" eaLnBrk="1" fontAlgn="auto" latinLnBrk="0" hangingPunct="1">
              <a:lnSpc>
                <a:spcPct val="100000"/>
              </a:lnSpc>
              <a:spcBef>
                <a:spcPts val="600"/>
              </a:spcBef>
              <a:spcAft>
                <a:spcPts val="600"/>
              </a:spcAft>
              <a:buClr>
                <a:srgbClr val="F47D20"/>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Learn how to communicate with people who have aphasia</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8E47C9D-F0D9-0AE7-245A-958E091F580B}"/>
              </a:ext>
            </a:extLst>
          </p:cNvPr>
          <p:cNvPicPr>
            <a:picLocks noChangeAspect="1"/>
          </p:cNvPicPr>
          <p:nvPr/>
        </p:nvPicPr>
        <p:blipFill>
          <a:blip r:embed="rId3"/>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9C5A5B41-6141-EA42-6E82-42A0A71B6526}"/>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a:extLst>
              <a:ext uri="{FF2B5EF4-FFF2-40B4-BE49-F238E27FC236}">
                <a16:creationId xmlns:a16="http://schemas.microsoft.com/office/drawing/2014/main" id="{2CF701AF-B1B6-4B12-174D-25AFEFFF4B27}"/>
              </a:ext>
            </a:extLst>
          </p:cNvPr>
          <p:cNvPicPr>
            <a:picLocks noChangeAspect="1"/>
          </p:cNvPicPr>
          <p:nvPr/>
        </p:nvPicPr>
        <p:blipFill>
          <a:blip r:embed="rId4"/>
          <a:stretch>
            <a:fillRect/>
          </a:stretch>
        </p:blipFill>
        <p:spPr>
          <a:xfrm>
            <a:off x="634702" y="2707303"/>
            <a:ext cx="4184382" cy="2292812"/>
          </a:xfrm>
          <a:prstGeom prst="rect">
            <a:avLst/>
          </a:prstGeom>
        </p:spPr>
      </p:pic>
    </p:spTree>
    <p:extLst>
      <p:ext uri="{BB962C8B-B14F-4D97-AF65-F5344CB8AC3E}">
        <p14:creationId xmlns:p14="http://schemas.microsoft.com/office/powerpoint/2010/main" val="84988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47D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BC509D5-46BD-167E-68C6-9824757CF746}"/>
              </a:ext>
            </a:extLst>
          </p:cNvPr>
          <p:cNvSpPr txBox="1"/>
          <p:nvPr/>
        </p:nvSpPr>
        <p:spPr>
          <a:xfrm>
            <a:off x="515007" y="2282532"/>
            <a:ext cx="10774046" cy="2600712"/>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Look for signs and symptoms of depression </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and r</a:t>
            </a:r>
            <a:r>
              <a:rPr kumimoji="0" lang="en-CA" sz="24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eport</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any differences in mood to your team </a:t>
            </a: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Refer to a health care provider with the ability to assess and treat depression</a:t>
            </a:r>
          </a:p>
          <a:p>
            <a:pPr marL="285750" marR="0" lvl="0" indent="-285750" algn="l" defTabSz="914400" rtl="0" eaLnBrk="1" fontAlgn="auto" latinLnBrk="0" hangingPunct="1">
              <a:lnSpc>
                <a:spcPct val="100000"/>
              </a:lnSpc>
              <a:spcBef>
                <a:spcPts val="600"/>
              </a:spcBef>
              <a:spcAft>
                <a:spcPts val="600"/>
              </a:spcAft>
              <a:buClr>
                <a:srgbClr val="F47D20"/>
              </a:buClr>
              <a:buSzTx/>
              <a:buFont typeface="Wingdings" pitchFamily="2" charset="2"/>
              <a:buChar char="ü"/>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G</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et help immediately if a person is talking about death, dying or suicide</a:t>
            </a:r>
          </a:p>
          <a:p>
            <a:pPr marL="285750" marR="0" lvl="0" indent="-285750" algn="l" defTabSz="914400" rtl="0" eaLnBrk="1" fontAlgn="auto" latinLnBrk="0" hangingPunct="1">
              <a:lnSpc>
                <a:spcPct val="100000"/>
              </a:lnSpc>
              <a:spcBef>
                <a:spcPts val="0"/>
              </a:spcBef>
              <a:spcAft>
                <a:spcPts val="0"/>
              </a:spcAft>
              <a:buClr>
                <a:srgbClr val="66BA45"/>
              </a:buClr>
              <a:buSzTx/>
              <a:buFont typeface="Wingdings" pitchFamily="2" charset="2"/>
              <a:buChar char="ü"/>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493727"/>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Seek extra support</a:t>
            </a:r>
            <a:endParaRPr kumimoji="0" lang="en-CA" sz="2800" b="0"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1"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pic>
        <p:nvPicPr>
          <p:cNvPr id="3" name="Picture 2">
            <a:extLst>
              <a:ext uri="{FF2B5EF4-FFF2-40B4-BE49-F238E27FC236}">
                <a16:creationId xmlns:a16="http://schemas.microsoft.com/office/drawing/2014/main" id="{94BD4F81-226C-59E3-FA0C-AE07B372425C}"/>
              </a:ext>
            </a:extLst>
          </p:cNvPr>
          <p:cNvPicPr>
            <a:picLocks noChangeAspect="1"/>
          </p:cNvPicPr>
          <p:nvPr/>
        </p:nvPicPr>
        <p:blipFill>
          <a:blip r:embed="rId3"/>
          <a:stretch>
            <a:fillRect/>
          </a:stretch>
        </p:blipFill>
        <p:spPr>
          <a:xfrm>
            <a:off x="8901840" y="253801"/>
            <a:ext cx="2070100" cy="800100"/>
          </a:xfrm>
          <a:prstGeom prst="rect">
            <a:avLst/>
          </a:prstGeom>
        </p:spPr>
      </p:pic>
      <p:sp>
        <p:nvSpPr>
          <p:cNvPr id="6" name="TextBox 5">
            <a:extLst>
              <a:ext uri="{FF2B5EF4-FFF2-40B4-BE49-F238E27FC236}">
                <a16:creationId xmlns:a16="http://schemas.microsoft.com/office/drawing/2014/main" id="{1E24F192-FA43-10D9-159C-D3F40DE6CF44}"/>
              </a:ext>
            </a:extLst>
          </p:cNvPr>
          <p:cNvSpPr txBox="1"/>
          <p:nvPr/>
        </p:nvSpPr>
        <p:spPr>
          <a:xfrm>
            <a:off x="515007" y="345523"/>
            <a:ext cx="7429780"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47D20"/>
                </a:solidFill>
                <a:effectLst/>
                <a:uLnTx/>
                <a:uFillTx/>
                <a:latin typeface="Helvetica Neue" panose="02000503000000020004" pitchFamily="2" charset="0"/>
                <a:ea typeface="Helvetica Neue" panose="02000503000000020004" pitchFamily="2" charset="0"/>
                <a:cs typeface="Helvetica Neue" panose="02000503000000020004" pitchFamily="2" charset="0"/>
              </a:rPr>
              <a:t>Depression</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284451899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10255</TotalTime>
  <Words>981</Words>
  <Application>Microsoft Office PowerPoint</Application>
  <PresentationFormat>Widescreen</PresentationFormat>
  <Paragraphs>125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Helvetica Neue</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Trillium Health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Traetto, Maggie</dc:creator>
  <cp:lastModifiedBy>Jenkins, Heather</cp:lastModifiedBy>
  <cp:revision>17</cp:revision>
  <dcterms:created xsi:type="dcterms:W3CDTF">2024-01-22T17:32:26Z</dcterms:created>
  <dcterms:modified xsi:type="dcterms:W3CDTF">2024-06-03T17:35:16Z</dcterms:modified>
</cp:coreProperties>
</file>