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305" r:id="rId2"/>
    <p:sldId id="306" r:id="rId3"/>
    <p:sldId id="307" r:id="rId4"/>
    <p:sldId id="314" r:id="rId5"/>
    <p:sldId id="309" r:id="rId6"/>
    <p:sldId id="432" r:id="rId7"/>
    <p:sldId id="310" r:id="rId8"/>
    <p:sldId id="311" r:id="rId9"/>
    <p:sldId id="312" r:id="rId10"/>
    <p:sldId id="31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728BB7-3D95-9C89-26DF-608F5F2A53B5}" name="Jana Van de Rydt" initials="JV" userId="4e034a107399202e"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9670"/>
    <a:srgbClr val="523D90"/>
    <a:srgbClr val="F47D20"/>
    <a:srgbClr val="2A804D"/>
    <a:srgbClr val="10818A"/>
    <a:srgbClr val="FC5959"/>
    <a:srgbClr val="DB6336"/>
    <a:srgbClr val="4166A1"/>
    <a:srgbClr val="31BCAD"/>
    <a:srgbClr val="EE34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18"/>
    <p:restoredTop sz="76381" autoAdjust="0"/>
  </p:normalViewPr>
  <p:slideViewPr>
    <p:cSldViewPr snapToGrid="0">
      <p:cViewPr varScale="1">
        <p:scale>
          <a:sx n="87" d="100"/>
          <a:sy n="87" d="100"/>
        </p:scale>
        <p:origin x="1362" y="84"/>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ik Laneville" userId="74b9563c-6369-43c4-8142-3f2913a20580" providerId="ADAL" clId="{F4A3E42E-0D3A-48E2-8A5A-CBC14F36255F}"/>
    <pc:docChg chg="undo custSel modSld">
      <pc:chgData name="Anik Laneville" userId="74b9563c-6369-43c4-8142-3f2913a20580" providerId="ADAL" clId="{F4A3E42E-0D3A-48E2-8A5A-CBC14F36255F}" dt="2024-02-01T20:06:00.687" v="418" actId="14100"/>
      <pc:docMkLst>
        <pc:docMk/>
      </pc:docMkLst>
      <pc:sldChg chg="modSp mod modNotesTx">
        <pc:chgData name="Anik Laneville" userId="74b9563c-6369-43c4-8142-3f2913a20580" providerId="ADAL" clId="{F4A3E42E-0D3A-48E2-8A5A-CBC14F36255F}" dt="2024-02-01T19:42:36.648" v="14" actId="113"/>
        <pc:sldMkLst>
          <pc:docMk/>
          <pc:sldMk cId="1208601803" sldId="306"/>
        </pc:sldMkLst>
        <pc:spChg chg="mod">
          <ac:chgData name="Anik Laneville" userId="74b9563c-6369-43c4-8142-3f2913a20580" providerId="ADAL" clId="{F4A3E42E-0D3A-48E2-8A5A-CBC14F36255F}" dt="2024-02-01T19:42:13.536" v="12" actId="20577"/>
          <ac:spMkLst>
            <pc:docMk/>
            <pc:sldMk cId="1208601803" sldId="306"/>
            <ac:spMk id="8" creationId="{7B9B826D-F18B-B2AC-9025-934FEB7A57C4}"/>
          </ac:spMkLst>
        </pc:spChg>
        <pc:spChg chg="mod">
          <ac:chgData name="Anik Laneville" userId="74b9563c-6369-43c4-8142-3f2913a20580" providerId="ADAL" clId="{F4A3E42E-0D3A-48E2-8A5A-CBC14F36255F}" dt="2024-02-01T19:42:19.336" v="13" actId="14100"/>
          <ac:spMkLst>
            <pc:docMk/>
            <pc:sldMk cId="1208601803" sldId="306"/>
            <ac:spMk id="33" creationId="{9D64C07B-2A1F-CC75-1EBF-D2EC0B9A68C4}"/>
          </ac:spMkLst>
        </pc:spChg>
      </pc:sldChg>
      <pc:sldChg chg="modSp mod modNotesTx">
        <pc:chgData name="Anik Laneville" userId="74b9563c-6369-43c4-8142-3f2913a20580" providerId="ADAL" clId="{F4A3E42E-0D3A-48E2-8A5A-CBC14F36255F}" dt="2024-02-01T19:45:38.264" v="36" actId="5793"/>
        <pc:sldMkLst>
          <pc:docMk/>
          <pc:sldMk cId="1332064527" sldId="307"/>
        </pc:sldMkLst>
        <pc:spChg chg="mod">
          <ac:chgData name="Anik Laneville" userId="74b9563c-6369-43c4-8142-3f2913a20580" providerId="ADAL" clId="{F4A3E42E-0D3A-48E2-8A5A-CBC14F36255F}" dt="2024-02-01T19:45:17.765" v="32" actId="20577"/>
          <ac:spMkLst>
            <pc:docMk/>
            <pc:sldMk cId="1332064527" sldId="307"/>
            <ac:spMk id="31" creationId="{3B0A7742-B88F-AB93-F7BD-74ECEE237A88}"/>
          </ac:spMkLst>
        </pc:spChg>
      </pc:sldChg>
      <pc:sldChg chg="modSp mod modNotesTx">
        <pc:chgData name="Anik Laneville" userId="74b9563c-6369-43c4-8142-3f2913a20580" providerId="ADAL" clId="{F4A3E42E-0D3A-48E2-8A5A-CBC14F36255F}" dt="2024-02-01T19:54:19.406" v="245" actId="113"/>
        <pc:sldMkLst>
          <pc:docMk/>
          <pc:sldMk cId="2050301459" sldId="309"/>
        </pc:sldMkLst>
        <pc:spChg chg="mod">
          <ac:chgData name="Anik Laneville" userId="74b9563c-6369-43c4-8142-3f2913a20580" providerId="ADAL" clId="{F4A3E42E-0D3A-48E2-8A5A-CBC14F36255F}" dt="2024-02-01T19:54:02.396" v="244" actId="1076"/>
          <ac:spMkLst>
            <pc:docMk/>
            <pc:sldMk cId="2050301459" sldId="309"/>
            <ac:spMk id="31" creationId="{3B0A7742-B88F-AB93-F7BD-74ECEE237A88}"/>
          </ac:spMkLst>
        </pc:spChg>
      </pc:sldChg>
      <pc:sldChg chg="modSp mod modNotesTx">
        <pc:chgData name="Anik Laneville" userId="74b9563c-6369-43c4-8142-3f2913a20580" providerId="ADAL" clId="{F4A3E42E-0D3A-48E2-8A5A-CBC14F36255F}" dt="2024-02-01T20:02:03.516" v="397" actId="1076"/>
        <pc:sldMkLst>
          <pc:docMk/>
          <pc:sldMk cId="2376914423" sldId="310"/>
        </pc:sldMkLst>
        <pc:spChg chg="mod">
          <ac:chgData name="Anik Laneville" userId="74b9563c-6369-43c4-8142-3f2913a20580" providerId="ADAL" clId="{F4A3E42E-0D3A-48E2-8A5A-CBC14F36255F}" dt="2024-02-01T20:02:03.516" v="397" actId="1076"/>
          <ac:spMkLst>
            <pc:docMk/>
            <pc:sldMk cId="2376914423" sldId="310"/>
            <ac:spMk id="15" creationId="{FA3DF608-CCCD-11AD-8C10-64B0BB1690DF}"/>
          </ac:spMkLst>
        </pc:spChg>
      </pc:sldChg>
      <pc:sldChg chg="modSp mod modNotesTx">
        <pc:chgData name="Anik Laneville" userId="74b9563c-6369-43c4-8142-3f2913a20580" providerId="ADAL" clId="{F4A3E42E-0D3A-48E2-8A5A-CBC14F36255F}" dt="2024-02-01T20:03:17.139" v="407" actId="1076"/>
        <pc:sldMkLst>
          <pc:docMk/>
          <pc:sldMk cId="402488245" sldId="311"/>
        </pc:sldMkLst>
        <pc:spChg chg="mod">
          <ac:chgData name="Anik Laneville" userId="74b9563c-6369-43c4-8142-3f2913a20580" providerId="ADAL" clId="{F4A3E42E-0D3A-48E2-8A5A-CBC14F36255F}" dt="2024-02-01T20:03:17.139" v="407" actId="1076"/>
          <ac:spMkLst>
            <pc:docMk/>
            <pc:sldMk cId="402488245" sldId="311"/>
            <ac:spMk id="15" creationId="{FA3DF608-CCCD-11AD-8C10-64B0BB1690DF}"/>
          </ac:spMkLst>
        </pc:spChg>
      </pc:sldChg>
      <pc:sldChg chg="modSp mod modNotesTx">
        <pc:chgData name="Anik Laneville" userId="74b9563c-6369-43c4-8142-3f2913a20580" providerId="ADAL" clId="{F4A3E42E-0D3A-48E2-8A5A-CBC14F36255F}" dt="2024-02-01T20:04:26.862" v="411" actId="113"/>
        <pc:sldMkLst>
          <pc:docMk/>
          <pc:sldMk cId="3294945587" sldId="312"/>
        </pc:sldMkLst>
        <pc:spChg chg="mod">
          <ac:chgData name="Anik Laneville" userId="74b9563c-6369-43c4-8142-3f2913a20580" providerId="ADAL" clId="{F4A3E42E-0D3A-48E2-8A5A-CBC14F36255F}" dt="2024-02-01T20:04:21.839" v="410" actId="5793"/>
          <ac:spMkLst>
            <pc:docMk/>
            <pc:sldMk cId="3294945587" sldId="312"/>
            <ac:spMk id="15" creationId="{FA3DF608-CCCD-11AD-8C10-64B0BB1690DF}"/>
          </ac:spMkLst>
        </pc:spChg>
      </pc:sldChg>
      <pc:sldChg chg="modSp mod modNotesTx">
        <pc:chgData name="Anik Laneville" userId="74b9563c-6369-43c4-8142-3f2913a20580" providerId="ADAL" clId="{F4A3E42E-0D3A-48E2-8A5A-CBC14F36255F}" dt="2024-02-01T19:50:15.764" v="215" actId="20577"/>
        <pc:sldMkLst>
          <pc:docMk/>
          <pc:sldMk cId="2559205218" sldId="314"/>
        </pc:sldMkLst>
        <pc:spChg chg="mod">
          <ac:chgData name="Anik Laneville" userId="74b9563c-6369-43c4-8142-3f2913a20580" providerId="ADAL" clId="{F4A3E42E-0D3A-48E2-8A5A-CBC14F36255F}" dt="2024-02-01T19:48:41.821" v="153" actId="2710"/>
          <ac:spMkLst>
            <pc:docMk/>
            <pc:sldMk cId="2559205218" sldId="314"/>
            <ac:spMk id="31" creationId="{3B0A7742-B88F-AB93-F7BD-74ECEE237A88}"/>
          </ac:spMkLst>
        </pc:spChg>
      </pc:sldChg>
      <pc:sldChg chg="addSp delSp modSp mod modNotesTx">
        <pc:chgData name="Anik Laneville" userId="74b9563c-6369-43c4-8142-3f2913a20580" providerId="ADAL" clId="{F4A3E42E-0D3A-48E2-8A5A-CBC14F36255F}" dt="2024-02-01T20:06:00.687" v="418" actId="14100"/>
        <pc:sldMkLst>
          <pc:docMk/>
          <pc:sldMk cId="1603584087" sldId="432"/>
        </pc:sldMkLst>
        <pc:spChg chg="add del">
          <ac:chgData name="Anik Laneville" userId="74b9563c-6369-43c4-8142-3f2913a20580" providerId="ADAL" clId="{F4A3E42E-0D3A-48E2-8A5A-CBC14F36255F}" dt="2024-02-01T19:55:34.733" v="252" actId="478"/>
          <ac:spMkLst>
            <pc:docMk/>
            <pc:sldMk cId="1603584087" sldId="432"/>
            <ac:spMk id="18" creationId="{382EA9FE-BEC5-3EBD-F3AD-7E7678510AB4}"/>
          </ac:spMkLst>
        </pc:spChg>
        <pc:spChg chg="mod">
          <ac:chgData name="Anik Laneville" userId="74b9563c-6369-43c4-8142-3f2913a20580" providerId="ADAL" clId="{F4A3E42E-0D3A-48E2-8A5A-CBC14F36255F}" dt="2024-02-01T20:06:00.687" v="418" actId="14100"/>
          <ac:spMkLst>
            <pc:docMk/>
            <pc:sldMk cId="1603584087" sldId="432"/>
            <ac:spMk id="31" creationId="{3B0A7742-B88F-AB93-F7BD-74ECEE237A8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4E666E-5BBF-5A40-BFE3-DA3D82914BC0}" type="datetimeFigureOut">
              <a:rPr lang="en-US" smtClean="0"/>
              <a:t>2024/06/03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CDD983-8305-314A-9800-E75A8538EF91}" type="slidenum">
              <a:rPr lang="en-US" smtClean="0"/>
              <a:t>‹#›</a:t>
            </a:fld>
            <a:endParaRPr lang="en-US"/>
          </a:p>
        </p:txBody>
      </p:sp>
    </p:spTree>
    <p:extLst>
      <p:ext uri="{BB962C8B-B14F-4D97-AF65-F5344CB8AC3E}">
        <p14:creationId xmlns:p14="http://schemas.microsoft.com/office/powerpoint/2010/main" val="3172006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CDD983-8305-314A-9800-E75A8538EF91}" type="slidenum">
              <a:rPr lang="en-US" smtClean="0"/>
              <a:t>1</a:t>
            </a:fld>
            <a:endParaRPr lang="en-US"/>
          </a:p>
        </p:txBody>
      </p:sp>
    </p:spTree>
    <p:extLst>
      <p:ext uri="{BB962C8B-B14F-4D97-AF65-F5344CB8AC3E}">
        <p14:creationId xmlns:p14="http://schemas.microsoft.com/office/powerpoint/2010/main" val="3337632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Clr>
                <a:srgbClr val="31BCAD"/>
              </a:buClr>
              <a:buFont typeface="Wingdings" pitchFamily="2" charset="2"/>
              <a:buChar char="ü"/>
            </a:pPr>
            <a:r>
              <a:rPr lang="en-CA" dirty="0">
                <a:effectLst/>
                <a:latin typeface="Helvetica Neue" panose="02000503000000020004" pitchFamily="2" charset="0"/>
                <a:ea typeface="Helvetica Neue" panose="02000503000000020004" pitchFamily="2" charset="0"/>
                <a:cs typeface="Helvetica Neue" panose="02000503000000020004" pitchFamily="2" charset="0"/>
              </a:rPr>
              <a:t>Speech Language Pathologists are the experts in communication.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It may be helpful to involve them in the person’s care</a:t>
            </a:r>
            <a:br>
              <a:rPr lang="en-CA" dirty="0">
                <a:effectLst/>
                <a:latin typeface="Helvetica Neue" panose="02000503000000020004" pitchFamily="2" charset="0"/>
                <a:ea typeface="Helvetica Neue" panose="02000503000000020004" pitchFamily="2" charset="0"/>
                <a:cs typeface="Helvetica Neue" panose="02000503000000020004" pitchFamily="2" charset="0"/>
              </a:rPr>
            </a:b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31BCAD"/>
              </a:buClr>
              <a:buFont typeface="Wingdings" pitchFamily="2" charset="2"/>
              <a:buChar char="ü"/>
            </a:pPr>
            <a:r>
              <a:rPr lang="en-CA" dirty="0">
                <a:effectLst/>
                <a:latin typeface="Helvetica Neue" panose="02000503000000020004" pitchFamily="2" charset="0"/>
                <a:ea typeface="Helvetica Neue" panose="02000503000000020004" pitchFamily="2" charset="0"/>
                <a:cs typeface="Helvetica Neue" panose="02000503000000020004" pitchFamily="2" charset="0"/>
              </a:rPr>
              <a:t>For more information about Aphasia, please visit the Aphasia Institute </a:t>
            </a:r>
            <a:br>
              <a:rPr lang="en-CA" dirty="0">
                <a:effectLst/>
                <a:latin typeface="Helvetica Neue" panose="02000503000000020004" pitchFamily="2" charset="0"/>
                <a:ea typeface="Helvetica Neue" panose="02000503000000020004" pitchFamily="2" charset="0"/>
                <a:cs typeface="Helvetica Neue" panose="02000503000000020004" pitchFamily="2" charset="0"/>
              </a:rPr>
            </a:br>
            <a:r>
              <a:rPr lang="en-CA" b="1" dirty="0">
                <a:effectLst/>
                <a:latin typeface="Helvetica Neue" panose="02000503000000020004" pitchFamily="2" charset="0"/>
                <a:ea typeface="Helvetica Neue" panose="02000503000000020004" pitchFamily="2" charset="0"/>
                <a:cs typeface="Helvetica Neue" panose="02000503000000020004" pitchFamily="2" charset="0"/>
              </a:rPr>
              <a:t>https://www.aphasia.ca/</a:t>
            </a: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endParaRPr lang="en-US" dirty="0"/>
          </a:p>
        </p:txBody>
      </p:sp>
      <p:sp>
        <p:nvSpPr>
          <p:cNvPr id="4" name="Slide Number Placeholder 3"/>
          <p:cNvSpPr>
            <a:spLocks noGrp="1"/>
          </p:cNvSpPr>
          <p:nvPr>
            <p:ph type="sldNum" sz="quarter" idx="5"/>
          </p:nvPr>
        </p:nvSpPr>
        <p:spPr/>
        <p:txBody>
          <a:bodyPr/>
          <a:lstStyle/>
          <a:p>
            <a:fld id="{0DCDD983-8305-314A-9800-E75A8538EF91}" type="slidenum">
              <a:rPr lang="en-US" smtClean="0"/>
              <a:t>10</a:t>
            </a:fld>
            <a:endParaRPr lang="en-US"/>
          </a:p>
        </p:txBody>
      </p:sp>
    </p:spTree>
    <p:extLst>
      <p:ext uri="{BB962C8B-B14F-4D97-AF65-F5344CB8AC3E}">
        <p14:creationId xmlns:p14="http://schemas.microsoft.com/office/powerpoint/2010/main" val="4068418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0" dirty="0">
                <a:effectLst/>
                <a:latin typeface="Helvetica Neue" panose="02000503000000020004" pitchFamily="2" charset="0"/>
                <a:ea typeface="Helvetica Neue" panose="02000503000000020004" pitchFamily="2" charset="0"/>
                <a:cs typeface="Helvetica Neue" panose="02000503000000020004" pitchFamily="2" charset="0"/>
              </a:rPr>
              <a:t>Communication problems are common after a stroke. Aphasia </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is a common  communication impairment. It can affect a person’s ability to speak, read, write, and understand what others say.</a:t>
            </a:r>
          </a:p>
          <a:p>
            <a:endParaRPr lang="en-CA" dirty="0"/>
          </a:p>
        </p:txBody>
      </p:sp>
      <p:sp>
        <p:nvSpPr>
          <p:cNvPr id="4" name="Slide Number Placeholder 3"/>
          <p:cNvSpPr>
            <a:spLocks noGrp="1"/>
          </p:cNvSpPr>
          <p:nvPr>
            <p:ph type="sldNum" sz="quarter" idx="5"/>
          </p:nvPr>
        </p:nvSpPr>
        <p:spPr/>
        <p:txBody>
          <a:bodyPr/>
          <a:lstStyle/>
          <a:p>
            <a:fld id="{0DCDD983-8305-314A-9800-E75A8538EF91}" type="slidenum">
              <a:rPr lang="en-US" smtClean="0"/>
              <a:t>2</a:t>
            </a:fld>
            <a:endParaRPr lang="en-US"/>
          </a:p>
        </p:txBody>
      </p:sp>
    </p:spTree>
    <p:extLst>
      <p:ext uri="{BB962C8B-B14F-4D97-AF65-F5344CB8AC3E}">
        <p14:creationId xmlns:p14="http://schemas.microsoft.com/office/powerpoint/2010/main" val="736119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Clr>
                <a:srgbClr val="31BCAD"/>
              </a:buClr>
              <a:buFont typeface="Wingdings" pitchFamily="2" charset="2"/>
              <a:buChar char="ü"/>
            </a:pPr>
            <a:r>
              <a:rPr lang="en-CA" dirty="0">
                <a:effectLst/>
                <a:latin typeface="Helvetica Neue" panose="02000503000000020004" pitchFamily="2" charset="0"/>
                <a:ea typeface="Helvetica Neue" panose="02000503000000020004" pitchFamily="2" charset="0"/>
                <a:cs typeface="Helvetica Neue" panose="02000503000000020004" pitchFamily="2" charset="0"/>
              </a:rPr>
              <a:t>1 in 3 people who have had a stroke will have aphasia</a:t>
            </a:r>
          </a:p>
          <a:p>
            <a:pPr marL="285750" indent="-285750">
              <a:buClr>
                <a:srgbClr val="31BCAD"/>
              </a:buClr>
              <a:buFont typeface="Wingdings" pitchFamily="2" charset="2"/>
              <a:buChar char="ü"/>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31BCAD"/>
              </a:buClr>
              <a:buFont typeface="Wingdings" pitchFamily="2" charset="2"/>
              <a:buChar char="ü"/>
            </a:pPr>
            <a:r>
              <a:rPr lang="en-CA" dirty="0">
                <a:effectLst/>
                <a:latin typeface="Helvetica Neue" panose="02000503000000020004" pitchFamily="2" charset="0"/>
                <a:ea typeface="Helvetica Neue" panose="02000503000000020004" pitchFamily="2" charset="0"/>
                <a:cs typeface="Helvetica Neue" panose="02000503000000020004" pitchFamily="2" charset="0"/>
              </a:rPr>
              <a:t>Aphasia impacts a person’s ability to use language. </a:t>
            </a:r>
            <a:r>
              <a:rPr lang="en-CA" b="0" dirty="0">
                <a:effectLst/>
                <a:latin typeface="Helvetica Neue" panose="02000503000000020004" pitchFamily="2" charset="0"/>
                <a:ea typeface="Helvetica Neue" panose="02000503000000020004" pitchFamily="2" charset="0"/>
                <a:cs typeface="Helvetica Neue" panose="02000503000000020004" pitchFamily="2" charset="0"/>
              </a:rPr>
              <a:t>It does NOT impact their intelligence.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They may know more than they can say</a:t>
            </a:r>
          </a:p>
          <a:p>
            <a:pPr marL="285750" indent="-285750">
              <a:buClr>
                <a:srgbClr val="31BCAD"/>
              </a:buClr>
              <a:buFont typeface="Wingdings" pitchFamily="2" charset="2"/>
              <a:buChar char="ü"/>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31BCAD"/>
              </a:buClr>
              <a:buFont typeface="Wingdings" pitchFamily="2" charset="2"/>
              <a:buChar char="ü"/>
            </a:pPr>
            <a:r>
              <a:rPr lang="en-CA" dirty="0">
                <a:effectLst/>
                <a:latin typeface="Helvetica Neue" panose="02000503000000020004" pitchFamily="2" charset="0"/>
                <a:ea typeface="Helvetica Neue" panose="02000503000000020004" pitchFamily="2" charset="0"/>
                <a:cs typeface="Helvetica Neue" panose="02000503000000020004" pitchFamily="2" charset="0"/>
              </a:rPr>
              <a:t>Communicating with someone with aphasia can take time and effort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for both you and the person with aphasia. It gets easier with practice</a:t>
            </a:r>
          </a:p>
          <a:p>
            <a:pPr marL="285750" indent="-285750">
              <a:buClr>
                <a:srgbClr val="31BCAD"/>
              </a:buClr>
              <a:buFont typeface="Wingdings" pitchFamily="2" charset="2"/>
              <a:buChar char="ü"/>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31BCAD"/>
              </a:buClr>
              <a:buFont typeface="Wingdings" pitchFamily="2" charset="2"/>
              <a:buChar char="ü"/>
            </a:pPr>
            <a:r>
              <a:rPr lang="en-CA" dirty="0">
                <a:effectLst/>
                <a:latin typeface="Helvetica Neue" panose="02000503000000020004" pitchFamily="2" charset="0"/>
                <a:ea typeface="Helvetica Neue" panose="02000503000000020004" pitchFamily="2" charset="0"/>
                <a:cs typeface="Helvetica Neue" panose="02000503000000020004" pitchFamily="2" charset="0"/>
              </a:rPr>
              <a:t>Aphasia can lead to frustration, social isolation and depression</a:t>
            </a:r>
          </a:p>
          <a:p>
            <a:pPr marL="285750" indent="-285750">
              <a:buClr>
                <a:srgbClr val="31BCAD"/>
              </a:buClr>
              <a:buFont typeface="Wingdings" pitchFamily="2" charset="2"/>
              <a:buChar char="ü"/>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marR="0" lvl="0" indent="-285750" algn="l" defTabSz="914400" rtl="0" eaLnBrk="1" fontAlgn="auto" latinLnBrk="0" hangingPunct="1">
              <a:lnSpc>
                <a:spcPct val="100000"/>
              </a:lnSpc>
              <a:spcBef>
                <a:spcPts val="0"/>
              </a:spcBef>
              <a:spcAft>
                <a:spcPts val="0"/>
              </a:spcAft>
              <a:buClr>
                <a:srgbClr val="31BCAD"/>
              </a:buClr>
              <a:buSzTx/>
              <a:buFont typeface="Wingdings" pitchFamily="2" charset="2"/>
              <a:buChar char="ü"/>
              <a:tabLst/>
              <a:defRP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Better communication can improve care and quality of life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for the person with aphasia</a:t>
            </a:r>
          </a:p>
          <a:p>
            <a:pPr marL="0" indent="0">
              <a:buClr>
                <a:srgbClr val="31BCAD"/>
              </a:buClr>
              <a:buFont typeface="Wingdings" pitchFamily="2" charset="2"/>
              <a:buNone/>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endParaRPr lang="en-CA" dirty="0"/>
          </a:p>
        </p:txBody>
      </p:sp>
      <p:sp>
        <p:nvSpPr>
          <p:cNvPr id="4" name="Slide Number Placeholder 3"/>
          <p:cNvSpPr>
            <a:spLocks noGrp="1"/>
          </p:cNvSpPr>
          <p:nvPr>
            <p:ph type="sldNum" sz="quarter" idx="5"/>
          </p:nvPr>
        </p:nvSpPr>
        <p:spPr/>
        <p:txBody>
          <a:bodyPr/>
          <a:lstStyle/>
          <a:p>
            <a:fld id="{0DCDD983-8305-314A-9800-E75A8538EF91}" type="slidenum">
              <a:rPr lang="en-US" smtClean="0"/>
              <a:t>3</a:t>
            </a:fld>
            <a:endParaRPr lang="en-US"/>
          </a:p>
        </p:txBody>
      </p:sp>
    </p:spTree>
    <p:extLst>
      <p:ext uri="{BB962C8B-B14F-4D97-AF65-F5344CB8AC3E}">
        <p14:creationId xmlns:p14="http://schemas.microsoft.com/office/powerpoint/2010/main" val="4014786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50000"/>
              </a:lnSpc>
              <a:buClr>
                <a:srgbClr val="31BCAD"/>
              </a:buClr>
              <a:buFont typeface="Wingdings" pitchFamily="2" charset="2"/>
              <a:buNone/>
            </a:pPr>
            <a:r>
              <a:rPr lang="en-CA" u="sng" dirty="0">
                <a:effectLst/>
                <a:latin typeface="Helvetica Neue" panose="02000503000000020004" pitchFamily="2" charset="0"/>
                <a:ea typeface="Helvetica Neue" panose="02000503000000020004" pitchFamily="2" charset="0"/>
                <a:cs typeface="Helvetica Neue" panose="02000503000000020004" pitchFamily="2" charset="0"/>
              </a:rPr>
              <a:t>A person may have one or both of the following types of aphasia:</a:t>
            </a:r>
          </a:p>
          <a:p>
            <a:pPr lvl="1">
              <a:spcBef>
                <a:spcPts val="1200"/>
              </a:spcBef>
            </a:pPr>
            <a:r>
              <a:rPr lang="en-CA" b="0" dirty="0">
                <a:latin typeface="Helvetica Neue" panose="02000503000000020004" pitchFamily="2" charset="0"/>
                <a:ea typeface="Helvetica Neue" panose="02000503000000020004" pitchFamily="2" charset="0"/>
                <a:cs typeface="Helvetica Neue" panose="02000503000000020004" pitchFamily="2" charset="0"/>
              </a:rPr>
              <a:t>Receptive Aphasia - trouble taking messages IN; difficulty understanding what is heard or read</a:t>
            </a:r>
          </a:p>
          <a:p>
            <a:pPr lvl="1">
              <a:spcBef>
                <a:spcPts val="1200"/>
              </a:spcBef>
            </a:pPr>
            <a:r>
              <a:rPr lang="en-CA" b="0" dirty="0">
                <a:latin typeface="Helvetica Neue" panose="02000503000000020004" pitchFamily="2" charset="0"/>
                <a:ea typeface="Helvetica Neue" panose="02000503000000020004" pitchFamily="2" charset="0"/>
                <a:cs typeface="Helvetica Neue" panose="02000503000000020004" pitchFamily="2" charset="0"/>
              </a:rPr>
              <a:t>Expressive Aphasia - trouble getting messages OUT; difficulty speaking or writing</a:t>
            </a:r>
          </a:p>
          <a:p>
            <a:endParaRPr lang="en-CA" dirty="0"/>
          </a:p>
        </p:txBody>
      </p:sp>
      <p:sp>
        <p:nvSpPr>
          <p:cNvPr id="4" name="Slide Number Placeholder 3"/>
          <p:cNvSpPr>
            <a:spLocks noGrp="1"/>
          </p:cNvSpPr>
          <p:nvPr>
            <p:ph type="sldNum" sz="quarter" idx="5"/>
          </p:nvPr>
        </p:nvSpPr>
        <p:spPr/>
        <p:txBody>
          <a:bodyPr/>
          <a:lstStyle/>
          <a:p>
            <a:fld id="{0DCDD983-8305-314A-9800-E75A8538EF91}" type="slidenum">
              <a:rPr lang="en-US" smtClean="0"/>
              <a:t>4</a:t>
            </a:fld>
            <a:endParaRPr lang="en-US"/>
          </a:p>
        </p:txBody>
      </p:sp>
    </p:spTree>
    <p:extLst>
      <p:ext uri="{BB962C8B-B14F-4D97-AF65-F5344CB8AC3E}">
        <p14:creationId xmlns:p14="http://schemas.microsoft.com/office/powerpoint/2010/main" val="32494663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rgbClr val="31BCAD"/>
              </a:buClr>
              <a:buSzTx/>
              <a:buFont typeface="Arial" panose="020B0604020202020204" pitchFamily="34" charset="0"/>
              <a:buNone/>
              <a:tabLst/>
              <a:defRPr/>
            </a:pPr>
            <a:r>
              <a:rPr lang="en-CA" sz="1200" b="1" dirty="0">
                <a:solidFill>
                  <a:srgbClr val="31BCAD"/>
                </a:solidFill>
                <a:effectLst/>
                <a:latin typeface="Helvetica Neue" panose="02000503000000020004" pitchFamily="2" charset="0"/>
                <a:ea typeface="Helvetica Neue" panose="02000503000000020004" pitchFamily="2" charset="0"/>
                <a:cs typeface="Helvetica Neue" panose="02000503000000020004" pitchFamily="2" charset="0"/>
              </a:rPr>
              <a:t>Smart Tips – </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Always follow the care plan!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This section pertains to actions to take before you start </a:t>
            </a:r>
          </a:p>
          <a:p>
            <a:pPr marL="0" indent="0">
              <a:buClr>
                <a:srgbClr val="31BCAD"/>
              </a:buClr>
              <a:buFont typeface="Arial" panose="020B0604020202020204" pitchFamily="34" charset="0"/>
              <a:buNone/>
            </a:pPr>
            <a:endParaRPr lang="en-CA" sz="120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31BCAD"/>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Ensure adequate lighting</a:t>
            </a:r>
          </a:p>
          <a:p>
            <a:pPr marL="285750" indent="-285750">
              <a:spcBef>
                <a:spcPts val="600"/>
              </a:spcBef>
              <a:buClr>
                <a:srgbClr val="31BCAD"/>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Reduce noise and distractions</a:t>
            </a:r>
          </a:p>
          <a:p>
            <a:pPr marL="285750" indent="-285750">
              <a:spcBef>
                <a:spcPts val="600"/>
              </a:spcBef>
              <a:buClr>
                <a:srgbClr val="31BCAD"/>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Ensure the person’s hearing aids and glasses and/or dentures are in place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if needed</a:t>
            </a:r>
          </a:p>
          <a:p>
            <a:pPr marL="285750" indent="-285750">
              <a:spcBef>
                <a:spcPts val="600"/>
              </a:spcBef>
              <a:buClr>
                <a:srgbClr val="31BCAD"/>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Position yourself face to face and at eye level with the person</a:t>
            </a:r>
          </a:p>
          <a:p>
            <a:pPr marL="285750" indent="-285750">
              <a:spcBef>
                <a:spcPts val="600"/>
              </a:spcBef>
              <a:buClr>
                <a:srgbClr val="31BCAD"/>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Plan extra time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for your interaction </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and be patient</a:t>
            </a:r>
          </a:p>
          <a:p>
            <a:endParaRPr lang="en-CA" dirty="0"/>
          </a:p>
        </p:txBody>
      </p:sp>
      <p:sp>
        <p:nvSpPr>
          <p:cNvPr id="4" name="Slide Number Placeholder 3"/>
          <p:cNvSpPr>
            <a:spLocks noGrp="1"/>
          </p:cNvSpPr>
          <p:nvPr>
            <p:ph type="sldNum" sz="quarter" idx="5"/>
          </p:nvPr>
        </p:nvSpPr>
        <p:spPr/>
        <p:txBody>
          <a:bodyPr/>
          <a:lstStyle/>
          <a:p>
            <a:fld id="{0DCDD983-8305-314A-9800-E75A8538EF91}" type="slidenum">
              <a:rPr lang="en-US" smtClean="0"/>
              <a:t>5</a:t>
            </a:fld>
            <a:endParaRPr lang="en-US"/>
          </a:p>
        </p:txBody>
      </p:sp>
    </p:spTree>
    <p:extLst>
      <p:ext uri="{BB962C8B-B14F-4D97-AF65-F5344CB8AC3E}">
        <p14:creationId xmlns:p14="http://schemas.microsoft.com/office/powerpoint/2010/main" val="2990864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solidFill>
                  <a:srgbClr val="31BCAD"/>
                </a:solidFill>
                <a:effectLst/>
                <a:latin typeface="Helvetica Neue" panose="02000503000000020004" pitchFamily="2" charset="0"/>
                <a:ea typeface="Helvetica Neue" panose="02000503000000020004" pitchFamily="2" charset="0"/>
                <a:cs typeface="Helvetica Neue" panose="02000503000000020004" pitchFamily="2" charset="0"/>
              </a:rPr>
              <a:t>Smart Tips – </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Always follow the care plan!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This section pertains to how to keep it simple</a:t>
            </a:r>
          </a:p>
          <a:p>
            <a:pPr marL="285750" indent="-285750">
              <a:buClr>
                <a:srgbClr val="31BCAD"/>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Make sure you both know the topic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and be very clear when the topic changes</a:t>
            </a:r>
          </a:p>
          <a:p>
            <a:pPr marL="285750" indent="-285750">
              <a:lnSpc>
                <a:spcPct val="150000"/>
              </a:lnSpc>
              <a:buClr>
                <a:srgbClr val="31BCAD"/>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Speak in short simple sentences</a:t>
            </a:r>
          </a:p>
          <a:p>
            <a:pPr marL="285750" indent="-285750">
              <a:lnSpc>
                <a:spcPct val="150000"/>
              </a:lnSpc>
              <a:buClr>
                <a:srgbClr val="31BCAD"/>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Ask YES/NO questions</a:t>
            </a:r>
          </a:p>
          <a:p>
            <a:pPr marL="285750" indent="-285750">
              <a:lnSpc>
                <a:spcPct val="150000"/>
              </a:lnSpc>
              <a:buClr>
                <a:srgbClr val="31BCAD"/>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Offer choice</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 “Do you want A or B, or neither?”</a:t>
            </a:r>
          </a:p>
          <a:p>
            <a:endParaRPr lang="en-CA" dirty="0"/>
          </a:p>
        </p:txBody>
      </p:sp>
      <p:sp>
        <p:nvSpPr>
          <p:cNvPr id="4" name="Slide Number Placeholder 3"/>
          <p:cNvSpPr>
            <a:spLocks noGrp="1"/>
          </p:cNvSpPr>
          <p:nvPr>
            <p:ph type="sldNum" sz="quarter" idx="5"/>
          </p:nvPr>
        </p:nvSpPr>
        <p:spPr/>
        <p:txBody>
          <a:bodyPr/>
          <a:lstStyle/>
          <a:p>
            <a:fld id="{0DCDD983-8305-314A-9800-E75A8538EF91}" type="slidenum">
              <a:rPr lang="en-US" smtClean="0"/>
              <a:t>6</a:t>
            </a:fld>
            <a:endParaRPr lang="en-US"/>
          </a:p>
        </p:txBody>
      </p:sp>
    </p:spTree>
    <p:extLst>
      <p:ext uri="{BB962C8B-B14F-4D97-AF65-F5344CB8AC3E}">
        <p14:creationId xmlns:p14="http://schemas.microsoft.com/office/powerpoint/2010/main" val="3908283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solidFill>
                  <a:srgbClr val="31BCAD"/>
                </a:solidFill>
                <a:effectLst/>
                <a:latin typeface="Helvetica Neue" panose="02000503000000020004" pitchFamily="2" charset="0"/>
                <a:ea typeface="Helvetica Neue" panose="02000503000000020004" pitchFamily="2" charset="0"/>
                <a:cs typeface="Helvetica Neue" panose="02000503000000020004" pitchFamily="2" charset="0"/>
              </a:rPr>
              <a:t>Smart Tips – </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Always follow the care plan!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This section pertains to being respectful when communicating</a:t>
            </a:r>
          </a:p>
          <a:p>
            <a:pPr marL="285750" indent="-285750">
              <a:buClr>
                <a:srgbClr val="31BCAD"/>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Speak slowly and clearly in a normal tone </a:t>
            </a:r>
            <a:br>
              <a:rPr lang="en-CA" sz="1200" dirty="0">
                <a:effectLst/>
                <a:latin typeface="Helvetica Neue" panose="02000503000000020004" pitchFamily="2" charset="0"/>
                <a:ea typeface="Helvetica Neue" panose="02000503000000020004" pitchFamily="2" charset="0"/>
                <a:cs typeface="Helvetica Neue" panose="02000503000000020004" pitchFamily="2" charset="0"/>
              </a:rPr>
            </a:b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and volume</a:t>
            </a:r>
          </a:p>
          <a:p>
            <a:pPr marL="285750" indent="-285750">
              <a:lnSpc>
                <a:spcPct val="150000"/>
              </a:lnSpc>
              <a:buClr>
                <a:srgbClr val="31BCAD"/>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Acknowledge competence “I know you know”</a:t>
            </a:r>
          </a:p>
          <a:p>
            <a:pPr marL="285750" indent="-285750">
              <a:spcBef>
                <a:spcPts val="600"/>
              </a:spcBef>
              <a:buClr>
                <a:srgbClr val="31BCAD"/>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Include the person with aphasia in conversations -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do not speak for them</a:t>
            </a:r>
          </a:p>
          <a:p>
            <a:pPr marL="285750" indent="-285750">
              <a:spcBef>
                <a:spcPts val="600"/>
              </a:spcBef>
              <a:buClr>
                <a:srgbClr val="31BCAD"/>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Avoid interrupting,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allow them time to finish their sentence</a:t>
            </a:r>
          </a:p>
          <a:p>
            <a:endParaRPr lang="en-CA" dirty="0"/>
          </a:p>
        </p:txBody>
      </p:sp>
      <p:sp>
        <p:nvSpPr>
          <p:cNvPr id="4" name="Slide Number Placeholder 3"/>
          <p:cNvSpPr>
            <a:spLocks noGrp="1"/>
          </p:cNvSpPr>
          <p:nvPr>
            <p:ph type="sldNum" sz="quarter" idx="5"/>
          </p:nvPr>
        </p:nvSpPr>
        <p:spPr/>
        <p:txBody>
          <a:bodyPr/>
          <a:lstStyle/>
          <a:p>
            <a:fld id="{0DCDD983-8305-314A-9800-E75A8538EF91}" type="slidenum">
              <a:rPr lang="en-US" smtClean="0"/>
              <a:t>7</a:t>
            </a:fld>
            <a:endParaRPr lang="en-US"/>
          </a:p>
        </p:txBody>
      </p:sp>
    </p:spTree>
    <p:extLst>
      <p:ext uri="{BB962C8B-B14F-4D97-AF65-F5344CB8AC3E}">
        <p14:creationId xmlns:p14="http://schemas.microsoft.com/office/powerpoint/2010/main" val="306503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1" dirty="0">
                <a:solidFill>
                  <a:srgbClr val="31BCAD"/>
                </a:solidFill>
                <a:effectLst/>
                <a:latin typeface="Helvetica Neue" panose="02000503000000020004" pitchFamily="2" charset="0"/>
                <a:ea typeface="Helvetica Neue" panose="02000503000000020004" pitchFamily="2" charset="0"/>
                <a:cs typeface="Helvetica Neue" panose="02000503000000020004" pitchFamily="2" charset="0"/>
              </a:rPr>
              <a:t>Smart Tips – </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Always follow the care plan.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This section pertains to encouraging communication</a:t>
            </a:r>
          </a:p>
          <a:p>
            <a:pPr marL="285750" indent="-285750">
              <a:lnSpc>
                <a:spcPct val="200000"/>
              </a:lnSpc>
              <a:buClr>
                <a:srgbClr val="31BCAD"/>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Use gestures</a:t>
            </a:r>
          </a:p>
          <a:p>
            <a:pPr marL="285750" indent="-285750">
              <a:lnSpc>
                <a:spcPct val="200000"/>
              </a:lnSpc>
              <a:buClr>
                <a:srgbClr val="31BCAD"/>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Write down key words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during your interaction</a:t>
            </a:r>
          </a:p>
          <a:p>
            <a:pPr marL="285750" indent="-285750">
              <a:spcBef>
                <a:spcPts val="1200"/>
              </a:spcBef>
              <a:buClr>
                <a:srgbClr val="31BCAD"/>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Have them point to words or pictures;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use a communication board</a:t>
            </a:r>
          </a:p>
          <a:p>
            <a:endParaRPr lang="en-CA" dirty="0"/>
          </a:p>
        </p:txBody>
      </p:sp>
      <p:sp>
        <p:nvSpPr>
          <p:cNvPr id="4" name="Slide Number Placeholder 3"/>
          <p:cNvSpPr>
            <a:spLocks noGrp="1"/>
          </p:cNvSpPr>
          <p:nvPr>
            <p:ph type="sldNum" sz="quarter" idx="5"/>
          </p:nvPr>
        </p:nvSpPr>
        <p:spPr/>
        <p:txBody>
          <a:bodyPr/>
          <a:lstStyle/>
          <a:p>
            <a:fld id="{0DCDD983-8305-314A-9800-E75A8538EF91}" type="slidenum">
              <a:rPr lang="en-US" smtClean="0"/>
              <a:t>8</a:t>
            </a:fld>
            <a:endParaRPr lang="en-US"/>
          </a:p>
        </p:txBody>
      </p:sp>
    </p:spTree>
    <p:extLst>
      <p:ext uri="{BB962C8B-B14F-4D97-AF65-F5344CB8AC3E}">
        <p14:creationId xmlns:p14="http://schemas.microsoft.com/office/powerpoint/2010/main" val="37156831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solidFill>
                  <a:srgbClr val="31BCAD"/>
                </a:solidFill>
                <a:effectLst/>
                <a:latin typeface="Helvetica Neue" panose="02000503000000020004" pitchFamily="2" charset="0"/>
                <a:ea typeface="Helvetica Neue" panose="02000503000000020004" pitchFamily="2" charset="0"/>
                <a:cs typeface="Helvetica Neue" panose="02000503000000020004" pitchFamily="2" charset="0"/>
              </a:rPr>
              <a:t>Smart Tips – </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Always follow the care plan!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This section pertains to confirming the message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1"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31BCAD"/>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Repeat what you think the person said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to verify what you understood</a:t>
            </a:r>
          </a:p>
          <a:p>
            <a:pPr marL="285750" indent="-285750">
              <a:buClr>
                <a:srgbClr val="31BCAD"/>
              </a:buClr>
              <a:buFont typeface="Arial" panose="020B0604020202020204" pitchFamily="34" charset="0"/>
              <a:buChar char="•"/>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31BCAD"/>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Pay attention to body language and facial expressions</a:t>
            </a:r>
          </a:p>
          <a:p>
            <a:pPr marL="285750" indent="-285750">
              <a:buClr>
                <a:srgbClr val="31BCAD"/>
              </a:buClr>
              <a:buFont typeface="Arial" panose="020B0604020202020204" pitchFamily="34" charset="0"/>
              <a:buChar char="•"/>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31BCAD"/>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Acknowledge frustration</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 it’s okay to admit that you don’t understand</a:t>
            </a:r>
          </a:p>
          <a:p>
            <a:pPr marL="285750" indent="-285750">
              <a:buClr>
                <a:srgbClr val="31BCAD"/>
              </a:buClr>
              <a:buFont typeface="Arial" panose="020B0604020202020204" pitchFamily="34" charset="0"/>
              <a:buChar char="•"/>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31BCAD"/>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Offer to try again later</a:t>
            </a:r>
          </a:p>
          <a:p>
            <a:endParaRPr lang="en-CA" dirty="0"/>
          </a:p>
        </p:txBody>
      </p:sp>
      <p:sp>
        <p:nvSpPr>
          <p:cNvPr id="4" name="Slide Number Placeholder 3"/>
          <p:cNvSpPr>
            <a:spLocks noGrp="1"/>
          </p:cNvSpPr>
          <p:nvPr>
            <p:ph type="sldNum" sz="quarter" idx="5"/>
          </p:nvPr>
        </p:nvSpPr>
        <p:spPr/>
        <p:txBody>
          <a:bodyPr/>
          <a:lstStyle/>
          <a:p>
            <a:fld id="{0DCDD983-8305-314A-9800-E75A8538EF91}" type="slidenum">
              <a:rPr lang="en-US" smtClean="0"/>
              <a:t>9</a:t>
            </a:fld>
            <a:endParaRPr lang="en-US"/>
          </a:p>
        </p:txBody>
      </p:sp>
    </p:spTree>
    <p:extLst>
      <p:ext uri="{BB962C8B-B14F-4D97-AF65-F5344CB8AC3E}">
        <p14:creationId xmlns:p14="http://schemas.microsoft.com/office/powerpoint/2010/main" val="4230663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4711-1A8B-196E-087C-6FCAB206E6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6492AA-AE22-5CCF-217E-7B8148028C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88F631D-35A8-1B4B-F7FF-D754DB3C8815}"/>
              </a:ext>
            </a:extLst>
          </p:cNvPr>
          <p:cNvSpPr>
            <a:spLocks noGrp="1"/>
          </p:cNvSpPr>
          <p:nvPr>
            <p:ph type="dt" sz="half" idx="10"/>
          </p:nvPr>
        </p:nvSpPr>
        <p:spPr/>
        <p:txBody>
          <a:bodyPr/>
          <a:lstStyle/>
          <a:p>
            <a:fld id="{D8FC18A9-D479-7E45-80BC-806C6DEA5369}" type="datetime1">
              <a:rPr lang="en-CA" smtClean="0"/>
              <a:t>2024-06-03</a:t>
            </a:fld>
            <a:endParaRPr lang="en-US"/>
          </a:p>
        </p:txBody>
      </p:sp>
      <p:sp>
        <p:nvSpPr>
          <p:cNvPr id="5" name="Footer Placeholder 4">
            <a:extLst>
              <a:ext uri="{FF2B5EF4-FFF2-40B4-BE49-F238E27FC236}">
                <a16:creationId xmlns:a16="http://schemas.microsoft.com/office/drawing/2014/main" id="{2416B51A-4DDE-5885-7D88-F46112B4C6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0442B0-6096-EDB7-CAE5-02D12CEBB540}"/>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947328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9AEAA-D01D-5072-A430-91E15557D8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D1DC17-9BA0-3E6A-009E-58083B0005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79F652-4843-5C7B-58B4-8B555F57C720}"/>
              </a:ext>
            </a:extLst>
          </p:cNvPr>
          <p:cNvSpPr>
            <a:spLocks noGrp="1"/>
          </p:cNvSpPr>
          <p:nvPr>
            <p:ph type="dt" sz="half" idx="10"/>
          </p:nvPr>
        </p:nvSpPr>
        <p:spPr/>
        <p:txBody>
          <a:bodyPr/>
          <a:lstStyle/>
          <a:p>
            <a:fld id="{9F2A9756-855C-4D46-B531-D08BF4519634}" type="datetime1">
              <a:rPr lang="en-CA" smtClean="0"/>
              <a:t>2024-06-03</a:t>
            </a:fld>
            <a:endParaRPr lang="en-US"/>
          </a:p>
        </p:txBody>
      </p:sp>
      <p:sp>
        <p:nvSpPr>
          <p:cNvPr id="5" name="Footer Placeholder 4">
            <a:extLst>
              <a:ext uri="{FF2B5EF4-FFF2-40B4-BE49-F238E27FC236}">
                <a16:creationId xmlns:a16="http://schemas.microsoft.com/office/drawing/2014/main" id="{1726BBEC-66DC-C0D7-2070-1091C42E15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D3E57E-311D-EC71-9B70-E6A2C35423DC}"/>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1885813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2DFF78-9636-E62A-8651-3CC50D2C9C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C42AC1-19DB-54A5-28CC-C810A2DD5F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041873-925A-0FCE-CAA7-236E232CC853}"/>
              </a:ext>
            </a:extLst>
          </p:cNvPr>
          <p:cNvSpPr>
            <a:spLocks noGrp="1"/>
          </p:cNvSpPr>
          <p:nvPr>
            <p:ph type="dt" sz="half" idx="10"/>
          </p:nvPr>
        </p:nvSpPr>
        <p:spPr/>
        <p:txBody>
          <a:bodyPr/>
          <a:lstStyle/>
          <a:p>
            <a:fld id="{B70D64A3-D405-0949-B5A2-C55DDFD13F9A}" type="datetime1">
              <a:rPr lang="en-CA" smtClean="0"/>
              <a:t>2024-06-03</a:t>
            </a:fld>
            <a:endParaRPr lang="en-US"/>
          </a:p>
        </p:txBody>
      </p:sp>
      <p:sp>
        <p:nvSpPr>
          <p:cNvPr id="5" name="Footer Placeholder 4">
            <a:extLst>
              <a:ext uri="{FF2B5EF4-FFF2-40B4-BE49-F238E27FC236}">
                <a16:creationId xmlns:a16="http://schemas.microsoft.com/office/drawing/2014/main" id="{DF3D6EED-87AF-615B-3CCC-27C0A4357B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9CDB80-28B7-E3F0-5E2F-CE706FEC816A}"/>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114266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AE912-C2FA-BD90-DC11-43D5B92340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58C150-1D6A-C0F9-759F-CE02388D05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F34E06-8AFE-E7EB-5BA9-DB71E3FCE2B7}"/>
              </a:ext>
            </a:extLst>
          </p:cNvPr>
          <p:cNvSpPr>
            <a:spLocks noGrp="1"/>
          </p:cNvSpPr>
          <p:nvPr>
            <p:ph type="dt" sz="half" idx="10"/>
          </p:nvPr>
        </p:nvSpPr>
        <p:spPr/>
        <p:txBody>
          <a:bodyPr/>
          <a:lstStyle/>
          <a:p>
            <a:fld id="{379F7857-9A97-4344-999A-9937CA3CFF32}" type="datetime1">
              <a:rPr lang="en-CA" smtClean="0"/>
              <a:t>2024-06-03</a:t>
            </a:fld>
            <a:endParaRPr lang="en-US"/>
          </a:p>
        </p:txBody>
      </p:sp>
      <p:sp>
        <p:nvSpPr>
          <p:cNvPr id="5" name="Footer Placeholder 4">
            <a:extLst>
              <a:ext uri="{FF2B5EF4-FFF2-40B4-BE49-F238E27FC236}">
                <a16:creationId xmlns:a16="http://schemas.microsoft.com/office/drawing/2014/main" id="{E683C00E-C190-1DE4-987A-72B4BAE83C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F46FCB-19A7-C141-D753-3E67F6E1B85E}"/>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031968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A6DA1-4B44-8350-D927-018F1431A0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2EC7037-A4C6-C739-5E14-8BE25373B6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B29AB3-5061-44AB-280D-72629192EECB}"/>
              </a:ext>
            </a:extLst>
          </p:cNvPr>
          <p:cNvSpPr>
            <a:spLocks noGrp="1"/>
          </p:cNvSpPr>
          <p:nvPr>
            <p:ph type="dt" sz="half" idx="10"/>
          </p:nvPr>
        </p:nvSpPr>
        <p:spPr/>
        <p:txBody>
          <a:bodyPr/>
          <a:lstStyle/>
          <a:p>
            <a:fld id="{E4C8F6B2-F474-8546-B6B5-ADD8098E2F46}" type="datetime1">
              <a:rPr lang="en-CA" smtClean="0"/>
              <a:t>2024-06-03</a:t>
            </a:fld>
            <a:endParaRPr lang="en-US"/>
          </a:p>
        </p:txBody>
      </p:sp>
      <p:sp>
        <p:nvSpPr>
          <p:cNvPr id="5" name="Footer Placeholder 4">
            <a:extLst>
              <a:ext uri="{FF2B5EF4-FFF2-40B4-BE49-F238E27FC236}">
                <a16:creationId xmlns:a16="http://schemas.microsoft.com/office/drawing/2014/main" id="{4F0B0C91-5B88-7456-81D5-7EDAC67E85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E6170-6AE5-48F8-11F1-2A73DE7733ED}"/>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404952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CDDF6-8B5A-CE7F-69F5-2231998095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F5F4FA-2B1E-9B5F-55C5-909C1ECC1F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DCFB32-6AED-1316-1BA6-B32D9575AF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B9B3FC-0854-B139-4133-494B4F536866}"/>
              </a:ext>
            </a:extLst>
          </p:cNvPr>
          <p:cNvSpPr>
            <a:spLocks noGrp="1"/>
          </p:cNvSpPr>
          <p:nvPr>
            <p:ph type="dt" sz="half" idx="10"/>
          </p:nvPr>
        </p:nvSpPr>
        <p:spPr/>
        <p:txBody>
          <a:bodyPr/>
          <a:lstStyle/>
          <a:p>
            <a:fld id="{0DE43BF4-4A9B-B540-BFE7-ABE1DB5A02D9}" type="datetime1">
              <a:rPr lang="en-CA" smtClean="0"/>
              <a:t>2024-06-03</a:t>
            </a:fld>
            <a:endParaRPr lang="en-US"/>
          </a:p>
        </p:txBody>
      </p:sp>
      <p:sp>
        <p:nvSpPr>
          <p:cNvPr id="6" name="Footer Placeholder 5">
            <a:extLst>
              <a:ext uri="{FF2B5EF4-FFF2-40B4-BE49-F238E27FC236}">
                <a16:creationId xmlns:a16="http://schemas.microsoft.com/office/drawing/2014/main" id="{A6341100-7ED9-0388-2F0C-EE7EE48619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B547E6-F5DB-963B-4575-6CC2B5A3B7EC}"/>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652449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D77B5-6168-239C-6590-B4D85047D8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5952F7-BD67-4342-E368-D33CE75816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427D7A-0819-6158-D266-5690D7DD53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8E8230-BF0B-97AF-EB70-0EC0819F93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24F121-01FF-2937-E54D-EA0A5D7B09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ACC4D77-5ABB-D4EB-EE8E-E0776BDCAB14}"/>
              </a:ext>
            </a:extLst>
          </p:cNvPr>
          <p:cNvSpPr>
            <a:spLocks noGrp="1"/>
          </p:cNvSpPr>
          <p:nvPr>
            <p:ph type="dt" sz="half" idx="10"/>
          </p:nvPr>
        </p:nvSpPr>
        <p:spPr/>
        <p:txBody>
          <a:bodyPr/>
          <a:lstStyle/>
          <a:p>
            <a:fld id="{87B356F5-0A96-0049-ABF6-6DCE47ED4E78}" type="datetime1">
              <a:rPr lang="en-CA" smtClean="0"/>
              <a:t>2024-06-03</a:t>
            </a:fld>
            <a:endParaRPr lang="en-US"/>
          </a:p>
        </p:txBody>
      </p:sp>
      <p:sp>
        <p:nvSpPr>
          <p:cNvPr id="8" name="Footer Placeholder 7">
            <a:extLst>
              <a:ext uri="{FF2B5EF4-FFF2-40B4-BE49-F238E27FC236}">
                <a16:creationId xmlns:a16="http://schemas.microsoft.com/office/drawing/2014/main" id="{36C4384F-FD15-84A8-C60C-D7E3D1B05C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838E03-5A22-EDEC-041E-00D91B3D20C4}"/>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641880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E458A-07A6-A300-1BAA-BD36484E24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7556637-98EB-28C5-E4A0-28A47CB4B583}"/>
              </a:ext>
            </a:extLst>
          </p:cNvPr>
          <p:cNvSpPr>
            <a:spLocks noGrp="1"/>
          </p:cNvSpPr>
          <p:nvPr>
            <p:ph type="dt" sz="half" idx="10"/>
          </p:nvPr>
        </p:nvSpPr>
        <p:spPr/>
        <p:txBody>
          <a:bodyPr/>
          <a:lstStyle/>
          <a:p>
            <a:fld id="{5465264A-3346-664A-A4E5-E62F7BBAF892}" type="datetime1">
              <a:rPr lang="en-CA" smtClean="0"/>
              <a:t>2024-06-03</a:t>
            </a:fld>
            <a:endParaRPr lang="en-US"/>
          </a:p>
        </p:txBody>
      </p:sp>
      <p:sp>
        <p:nvSpPr>
          <p:cNvPr id="4" name="Footer Placeholder 3">
            <a:extLst>
              <a:ext uri="{FF2B5EF4-FFF2-40B4-BE49-F238E27FC236}">
                <a16:creationId xmlns:a16="http://schemas.microsoft.com/office/drawing/2014/main" id="{88866A18-D95A-5597-776E-38DBC13F21F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1C490E-BBD5-CDD0-FF4B-B8509BB6D5A7}"/>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801720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5C0949-181E-3F2F-80D0-14A59C437083}"/>
              </a:ext>
            </a:extLst>
          </p:cNvPr>
          <p:cNvSpPr>
            <a:spLocks noGrp="1"/>
          </p:cNvSpPr>
          <p:nvPr>
            <p:ph type="dt" sz="half" idx="10"/>
          </p:nvPr>
        </p:nvSpPr>
        <p:spPr/>
        <p:txBody>
          <a:bodyPr/>
          <a:lstStyle/>
          <a:p>
            <a:fld id="{02A35CD2-F44A-364B-82B5-21846FACEBCF}" type="datetime1">
              <a:rPr lang="en-CA" smtClean="0"/>
              <a:t>2024-06-03</a:t>
            </a:fld>
            <a:endParaRPr lang="en-US"/>
          </a:p>
        </p:txBody>
      </p:sp>
      <p:sp>
        <p:nvSpPr>
          <p:cNvPr id="3" name="Footer Placeholder 2">
            <a:extLst>
              <a:ext uri="{FF2B5EF4-FFF2-40B4-BE49-F238E27FC236}">
                <a16:creationId xmlns:a16="http://schemas.microsoft.com/office/drawing/2014/main" id="{F7D99DD8-5C02-B0A8-F8F9-22F760BB8F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9EA090-B05F-E5C1-1153-B7629CE37050}"/>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620410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AE5E0-92AB-D298-5636-AA753390F5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2D995E-3C59-F53D-A2A0-083C9CBAD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A25CF2-CDFB-2104-37C0-8730D4D35F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C74E5A-30C5-6E74-C991-7F10BC6BEA14}"/>
              </a:ext>
            </a:extLst>
          </p:cNvPr>
          <p:cNvSpPr>
            <a:spLocks noGrp="1"/>
          </p:cNvSpPr>
          <p:nvPr>
            <p:ph type="dt" sz="half" idx="10"/>
          </p:nvPr>
        </p:nvSpPr>
        <p:spPr/>
        <p:txBody>
          <a:bodyPr/>
          <a:lstStyle/>
          <a:p>
            <a:fld id="{ED8DA844-38DE-6547-BB02-DC2F83A55C1E}" type="datetime1">
              <a:rPr lang="en-CA" smtClean="0"/>
              <a:t>2024-06-03</a:t>
            </a:fld>
            <a:endParaRPr lang="en-US"/>
          </a:p>
        </p:txBody>
      </p:sp>
      <p:sp>
        <p:nvSpPr>
          <p:cNvPr id="6" name="Footer Placeholder 5">
            <a:extLst>
              <a:ext uri="{FF2B5EF4-FFF2-40B4-BE49-F238E27FC236}">
                <a16:creationId xmlns:a16="http://schemas.microsoft.com/office/drawing/2014/main" id="{DB6A66D8-C498-8B12-A4C1-7A61359C78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576287-DE8C-95FC-E7A4-A0E86BFE2F26}"/>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039017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91C08-306C-D95D-8401-7A2CBC3908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8B4417-67DC-6193-7203-23D1A3E77F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E5CC8C-DBD2-0F35-2E39-B9EB1DCCDE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2DE0B9-79B9-8E66-897E-636731AC2554}"/>
              </a:ext>
            </a:extLst>
          </p:cNvPr>
          <p:cNvSpPr>
            <a:spLocks noGrp="1"/>
          </p:cNvSpPr>
          <p:nvPr>
            <p:ph type="dt" sz="half" idx="10"/>
          </p:nvPr>
        </p:nvSpPr>
        <p:spPr/>
        <p:txBody>
          <a:bodyPr/>
          <a:lstStyle/>
          <a:p>
            <a:fld id="{73C019FD-03C5-3F4F-B18E-34D50C2FFB94}" type="datetime1">
              <a:rPr lang="en-CA" smtClean="0"/>
              <a:t>2024-06-03</a:t>
            </a:fld>
            <a:endParaRPr lang="en-US"/>
          </a:p>
        </p:txBody>
      </p:sp>
      <p:sp>
        <p:nvSpPr>
          <p:cNvPr id="6" name="Footer Placeholder 5">
            <a:extLst>
              <a:ext uri="{FF2B5EF4-FFF2-40B4-BE49-F238E27FC236}">
                <a16:creationId xmlns:a16="http://schemas.microsoft.com/office/drawing/2014/main" id="{BA023314-F248-70AD-6A0F-28130A215C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341C66-8241-A4CD-93B8-047764AA43C1}"/>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2761520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15FC77-36C5-CD41-3752-8E3D3F8DAD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9B0CEF-794E-3E74-28F9-89532A57ED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94438F-5E29-5652-A008-9412CB546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3D8CBE-0F28-8D40-8CE8-D2248A4AA8CB}" type="datetime1">
              <a:rPr lang="en-CA" smtClean="0"/>
              <a:t>2024-06-03</a:t>
            </a:fld>
            <a:endParaRPr lang="en-US"/>
          </a:p>
        </p:txBody>
      </p:sp>
      <p:sp>
        <p:nvSpPr>
          <p:cNvPr id="5" name="Footer Placeholder 4">
            <a:extLst>
              <a:ext uri="{FF2B5EF4-FFF2-40B4-BE49-F238E27FC236}">
                <a16:creationId xmlns:a16="http://schemas.microsoft.com/office/drawing/2014/main" id="{A7427DC5-5BB1-E208-CB59-FF8EFEC2AB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DA81F4C-F0D8-0E4D-3BB3-8F6B34BE12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6DC59-4653-7A4D-8176-0D237FA82B48}" type="slidenum">
              <a:rPr lang="en-US" smtClean="0"/>
              <a:t>‹#›</a:t>
            </a:fld>
            <a:endParaRPr lang="en-US"/>
          </a:p>
        </p:txBody>
      </p:sp>
    </p:spTree>
    <p:extLst>
      <p:ext uri="{BB962C8B-B14F-4D97-AF65-F5344CB8AC3E}">
        <p14:creationId xmlns:p14="http://schemas.microsoft.com/office/powerpoint/2010/main" val="114346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1BCAD"/>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286FE0A-33C5-DCE2-7AAC-73D83DCCE85F}"/>
              </a:ext>
            </a:extLst>
          </p:cNvPr>
          <p:cNvSpPr txBox="1"/>
          <p:nvPr/>
        </p:nvSpPr>
        <p:spPr>
          <a:xfrm>
            <a:off x="626906" y="2409187"/>
            <a:ext cx="7788615" cy="3416320"/>
          </a:xfrm>
          <a:prstGeom prst="rect">
            <a:avLst/>
          </a:prstGeom>
          <a:noFill/>
        </p:spPr>
        <p:txBody>
          <a:bodyPr wrap="square" anchor="t">
            <a:spAutoFit/>
          </a:bodyPr>
          <a:lstStyle/>
          <a:p>
            <a:pPr>
              <a:spcBef>
                <a:spcPts val="1800"/>
              </a:spcBef>
            </a:pPr>
            <a:r>
              <a:rPr lang="en-CA" sz="7200" b="1"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rPr>
              <a:t>Communication After Stroke: Aphasia</a:t>
            </a:r>
            <a:endParaRPr lang="en-CA" sz="7200"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8" name="TextBox 7">
            <a:extLst>
              <a:ext uri="{FF2B5EF4-FFF2-40B4-BE49-F238E27FC236}">
                <a16:creationId xmlns:a16="http://schemas.microsoft.com/office/drawing/2014/main" id="{FCEB7CDC-D11C-ECCE-164B-561FB8250904}"/>
              </a:ext>
            </a:extLst>
          </p:cNvPr>
          <p:cNvSpPr txBox="1"/>
          <p:nvPr/>
        </p:nvSpPr>
        <p:spPr>
          <a:xfrm>
            <a:off x="781582" y="1930340"/>
            <a:ext cx="1812762" cy="400110"/>
          </a:xfrm>
          <a:prstGeom prst="rect">
            <a:avLst/>
          </a:prstGeom>
          <a:solidFill>
            <a:schemeClr val="bg1"/>
          </a:solidFill>
        </p:spPr>
        <p:txBody>
          <a:bodyPr wrap="square">
            <a:spAutoFit/>
          </a:bodyPr>
          <a:lstStyle/>
          <a:p>
            <a:pPr algn="ctr">
              <a:spcAft>
                <a:spcPts val="1200"/>
              </a:spcAft>
            </a:pPr>
            <a:r>
              <a:rPr lang="en-CA" sz="2000" b="1" spc="600" dirty="0">
                <a:solidFill>
                  <a:srgbClr val="31BCAD"/>
                </a:solidFill>
                <a:latin typeface="Helvetica Neue" panose="02000503000000020004" pitchFamily="2" charset="0"/>
                <a:ea typeface="Helvetica Neue" panose="02000503000000020004" pitchFamily="2" charset="0"/>
                <a:cs typeface="Helvetica Neue" panose="02000503000000020004" pitchFamily="2" charset="0"/>
              </a:rPr>
              <a:t>TOPIC</a:t>
            </a:r>
            <a:r>
              <a:rPr lang="en-CA" sz="2000" b="1" dirty="0">
                <a:solidFill>
                  <a:srgbClr val="31BCAD"/>
                </a:solidFill>
                <a:latin typeface="Helvetica Neue" panose="02000503000000020004" pitchFamily="2" charset="0"/>
                <a:ea typeface="Helvetica Neue" panose="02000503000000020004" pitchFamily="2" charset="0"/>
                <a:cs typeface="Helvetica Neue" panose="02000503000000020004" pitchFamily="2" charset="0"/>
              </a:rPr>
              <a:t>:</a:t>
            </a:r>
            <a:endParaRPr lang="en-CA" sz="2000" b="1" dirty="0">
              <a:solidFill>
                <a:srgbClr val="31BCAD"/>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9" name="TextBox 8">
            <a:extLst>
              <a:ext uri="{FF2B5EF4-FFF2-40B4-BE49-F238E27FC236}">
                <a16:creationId xmlns:a16="http://schemas.microsoft.com/office/drawing/2014/main" id="{2CA98192-22E7-5D62-376B-60916C8527B6}"/>
              </a:ext>
            </a:extLst>
          </p:cNvPr>
          <p:cNvSpPr txBox="1"/>
          <p:nvPr/>
        </p:nvSpPr>
        <p:spPr>
          <a:xfrm>
            <a:off x="4827181" y="223284"/>
            <a:ext cx="184731" cy="369332"/>
          </a:xfrm>
          <a:prstGeom prst="rect">
            <a:avLst/>
          </a:prstGeom>
          <a:noFill/>
        </p:spPr>
        <p:txBody>
          <a:bodyPr wrap="none" rtlCol="0">
            <a:spAutoFit/>
          </a:bodyPr>
          <a:lstStyle/>
          <a:p>
            <a:endParaRPr lang="en-US" dirty="0"/>
          </a:p>
        </p:txBody>
      </p:sp>
      <p:pic>
        <p:nvPicPr>
          <p:cNvPr id="2" name="Picture 1" descr="A grey brain with black background&#10;&#10;Description automatically generated">
            <a:extLst>
              <a:ext uri="{FF2B5EF4-FFF2-40B4-BE49-F238E27FC236}">
                <a16:creationId xmlns:a16="http://schemas.microsoft.com/office/drawing/2014/main" id="{162257DB-F7ED-2078-ABFF-F215EEB120DD}"/>
              </a:ext>
            </a:extLst>
          </p:cNvPr>
          <p:cNvPicPr/>
          <p:nvPr/>
        </p:nvPicPr>
        <p:blipFill>
          <a:blip r:embed="rId3"/>
          <a:stretch>
            <a:fillRect/>
          </a:stretch>
        </p:blipFill>
        <p:spPr>
          <a:xfrm>
            <a:off x="8624925" y="1318437"/>
            <a:ext cx="2695341" cy="4800130"/>
          </a:xfrm>
          <a:prstGeom prst="rect">
            <a:avLst/>
          </a:prstGeom>
        </p:spPr>
      </p:pic>
    </p:spTree>
    <p:extLst>
      <p:ext uri="{BB962C8B-B14F-4D97-AF65-F5344CB8AC3E}">
        <p14:creationId xmlns:p14="http://schemas.microsoft.com/office/powerpoint/2010/main" val="2815506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31BCA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10</a:t>
            </a:fld>
            <a:endParaRPr lang="en-US" dirty="0">
              <a:solidFill>
                <a:schemeClr val="bg1"/>
              </a:solidFill>
            </a:endParaRP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BBC509D5-46BD-167E-68C6-9824757CF746}"/>
              </a:ext>
            </a:extLst>
          </p:cNvPr>
          <p:cNvSpPr txBox="1"/>
          <p:nvPr/>
        </p:nvSpPr>
        <p:spPr>
          <a:xfrm>
            <a:off x="569753" y="2809084"/>
            <a:ext cx="10247728" cy="1569660"/>
          </a:xfrm>
          <a:prstGeom prst="rect">
            <a:avLst/>
          </a:prstGeom>
          <a:noFill/>
        </p:spPr>
        <p:txBody>
          <a:bodyPr wrap="square">
            <a:spAutoFit/>
          </a:bodyPr>
          <a:lstStyle/>
          <a:p>
            <a:pPr marL="285750" indent="-285750">
              <a:buClr>
                <a:srgbClr val="31BCAD"/>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Speech Language Pathologists are skilled in communication </a:t>
            </a:r>
            <a:br>
              <a:rPr lang="en-CA" sz="2400" dirty="0">
                <a:effectLst/>
                <a:latin typeface="Helvetica Neue" panose="02000503000000020004" pitchFamily="2" charset="0"/>
                <a:ea typeface="Helvetica Neue" panose="02000503000000020004" pitchFamily="2" charset="0"/>
                <a:cs typeface="Helvetica Neue" panose="02000503000000020004" pitchFamily="2" charset="0"/>
              </a:rPr>
            </a:br>
            <a:endParaRPr lang="en-CA" sz="240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31BCAD"/>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For more information about Aphasia, please visit the Aphasia Institute </a:t>
            </a:r>
            <a:br>
              <a:rPr lang="en-CA" sz="2400" dirty="0">
                <a:effectLst/>
                <a:latin typeface="Helvetica Neue" panose="02000503000000020004" pitchFamily="2" charset="0"/>
                <a:ea typeface="Helvetica Neue" panose="02000503000000020004" pitchFamily="2" charset="0"/>
                <a:cs typeface="Helvetica Neue" panose="02000503000000020004" pitchFamily="2" charset="0"/>
              </a:rPr>
            </a:br>
            <a:r>
              <a:rPr lang="en-CA" sz="2400" b="1" dirty="0">
                <a:effectLst/>
                <a:latin typeface="Helvetica Neue" panose="02000503000000020004" pitchFamily="2" charset="0"/>
                <a:ea typeface="Helvetica Neue" panose="02000503000000020004" pitchFamily="2" charset="0"/>
                <a:cs typeface="Helvetica Neue" panose="02000503000000020004" pitchFamily="2" charset="0"/>
              </a:rPr>
              <a:t>https://</a:t>
            </a:r>
            <a:r>
              <a:rPr lang="en-CA" sz="2400" b="1" dirty="0" err="1">
                <a:effectLst/>
                <a:latin typeface="Helvetica Neue" panose="02000503000000020004" pitchFamily="2" charset="0"/>
                <a:ea typeface="Helvetica Neue" panose="02000503000000020004" pitchFamily="2" charset="0"/>
                <a:cs typeface="Helvetica Neue" panose="02000503000000020004" pitchFamily="2" charset="0"/>
              </a:rPr>
              <a:t>www.aphasia.ca</a:t>
            </a:r>
            <a:r>
              <a:rPr lang="en-CA" sz="2400" b="1" dirty="0">
                <a:effectLst/>
                <a:latin typeface="Helvetica Neue" panose="02000503000000020004" pitchFamily="2" charset="0"/>
                <a:ea typeface="Helvetica Neue" panose="02000503000000020004" pitchFamily="2" charset="0"/>
                <a:cs typeface="Helvetica Neue" panose="02000503000000020004" pitchFamily="2" charset="0"/>
              </a:rPr>
              <a:t>/</a:t>
            </a:r>
            <a:endParaRPr lang="en-CA" sz="2400" dirty="0">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TextBox 4">
            <a:extLst>
              <a:ext uri="{FF2B5EF4-FFF2-40B4-BE49-F238E27FC236}">
                <a16:creationId xmlns:a16="http://schemas.microsoft.com/office/drawing/2014/main" id="{C464F891-8B36-55E6-3070-E2AE354F925B}"/>
              </a:ext>
            </a:extLst>
          </p:cNvPr>
          <p:cNvSpPr txBox="1"/>
          <p:nvPr/>
        </p:nvSpPr>
        <p:spPr>
          <a:xfrm>
            <a:off x="569753" y="1924455"/>
            <a:ext cx="6098058" cy="523220"/>
          </a:xfrm>
          <a:prstGeom prst="rect">
            <a:avLst/>
          </a:prstGeom>
          <a:noFill/>
        </p:spPr>
        <p:txBody>
          <a:bodyPr wrap="square">
            <a:spAutoFit/>
          </a:bodyPr>
          <a:lstStyle/>
          <a:p>
            <a:r>
              <a:rPr lang="en-CA" sz="2800" b="1" dirty="0">
                <a:solidFill>
                  <a:srgbClr val="31BCAD"/>
                </a:solidFill>
                <a:effectLst/>
                <a:latin typeface="Helvetica Neue" panose="02000503000000020004" pitchFamily="2" charset="0"/>
                <a:ea typeface="Helvetica Neue" panose="02000503000000020004" pitchFamily="2" charset="0"/>
                <a:cs typeface="Helvetica Neue" panose="02000503000000020004" pitchFamily="2" charset="0"/>
              </a:rPr>
              <a:t>Seek extra support</a:t>
            </a:r>
            <a:endParaRPr lang="en-CA" sz="2800" dirty="0">
              <a:solidFill>
                <a:srgbClr val="31BCAD"/>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2" name="TextBox 1">
            <a:extLst>
              <a:ext uri="{FF2B5EF4-FFF2-40B4-BE49-F238E27FC236}">
                <a16:creationId xmlns:a16="http://schemas.microsoft.com/office/drawing/2014/main" id="{0B1B0143-7BAF-F2BA-60A5-74DE24803AB5}"/>
              </a:ext>
            </a:extLst>
          </p:cNvPr>
          <p:cNvSpPr txBox="1"/>
          <p:nvPr/>
        </p:nvSpPr>
        <p:spPr>
          <a:xfrm>
            <a:off x="637107" y="6050812"/>
            <a:ext cx="10113020" cy="461665"/>
          </a:xfrm>
          <a:prstGeom prst="rect">
            <a:avLst/>
          </a:prstGeom>
          <a:noFill/>
        </p:spPr>
        <p:txBody>
          <a:bodyPr wrap="square">
            <a:spAutoFit/>
          </a:bodyPr>
          <a:lstStyle/>
          <a:p>
            <a:r>
              <a:rPr lang="en-CA" sz="1200" i="1" dirty="0">
                <a:effectLst/>
                <a:latin typeface="Helvetica Neue" panose="02000503000000020004" pitchFamily="2" charset="0"/>
                <a:ea typeface="Helvetica Neue" panose="02000503000000020004" pitchFamily="2" charset="0"/>
                <a:cs typeface="Helvetica Neue" panose="02000503000000020004" pitchFamily="2" charset="0"/>
              </a:rPr>
              <a:t>Smart Tips for Stroke Care (2023) was created by members of the Regional Stroke Networks of Ontario. This material may be shared without permission from the authors, without changes and with source credited. </a:t>
            </a:r>
          </a:p>
        </p:txBody>
      </p:sp>
      <p:sp>
        <p:nvSpPr>
          <p:cNvPr id="7" name="TextBox 6">
            <a:extLst>
              <a:ext uri="{FF2B5EF4-FFF2-40B4-BE49-F238E27FC236}">
                <a16:creationId xmlns:a16="http://schemas.microsoft.com/office/drawing/2014/main" id="{B61371EB-D3BD-8A4C-57AD-D00A53C11BA0}"/>
              </a:ext>
            </a:extLst>
          </p:cNvPr>
          <p:cNvSpPr txBox="1"/>
          <p:nvPr/>
        </p:nvSpPr>
        <p:spPr>
          <a:xfrm>
            <a:off x="515007" y="345523"/>
            <a:ext cx="6098058" cy="1323439"/>
          </a:xfrm>
          <a:prstGeom prst="rect">
            <a:avLst/>
          </a:prstGeom>
          <a:noFill/>
        </p:spPr>
        <p:txBody>
          <a:bodyPr wrap="square">
            <a:spAutoFit/>
          </a:bodyPr>
          <a:lstStyle/>
          <a:p>
            <a:r>
              <a:rPr lang="en-CA" sz="4000" b="1" dirty="0">
                <a:solidFill>
                  <a:srgbClr val="31BCAD"/>
                </a:solidFill>
                <a:effectLst/>
                <a:latin typeface="Helvetica Neue" panose="02000503000000020004" pitchFamily="2" charset="0"/>
                <a:ea typeface="Helvetica Neue" panose="02000503000000020004" pitchFamily="2" charset="0"/>
                <a:cs typeface="Helvetica Neue" panose="02000503000000020004" pitchFamily="2" charset="0"/>
              </a:rPr>
              <a:t>Communication</a:t>
            </a:r>
            <a:r>
              <a:rPr lang="en-CA" sz="4000" b="1" dirty="0">
                <a:solidFill>
                  <a:srgbClr val="31BCAD"/>
                </a:solidFill>
                <a:latin typeface="Helvetica Neue" panose="02000503000000020004" pitchFamily="2" charset="0"/>
                <a:ea typeface="Helvetica Neue" panose="02000503000000020004" pitchFamily="2" charset="0"/>
                <a:cs typeface="Helvetica Neue" panose="02000503000000020004" pitchFamily="2" charset="0"/>
              </a:rPr>
              <a:t> </a:t>
            </a:r>
          </a:p>
          <a:p>
            <a:r>
              <a:rPr lang="en-CA" sz="4000" dirty="0">
                <a:effectLst/>
                <a:latin typeface="Helvetica Neue" panose="02000503000000020004" pitchFamily="2" charset="0"/>
                <a:ea typeface="Helvetica Neue" panose="02000503000000020004" pitchFamily="2" charset="0"/>
                <a:cs typeface="Helvetica Neue" panose="02000503000000020004" pitchFamily="2" charset="0"/>
              </a:rPr>
              <a:t>After Stroke: Aphasia</a:t>
            </a:r>
          </a:p>
        </p:txBody>
      </p:sp>
      <p:pic>
        <p:nvPicPr>
          <p:cNvPr id="8" name="Picture 7" descr="A blue and white sign with white text&#10;&#10;Description automatically generated">
            <a:extLst>
              <a:ext uri="{FF2B5EF4-FFF2-40B4-BE49-F238E27FC236}">
                <a16:creationId xmlns:a16="http://schemas.microsoft.com/office/drawing/2014/main" id="{94D9C644-7262-263B-0959-D279237CDAFD}"/>
              </a:ext>
            </a:extLst>
          </p:cNvPr>
          <p:cNvPicPr>
            <a:picLocks noChangeAspect="1"/>
          </p:cNvPicPr>
          <p:nvPr/>
        </p:nvPicPr>
        <p:blipFill>
          <a:blip r:embed="rId3"/>
          <a:stretch>
            <a:fillRect/>
          </a:stretch>
        </p:blipFill>
        <p:spPr>
          <a:xfrm>
            <a:off x="8901840" y="266985"/>
            <a:ext cx="2070100" cy="800100"/>
          </a:xfrm>
          <a:prstGeom prst="rect">
            <a:avLst/>
          </a:prstGeom>
        </p:spPr>
      </p:pic>
    </p:spTree>
    <p:extLst>
      <p:ext uri="{BB962C8B-B14F-4D97-AF65-F5344CB8AC3E}">
        <p14:creationId xmlns:p14="http://schemas.microsoft.com/office/powerpoint/2010/main" val="3924214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sign with white text&#10;&#10;Description automatically generated">
            <a:extLst>
              <a:ext uri="{FF2B5EF4-FFF2-40B4-BE49-F238E27FC236}">
                <a16:creationId xmlns:a16="http://schemas.microsoft.com/office/drawing/2014/main" id="{73DE7FC0-78A0-F6B2-DF6F-18B866A4744A}"/>
              </a:ext>
            </a:extLst>
          </p:cNvPr>
          <p:cNvPicPr>
            <a:picLocks noChangeAspect="1"/>
          </p:cNvPicPr>
          <p:nvPr/>
        </p:nvPicPr>
        <p:blipFill>
          <a:blip r:embed="rId3"/>
          <a:stretch>
            <a:fillRect/>
          </a:stretch>
        </p:blipFill>
        <p:spPr>
          <a:xfrm>
            <a:off x="8901840" y="266985"/>
            <a:ext cx="2070100" cy="800100"/>
          </a:xfrm>
          <a:prstGeom prst="rect">
            <a:avLst/>
          </a:prstGeom>
        </p:spPr>
      </p:pic>
      <p:sp>
        <p:nvSpPr>
          <p:cNvPr id="33" name="Rectangle 32">
            <a:extLst>
              <a:ext uri="{FF2B5EF4-FFF2-40B4-BE49-F238E27FC236}">
                <a16:creationId xmlns:a16="http://schemas.microsoft.com/office/drawing/2014/main" id="{9D64C07B-2A1F-CC75-1EBF-D2EC0B9A68C4}"/>
              </a:ext>
            </a:extLst>
          </p:cNvPr>
          <p:cNvSpPr/>
          <p:nvPr/>
        </p:nvSpPr>
        <p:spPr>
          <a:xfrm>
            <a:off x="605927" y="2226814"/>
            <a:ext cx="10366013" cy="3757198"/>
          </a:xfrm>
          <a:prstGeom prst="rect">
            <a:avLst/>
          </a:prstGeom>
          <a:solidFill>
            <a:srgbClr val="31BCAD">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6D9F43"/>
              </a:solidFill>
            </a:endParaRPr>
          </a:p>
        </p:txBody>
      </p:sp>
      <p:sp>
        <p:nvSpPr>
          <p:cNvPr id="8" name="TextBox 7">
            <a:extLst>
              <a:ext uri="{FF2B5EF4-FFF2-40B4-BE49-F238E27FC236}">
                <a16:creationId xmlns:a16="http://schemas.microsoft.com/office/drawing/2014/main" id="{7B9B826D-F18B-B2AC-9025-934FEB7A57C4}"/>
              </a:ext>
            </a:extLst>
          </p:cNvPr>
          <p:cNvSpPr txBox="1"/>
          <p:nvPr/>
        </p:nvSpPr>
        <p:spPr>
          <a:xfrm>
            <a:off x="729512" y="2381864"/>
            <a:ext cx="10118842" cy="3447098"/>
          </a:xfrm>
          <a:prstGeom prst="rect">
            <a:avLst/>
          </a:prstGeom>
          <a:noFill/>
        </p:spPr>
        <p:txBody>
          <a:bodyPr wrap="square">
            <a:spAutoFit/>
          </a:bodyPr>
          <a:lstStyle/>
          <a:p>
            <a:pPr marL="342900" indent="-342900">
              <a:spcBef>
                <a:spcPts val="600"/>
              </a:spcBef>
              <a:spcAft>
                <a:spcPts val="600"/>
              </a:spcAft>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Communication problems are common after a stroke</a:t>
            </a:r>
            <a:endParaRPr lang="en-CA" sz="2400" b="1" dirty="0">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spcBef>
                <a:spcPts val="600"/>
              </a:spcBef>
              <a:spcAft>
                <a:spcPts val="600"/>
              </a:spcAft>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Aphasia is a common communication impairment and can affect a person’s ability to:</a:t>
            </a:r>
          </a:p>
          <a:p>
            <a:pPr marL="800100" lvl="1" indent="-342900">
              <a:spcBef>
                <a:spcPts val="600"/>
              </a:spcBef>
              <a:spcAft>
                <a:spcPts val="600"/>
              </a:spcAft>
              <a:buFont typeface="Arial" panose="020B0604020202020204" pitchFamily="34" charset="0"/>
              <a:buChar char="•"/>
            </a:pPr>
            <a:r>
              <a:rPr lang="en-CA" sz="2400" dirty="0">
                <a:latin typeface="Helvetica Neue" panose="02000503000000020004" pitchFamily="2" charset="0"/>
                <a:ea typeface="Helvetica Neue" panose="02000503000000020004" pitchFamily="2" charset="0"/>
                <a:cs typeface="Helvetica Neue" panose="02000503000000020004" pitchFamily="2" charset="0"/>
              </a:rPr>
              <a:t>s</a:t>
            </a: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peak </a:t>
            </a:r>
          </a:p>
          <a:p>
            <a:pPr marL="800100" lvl="1" indent="-342900">
              <a:spcBef>
                <a:spcPts val="600"/>
              </a:spcBef>
              <a:spcAft>
                <a:spcPts val="600"/>
              </a:spcAft>
              <a:buFont typeface="Arial" panose="020B0604020202020204" pitchFamily="34" charset="0"/>
              <a:buChar char="•"/>
            </a:pPr>
            <a:r>
              <a:rPr lang="en-CA" sz="2400" dirty="0">
                <a:latin typeface="Helvetica Neue" panose="02000503000000020004" pitchFamily="2" charset="0"/>
                <a:ea typeface="Helvetica Neue" panose="02000503000000020004" pitchFamily="2" charset="0"/>
                <a:cs typeface="Helvetica Neue" panose="02000503000000020004" pitchFamily="2" charset="0"/>
              </a:rPr>
              <a:t>r</a:t>
            </a: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ead</a:t>
            </a:r>
          </a:p>
          <a:p>
            <a:pPr marL="800100" lvl="1" indent="-342900">
              <a:spcBef>
                <a:spcPts val="600"/>
              </a:spcBef>
              <a:spcAft>
                <a:spcPts val="600"/>
              </a:spcAft>
              <a:buFont typeface="Arial" panose="020B0604020202020204" pitchFamily="34" charset="0"/>
              <a:buChar char="•"/>
            </a:pPr>
            <a:r>
              <a:rPr lang="en-CA" sz="2400" dirty="0">
                <a:latin typeface="Helvetica Neue" panose="02000503000000020004" pitchFamily="2" charset="0"/>
                <a:ea typeface="Helvetica Neue" panose="02000503000000020004" pitchFamily="2" charset="0"/>
                <a:cs typeface="Helvetica Neue" panose="02000503000000020004" pitchFamily="2" charset="0"/>
              </a:rPr>
              <a:t>w</a:t>
            </a: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rite</a:t>
            </a:r>
          </a:p>
          <a:p>
            <a:pPr marL="800100" lvl="1" indent="-342900">
              <a:spcBef>
                <a:spcPts val="600"/>
              </a:spcBef>
              <a:spcAft>
                <a:spcPts val="600"/>
              </a:spcAft>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understand what others say</a:t>
            </a:r>
          </a:p>
        </p:txBody>
      </p:sp>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31BCA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1" cy="378082"/>
          </a:xfrm>
        </p:spPr>
        <p:txBody>
          <a:bodyPr/>
          <a:lstStyle/>
          <a:p>
            <a:fld id="{6AD6DC59-4653-7A4D-8176-0D237FA82B48}" type="slidenum">
              <a:rPr lang="en-US" smtClean="0">
                <a:solidFill>
                  <a:schemeClr val="bg1"/>
                </a:solidFill>
              </a:rPr>
              <a:t>2</a:t>
            </a:fld>
            <a:endParaRPr lang="en-US" dirty="0">
              <a:solidFill>
                <a:schemeClr val="bg1"/>
              </a:solidFill>
            </a:endParaRPr>
          </a:p>
        </p:txBody>
      </p:sp>
      <p:sp>
        <p:nvSpPr>
          <p:cNvPr id="6" name="TextBox 5">
            <a:extLst>
              <a:ext uri="{FF2B5EF4-FFF2-40B4-BE49-F238E27FC236}">
                <a16:creationId xmlns:a16="http://schemas.microsoft.com/office/drawing/2014/main" id="{B6D92FFF-0024-955F-D77E-A9A9F91D96AD}"/>
              </a:ext>
            </a:extLst>
          </p:cNvPr>
          <p:cNvSpPr txBox="1"/>
          <p:nvPr/>
        </p:nvSpPr>
        <p:spPr>
          <a:xfrm>
            <a:off x="515007" y="345523"/>
            <a:ext cx="6098058" cy="1323439"/>
          </a:xfrm>
          <a:prstGeom prst="rect">
            <a:avLst/>
          </a:prstGeom>
          <a:noFill/>
        </p:spPr>
        <p:txBody>
          <a:bodyPr wrap="square">
            <a:spAutoFit/>
          </a:bodyPr>
          <a:lstStyle/>
          <a:p>
            <a:r>
              <a:rPr lang="en-CA" sz="4000" b="1" dirty="0">
                <a:solidFill>
                  <a:srgbClr val="31BCAD"/>
                </a:solidFill>
                <a:effectLst/>
                <a:latin typeface="Helvetica Neue" panose="02000503000000020004" pitchFamily="2" charset="0"/>
                <a:ea typeface="Helvetica Neue" panose="02000503000000020004" pitchFamily="2" charset="0"/>
                <a:cs typeface="Helvetica Neue" panose="02000503000000020004" pitchFamily="2" charset="0"/>
              </a:rPr>
              <a:t>Communication</a:t>
            </a:r>
            <a:r>
              <a:rPr lang="en-CA" sz="4000" b="1" dirty="0">
                <a:solidFill>
                  <a:srgbClr val="31BCAD"/>
                </a:solidFill>
                <a:latin typeface="Helvetica Neue" panose="02000503000000020004" pitchFamily="2" charset="0"/>
                <a:ea typeface="Helvetica Neue" panose="02000503000000020004" pitchFamily="2" charset="0"/>
                <a:cs typeface="Helvetica Neue" panose="02000503000000020004" pitchFamily="2" charset="0"/>
              </a:rPr>
              <a:t> </a:t>
            </a:r>
          </a:p>
          <a:p>
            <a:r>
              <a:rPr lang="en-CA" sz="4000" dirty="0">
                <a:effectLst/>
                <a:latin typeface="Helvetica Neue" panose="02000503000000020004" pitchFamily="2" charset="0"/>
                <a:ea typeface="Helvetica Neue" panose="02000503000000020004" pitchFamily="2" charset="0"/>
                <a:cs typeface="Helvetica Neue" panose="02000503000000020004" pitchFamily="2" charset="0"/>
              </a:rPr>
              <a:t>After Stroke: Aphasia</a:t>
            </a:r>
          </a:p>
        </p:txBody>
      </p:sp>
    </p:spTree>
    <p:extLst>
      <p:ext uri="{BB962C8B-B14F-4D97-AF65-F5344CB8AC3E}">
        <p14:creationId xmlns:p14="http://schemas.microsoft.com/office/powerpoint/2010/main" val="1208601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3B0A7742-B88F-AB93-F7BD-74ECEE237A88}"/>
              </a:ext>
            </a:extLst>
          </p:cNvPr>
          <p:cNvSpPr txBox="1"/>
          <p:nvPr/>
        </p:nvSpPr>
        <p:spPr>
          <a:xfrm>
            <a:off x="630790" y="2518740"/>
            <a:ext cx="10157347" cy="3077766"/>
          </a:xfrm>
          <a:prstGeom prst="rect">
            <a:avLst/>
          </a:prstGeom>
          <a:noFill/>
        </p:spPr>
        <p:txBody>
          <a:bodyPr wrap="square">
            <a:spAutoFit/>
          </a:bodyPr>
          <a:lstStyle/>
          <a:p>
            <a:pPr marL="285750" indent="-285750">
              <a:spcBef>
                <a:spcPts val="600"/>
              </a:spcBef>
              <a:spcAft>
                <a:spcPts val="600"/>
              </a:spcAft>
              <a:buClr>
                <a:srgbClr val="31BCAD"/>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1 in 3 people with stroke will have aphasia</a:t>
            </a:r>
          </a:p>
          <a:p>
            <a:pPr marL="285750" indent="-285750">
              <a:spcBef>
                <a:spcPts val="600"/>
              </a:spcBef>
              <a:spcAft>
                <a:spcPts val="600"/>
              </a:spcAft>
              <a:buClr>
                <a:srgbClr val="31BCAD"/>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Aphasia impacts a person’s ability to use language</a:t>
            </a:r>
          </a:p>
          <a:p>
            <a:pPr marL="285750" indent="-285750">
              <a:spcBef>
                <a:spcPts val="600"/>
              </a:spcBef>
              <a:spcAft>
                <a:spcPts val="600"/>
              </a:spcAft>
              <a:buClr>
                <a:srgbClr val="31BCAD"/>
              </a:buClr>
              <a:buFont typeface="Wingdings" pitchFamily="2" charset="2"/>
              <a:buChar char="ü"/>
            </a:pPr>
            <a:r>
              <a:rPr lang="en-CA" sz="2400" b="0" dirty="0">
                <a:effectLst/>
                <a:latin typeface="Helvetica Neue" panose="02000503000000020004" pitchFamily="2" charset="0"/>
                <a:ea typeface="Helvetica Neue" panose="02000503000000020004" pitchFamily="2" charset="0"/>
                <a:cs typeface="Helvetica Neue" panose="02000503000000020004" pitchFamily="2" charset="0"/>
              </a:rPr>
              <a:t>Aphasia does NOT impact intelligence</a:t>
            </a:r>
          </a:p>
          <a:p>
            <a:pPr marL="285750" indent="-285750">
              <a:spcBef>
                <a:spcPts val="600"/>
              </a:spcBef>
              <a:spcAft>
                <a:spcPts val="600"/>
              </a:spcAft>
              <a:buClr>
                <a:srgbClr val="31BCAD"/>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Communicating with someone with aphasia can take time and effort</a:t>
            </a:r>
          </a:p>
          <a:p>
            <a:pPr marL="285750" indent="-285750">
              <a:spcBef>
                <a:spcPts val="600"/>
              </a:spcBef>
              <a:spcAft>
                <a:spcPts val="600"/>
              </a:spcAft>
              <a:buClr>
                <a:srgbClr val="31BCAD"/>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Aphasia can lead to frustration, social isolation and depression</a:t>
            </a:r>
            <a:endParaRPr lang="en-CA" sz="2400" dirty="0">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spcBef>
                <a:spcPts val="600"/>
              </a:spcBef>
              <a:spcAft>
                <a:spcPts val="600"/>
              </a:spcAft>
              <a:buClr>
                <a:srgbClr val="31BCAD"/>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Better communication can improve care and quality of life</a:t>
            </a:r>
          </a:p>
        </p:txBody>
      </p:sp>
      <p:sp>
        <p:nvSpPr>
          <p:cNvPr id="35" name="TextBox 34">
            <a:extLst>
              <a:ext uri="{FF2B5EF4-FFF2-40B4-BE49-F238E27FC236}">
                <a16:creationId xmlns:a16="http://schemas.microsoft.com/office/drawing/2014/main" id="{79DAB083-B228-F343-2C41-42824666980D}"/>
              </a:ext>
            </a:extLst>
          </p:cNvPr>
          <p:cNvSpPr txBox="1"/>
          <p:nvPr/>
        </p:nvSpPr>
        <p:spPr>
          <a:xfrm>
            <a:off x="630790" y="1832241"/>
            <a:ext cx="6098058" cy="523220"/>
          </a:xfrm>
          <a:prstGeom prst="rect">
            <a:avLst/>
          </a:prstGeom>
          <a:noFill/>
        </p:spPr>
        <p:txBody>
          <a:bodyPr wrap="square">
            <a:spAutoFit/>
          </a:bodyPr>
          <a:lstStyle/>
          <a:p>
            <a:r>
              <a:rPr lang="en-CA" sz="2800" b="1" dirty="0">
                <a:solidFill>
                  <a:srgbClr val="31BCAD"/>
                </a:solidFill>
                <a:effectLst/>
                <a:latin typeface="Helvetica Neue" panose="02000503000000020004" pitchFamily="2" charset="0"/>
                <a:ea typeface="Helvetica Neue" panose="02000503000000020004" pitchFamily="2" charset="0"/>
                <a:cs typeface="Helvetica Neue" panose="02000503000000020004" pitchFamily="2" charset="0"/>
              </a:rPr>
              <a:t>What you should know:</a:t>
            </a:r>
            <a:endParaRPr lang="en-CA" sz="2800" dirty="0">
              <a:solidFill>
                <a:srgbClr val="31BCAD"/>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31BCA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3</a:t>
            </a:fld>
            <a:endParaRPr lang="en-US" dirty="0">
              <a:solidFill>
                <a:schemeClr val="bg1"/>
              </a:solidFill>
            </a:endParaRPr>
          </a:p>
        </p:txBody>
      </p:sp>
      <p:pic>
        <p:nvPicPr>
          <p:cNvPr id="4" name="Picture 3" descr="A blue and white sign with white text&#10;&#10;Description automatically generated">
            <a:extLst>
              <a:ext uri="{FF2B5EF4-FFF2-40B4-BE49-F238E27FC236}">
                <a16:creationId xmlns:a16="http://schemas.microsoft.com/office/drawing/2014/main" id="{6F56549C-9E9B-9841-CDC9-C8ECA6F5E215}"/>
              </a:ext>
            </a:extLst>
          </p:cNvPr>
          <p:cNvPicPr>
            <a:picLocks noChangeAspect="1"/>
          </p:cNvPicPr>
          <p:nvPr/>
        </p:nvPicPr>
        <p:blipFill>
          <a:blip r:embed="rId3"/>
          <a:stretch>
            <a:fillRect/>
          </a:stretch>
        </p:blipFill>
        <p:spPr>
          <a:xfrm>
            <a:off x="8901840" y="266985"/>
            <a:ext cx="2070100" cy="800100"/>
          </a:xfrm>
          <a:prstGeom prst="rect">
            <a:avLst/>
          </a:prstGeom>
        </p:spPr>
      </p:pic>
      <p:sp>
        <p:nvSpPr>
          <p:cNvPr id="6" name="TextBox 5">
            <a:extLst>
              <a:ext uri="{FF2B5EF4-FFF2-40B4-BE49-F238E27FC236}">
                <a16:creationId xmlns:a16="http://schemas.microsoft.com/office/drawing/2014/main" id="{57EB0ACB-50C3-99D7-4FB5-D78B8FDFB9B0}"/>
              </a:ext>
            </a:extLst>
          </p:cNvPr>
          <p:cNvSpPr txBox="1"/>
          <p:nvPr/>
        </p:nvSpPr>
        <p:spPr>
          <a:xfrm>
            <a:off x="515007" y="345523"/>
            <a:ext cx="6098058" cy="1323439"/>
          </a:xfrm>
          <a:prstGeom prst="rect">
            <a:avLst/>
          </a:prstGeom>
          <a:noFill/>
        </p:spPr>
        <p:txBody>
          <a:bodyPr wrap="square">
            <a:spAutoFit/>
          </a:bodyPr>
          <a:lstStyle/>
          <a:p>
            <a:r>
              <a:rPr lang="en-CA" sz="4000" b="1" dirty="0">
                <a:solidFill>
                  <a:srgbClr val="31BCAD"/>
                </a:solidFill>
                <a:effectLst/>
                <a:latin typeface="Helvetica Neue" panose="02000503000000020004" pitchFamily="2" charset="0"/>
                <a:ea typeface="Helvetica Neue" panose="02000503000000020004" pitchFamily="2" charset="0"/>
                <a:cs typeface="Helvetica Neue" panose="02000503000000020004" pitchFamily="2" charset="0"/>
              </a:rPr>
              <a:t>Communication</a:t>
            </a:r>
            <a:r>
              <a:rPr lang="en-CA" sz="4000" b="1" dirty="0">
                <a:solidFill>
                  <a:srgbClr val="31BCAD"/>
                </a:solidFill>
                <a:latin typeface="Helvetica Neue" panose="02000503000000020004" pitchFamily="2" charset="0"/>
                <a:ea typeface="Helvetica Neue" panose="02000503000000020004" pitchFamily="2" charset="0"/>
                <a:cs typeface="Helvetica Neue" panose="02000503000000020004" pitchFamily="2" charset="0"/>
              </a:rPr>
              <a:t> </a:t>
            </a:r>
          </a:p>
          <a:p>
            <a:r>
              <a:rPr lang="en-CA" sz="4000" dirty="0">
                <a:effectLst/>
                <a:latin typeface="Helvetica Neue" panose="02000503000000020004" pitchFamily="2" charset="0"/>
                <a:ea typeface="Helvetica Neue" panose="02000503000000020004" pitchFamily="2" charset="0"/>
                <a:cs typeface="Helvetica Neue" panose="02000503000000020004" pitchFamily="2" charset="0"/>
              </a:rPr>
              <a:t>After Stroke: Aphasia</a:t>
            </a:r>
          </a:p>
        </p:txBody>
      </p:sp>
    </p:spTree>
    <p:extLst>
      <p:ext uri="{BB962C8B-B14F-4D97-AF65-F5344CB8AC3E}">
        <p14:creationId xmlns:p14="http://schemas.microsoft.com/office/powerpoint/2010/main" val="1332064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3B0A7742-B88F-AB93-F7BD-74ECEE237A88}"/>
              </a:ext>
            </a:extLst>
          </p:cNvPr>
          <p:cNvSpPr txBox="1"/>
          <p:nvPr/>
        </p:nvSpPr>
        <p:spPr>
          <a:xfrm>
            <a:off x="515007" y="2310900"/>
            <a:ext cx="9587460" cy="3231654"/>
          </a:xfrm>
          <a:prstGeom prst="rect">
            <a:avLst/>
          </a:prstGeom>
          <a:noFill/>
        </p:spPr>
        <p:txBody>
          <a:bodyPr wrap="square">
            <a:spAutoFit/>
          </a:bodyPr>
          <a:lstStyle/>
          <a:p>
            <a:pPr>
              <a:lnSpc>
                <a:spcPct val="150000"/>
              </a:lnSpc>
              <a:buClr>
                <a:srgbClr val="31BCAD"/>
              </a:buCl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A person may have one or both of the following types of aphasia:</a:t>
            </a:r>
          </a:p>
          <a:p>
            <a:pPr>
              <a:buClr>
                <a:srgbClr val="31BCAD"/>
              </a:buClr>
            </a:pPr>
            <a:endParaRPr lang="en-CA" sz="2400" dirty="0">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31BCAD"/>
              </a:buClr>
              <a:buFont typeface="Wingdings" pitchFamily="2" charset="2"/>
              <a:buChar char="ü"/>
              <a:defRPr/>
            </a:pPr>
            <a:r>
              <a:rPr lang="en-CA" sz="2400" b="1" dirty="0">
                <a:latin typeface="Helvetica Neue" panose="02000503000000020004" pitchFamily="2" charset="0"/>
                <a:ea typeface="Helvetica Neue" panose="02000503000000020004" pitchFamily="2" charset="0"/>
                <a:cs typeface="Helvetica Neue" panose="02000503000000020004" pitchFamily="2" charset="0"/>
              </a:rPr>
              <a:t>Receptive Aphasia -</a:t>
            </a:r>
            <a:r>
              <a:rPr lang="en-CA" sz="2400" dirty="0">
                <a:latin typeface="Helvetica Neue" panose="02000503000000020004" pitchFamily="2" charset="0"/>
                <a:ea typeface="Helvetica Neue" panose="02000503000000020004" pitchFamily="2" charset="0"/>
                <a:cs typeface="Helvetica Neue" panose="02000503000000020004" pitchFamily="2" charset="0"/>
              </a:rPr>
              <a:t> trouble taking messages IN; difficulty understanding what is heard or read</a:t>
            </a:r>
          </a:p>
          <a:p>
            <a:pPr marL="285750" marR="0" lvl="0" indent="-285750" algn="l" defTabSz="914400" rtl="0" eaLnBrk="1" fontAlgn="auto" latinLnBrk="0" hangingPunct="1">
              <a:lnSpc>
                <a:spcPct val="100000"/>
              </a:lnSpc>
              <a:spcBef>
                <a:spcPts val="0"/>
              </a:spcBef>
              <a:spcAft>
                <a:spcPts val="0"/>
              </a:spcAft>
              <a:buClr>
                <a:srgbClr val="31BCAD"/>
              </a:buClr>
              <a:buSzTx/>
              <a:buFont typeface="Wingdings" pitchFamily="2" charset="2"/>
              <a:buChar char="ü"/>
              <a:tabLst/>
              <a:defRPr/>
            </a:pPr>
            <a:endParaRPr lang="en-CA" sz="2400" dirty="0">
              <a:solidFill>
                <a:prstClr val="black"/>
              </a:solidFill>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31BCAD"/>
              </a:buClr>
              <a:buFont typeface="Wingdings" pitchFamily="2" charset="2"/>
              <a:buChar char="ü"/>
              <a:defRPr/>
            </a:pPr>
            <a:r>
              <a:rPr lang="en-CA" sz="2400" b="1" dirty="0">
                <a:latin typeface="Helvetica Neue" panose="02000503000000020004" pitchFamily="2" charset="0"/>
                <a:ea typeface="Helvetica Neue" panose="02000503000000020004" pitchFamily="2" charset="0"/>
                <a:cs typeface="Helvetica Neue" panose="02000503000000020004" pitchFamily="2" charset="0"/>
              </a:rPr>
              <a:t>Expressive Aphasia - </a:t>
            </a:r>
            <a:r>
              <a:rPr lang="en-CA" sz="2400" dirty="0">
                <a:latin typeface="Helvetica Neue" panose="02000503000000020004" pitchFamily="2" charset="0"/>
                <a:ea typeface="Helvetica Neue" panose="02000503000000020004" pitchFamily="2" charset="0"/>
                <a:cs typeface="Helvetica Neue" panose="02000503000000020004" pitchFamily="2" charset="0"/>
              </a:rPr>
              <a:t>trouble getting messages OUT; difficulty speaking or writing</a:t>
            </a:r>
          </a:p>
          <a:p>
            <a:pPr marR="0" lvl="0" algn="l" defTabSz="914400" rtl="0" eaLnBrk="1" fontAlgn="auto" latinLnBrk="0" hangingPunct="1">
              <a:lnSpc>
                <a:spcPct val="100000"/>
              </a:lnSpc>
              <a:spcBef>
                <a:spcPts val="0"/>
              </a:spcBef>
              <a:spcAft>
                <a:spcPts val="0"/>
              </a:spcAft>
              <a:buClr>
                <a:srgbClr val="31BCAD"/>
              </a:buClr>
              <a:buSzTx/>
              <a:tabLst/>
              <a:defRPr/>
            </a:pPr>
            <a:endParaRPr kumimoji="0" lang="en-CA" sz="2400" b="0" i="0" u="none" strike="noStrike" kern="1200" cap="none" spc="0" normalizeH="0" baseline="0" noProof="0" dirty="0">
              <a:ln>
                <a:noFill/>
              </a:ln>
              <a:solidFill>
                <a:prstClr val="black"/>
              </a:solidFill>
              <a:effectLst/>
              <a:uLnTx/>
              <a:uFillTx/>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31BCA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4</a:t>
            </a:fld>
            <a:endParaRPr lang="en-US" dirty="0">
              <a:solidFill>
                <a:schemeClr val="bg1"/>
              </a:solidFill>
            </a:endParaRPr>
          </a:p>
        </p:txBody>
      </p:sp>
      <p:pic>
        <p:nvPicPr>
          <p:cNvPr id="4" name="Picture 3" descr="A blue and white sign with white text&#10;&#10;Description automatically generated">
            <a:extLst>
              <a:ext uri="{FF2B5EF4-FFF2-40B4-BE49-F238E27FC236}">
                <a16:creationId xmlns:a16="http://schemas.microsoft.com/office/drawing/2014/main" id="{6F56549C-9E9B-9841-CDC9-C8ECA6F5E215}"/>
              </a:ext>
            </a:extLst>
          </p:cNvPr>
          <p:cNvPicPr>
            <a:picLocks noChangeAspect="1"/>
          </p:cNvPicPr>
          <p:nvPr/>
        </p:nvPicPr>
        <p:blipFill>
          <a:blip r:embed="rId3"/>
          <a:stretch>
            <a:fillRect/>
          </a:stretch>
        </p:blipFill>
        <p:spPr>
          <a:xfrm>
            <a:off x="8901840" y="266985"/>
            <a:ext cx="2070100" cy="800100"/>
          </a:xfrm>
          <a:prstGeom prst="rect">
            <a:avLst/>
          </a:prstGeom>
        </p:spPr>
      </p:pic>
      <p:sp>
        <p:nvSpPr>
          <p:cNvPr id="6" name="TextBox 5">
            <a:extLst>
              <a:ext uri="{FF2B5EF4-FFF2-40B4-BE49-F238E27FC236}">
                <a16:creationId xmlns:a16="http://schemas.microsoft.com/office/drawing/2014/main" id="{57EB0ACB-50C3-99D7-4FB5-D78B8FDFB9B0}"/>
              </a:ext>
            </a:extLst>
          </p:cNvPr>
          <p:cNvSpPr txBox="1"/>
          <p:nvPr/>
        </p:nvSpPr>
        <p:spPr>
          <a:xfrm>
            <a:off x="515007" y="345523"/>
            <a:ext cx="6098058" cy="1323439"/>
          </a:xfrm>
          <a:prstGeom prst="rect">
            <a:avLst/>
          </a:prstGeom>
          <a:noFill/>
        </p:spPr>
        <p:txBody>
          <a:bodyPr wrap="square">
            <a:spAutoFit/>
          </a:bodyPr>
          <a:lstStyle/>
          <a:p>
            <a:r>
              <a:rPr lang="en-CA" sz="4000" b="1" dirty="0">
                <a:solidFill>
                  <a:srgbClr val="31BCAD"/>
                </a:solidFill>
                <a:effectLst/>
                <a:latin typeface="Helvetica Neue" panose="02000503000000020004" pitchFamily="2" charset="0"/>
                <a:ea typeface="Helvetica Neue" panose="02000503000000020004" pitchFamily="2" charset="0"/>
                <a:cs typeface="Helvetica Neue" panose="02000503000000020004" pitchFamily="2" charset="0"/>
              </a:rPr>
              <a:t>Communication</a:t>
            </a:r>
            <a:r>
              <a:rPr lang="en-CA" sz="4000" b="1" dirty="0">
                <a:solidFill>
                  <a:srgbClr val="31BCAD"/>
                </a:solidFill>
                <a:latin typeface="Helvetica Neue" panose="02000503000000020004" pitchFamily="2" charset="0"/>
                <a:ea typeface="Helvetica Neue" panose="02000503000000020004" pitchFamily="2" charset="0"/>
                <a:cs typeface="Helvetica Neue" panose="02000503000000020004" pitchFamily="2" charset="0"/>
              </a:rPr>
              <a:t> </a:t>
            </a:r>
          </a:p>
          <a:p>
            <a:r>
              <a:rPr lang="en-CA" sz="4000" dirty="0">
                <a:effectLst/>
                <a:latin typeface="Helvetica Neue" panose="02000503000000020004" pitchFamily="2" charset="0"/>
                <a:ea typeface="Helvetica Neue" panose="02000503000000020004" pitchFamily="2" charset="0"/>
                <a:cs typeface="Helvetica Neue" panose="02000503000000020004" pitchFamily="2" charset="0"/>
              </a:rPr>
              <a:t>After Stroke: Aphasia</a:t>
            </a:r>
          </a:p>
        </p:txBody>
      </p:sp>
    </p:spTree>
    <p:extLst>
      <p:ext uri="{BB962C8B-B14F-4D97-AF65-F5344CB8AC3E}">
        <p14:creationId xmlns:p14="http://schemas.microsoft.com/office/powerpoint/2010/main" val="2559205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31BCA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5</a:t>
            </a:fld>
            <a:endParaRPr lang="en-US" dirty="0">
              <a:solidFill>
                <a:schemeClr val="bg1"/>
              </a:solidFill>
            </a:endParaRPr>
          </a:p>
        </p:txBody>
      </p:sp>
      <p:sp>
        <p:nvSpPr>
          <p:cNvPr id="31" name="TextBox 30">
            <a:extLst>
              <a:ext uri="{FF2B5EF4-FFF2-40B4-BE49-F238E27FC236}">
                <a16:creationId xmlns:a16="http://schemas.microsoft.com/office/drawing/2014/main" id="{3B0A7742-B88F-AB93-F7BD-74ECEE237A88}"/>
              </a:ext>
            </a:extLst>
          </p:cNvPr>
          <p:cNvSpPr txBox="1"/>
          <p:nvPr/>
        </p:nvSpPr>
        <p:spPr>
          <a:xfrm>
            <a:off x="5243696" y="2857701"/>
            <a:ext cx="6100103" cy="2923877"/>
          </a:xfrm>
          <a:prstGeom prst="rect">
            <a:avLst/>
          </a:prstGeom>
          <a:noFill/>
        </p:spPr>
        <p:txBody>
          <a:bodyPr wrap="square">
            <a:spAutoFit/>
          </a:bodyPr>
          <a:lstStyle/>
          <a:p>
            <a:pPr marL="285750" indent="-285750">
              <a:spcBef>
                <a:spcPts val="600"/>
              </a:spcBef>
              <a:spcAft>
                <a:spcPts val="600"/>
              </a:spcAft>
              <a:buClr>
                <a:srgbClr val="31BCAD"/>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Ensure adequate lighting</a:t>
            </a:r>
          </a:p>
          <a:p>
            <a:pPr marL="285750" indent="-285750">
              <a:spcBef>
                <a:spcPts val="600"/>
              </a:spcBef>
              <a:spcAft>
                <a:spcPts val="600"/>
              </a:spcAft>
              <a:buClr>
                <a:srgbClr val="31BCAD"/>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Reduce noise and distractions</a:t>
            </a:r>
          </a:p>
          <a:p>
            <a:pPr marL="285750" indent="-285750">
              <a:spcBef>
                <a:spcPts val="600"/>
              </a:spcBef>
              <a:spcAft>
                <a:spcPts val="600"/>
              </a:spcAft>
              <a:buClr>
                <a:srgbClr val="31BCAD"/>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Ensure hearing aids, glasses and/or dentures are in </a:t>
            </a:r>
            <a:r>
              <a:rPr lang="en-CA" sz="2400" dirty="0">
                <a:latin typeface="Helvetica Neue" panose="02000503000000020004" pitchFamily="2" charset="0"/>
                <a:ea typeface="Helvetica Neue" panose="02000503000000020004" pitchFamily="2" charset="0"/>
                <a:cs typeface="Helvetica Neue" panose="02000503000000020004" pitchFamily="2" charset="0"/>
              </a:rPr>
              <a:t>use</a:t>
            </a:r>
            <a:endParaRPr lang="en-CA" sz="240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spcBef>
                <a:spcPts val="600"/>
              </a:spcBef>
              <a:spcAft>
                <a:spcPts val="600"/>
              </a:spcAft>
              <a:buClr>
                <a:srgbClr val="31BCAD"/>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Position yourself face to face at eye level</a:t>
            </a:r>
          </a:p>
          <a:p>
            <a:pPr marL="285750" indent="-285750">
              <a:spcBef>
                <a:spcPts val="600"/>
              </a:spcBef>
              <a:spcAft>
                <a:spcPts val="600"/>
              </a:spcAft>
              <a:buClr>
                <a:srgbClr val="31BCAD"/>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Plan for extra time and be patient</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561610BD-5243-3CCA-8B03-12421FA9FE9C}"/>
              </a:ext>
            </a:extLst>
          </p:cNvPr>
          <p:cNvSpPr txBox="1"/>
          <p:nvPr/>
        </p:nvSpPr>
        <p:spPr>
          <a:xfrm>
            <a:off x="515007" y="345523"/>
            <a:ext cx="6098058" cy="1323439"/>
          </a:xfrm>
          <a:prstGeom prst="rect">
            <a:avLst/>
          </a:prstGeom>
          <a:noFill/>
        </p:spPr>
        <p:txBody>
          <a:bodyPr wrap="square">
            <a:spAutoFit/>
          </a:bodyPr>
          <a:lstStyle/>
          <a:p>
            <a:r>
              <a:rPr lang="en-CA" sz="4000" b="1" dirty="0">
                <a:solidFill>
                  <a:srgbClr val="31BCAD"/>
                </a:solidFill>
                <a:effectLst/>
                <a:latin typeface="Helvetica Neue" panose="02000503000000020004" pitchFamily="2" charset="0"/>
                <a:ea typeface="Helvetica Neue" panose="02000503000000020004" pitchFamily="2" charset="0"/>
                <a:cs typeface="Helvetica Neue" panose="02000503000000020004" pitchFamily="2" charset="0"/>
              </a:rPr>
              <a:t>Communication</a:t>
            </a:r>
            <a:r>
              <a:rPr lang="en-CA" sz="4000" b="1" dirty="0">
                <a:solidFill>
                  <a:srgbClr val="31BCAD"/>
                </a:solidFill>
                <a:latin typeface="Helvetica Neue" panose="02000503000000020004" pitchFamily="2" charset="0"/>
                <a:ea typeface="Helvetica Neue" panose="02000503000000020004" pitchFamily="2" charset="0"/>
                <a:cs typeface="Helvetica Neue" panose="02000503000000020004" pitchFamily="2" charset="0"/>
              </a:rPr>
              <a:t> </a:t>
            </a:r>
          </a:p>
          <a:p>
            <a:r>
              <a:rPr lang="en-CA" sz="4000" dirty="0">
                <a:effectLst/>
                <a:latin typeface="Helvetica Neue" panose="02000503000000020004" pitchFamily="2" charset="0"/>
                <a:ea typeface="Helvetica Neue" panose="02000503000000020004" pitchFamily="2" charset="0"/>
                <a:cs typeface="Helvetica Neue" panose="02000503000000020004" pitchFamily="2" charset="0"/>
              </a:rPr>
              <a:t>After Stroke: Aphasia</a:t>
            </a:r>
          </a:p>
        </p:txBody>
      </p:sp>
      <p:pic>
        <p:nvPicPr>
          <p:cNvPr id="5" name="Picture 4" descr="A blue and white sign with white text&#10;&#10;Description automatically generated">
            <a:extLst>
              <a:ext uri="{FF2B5EF4-FFF2-40B4-BE49-F238E27FC236}">
                <a16:creationId xmlns:a16="http://schemas.microsoft.com/office/drawing/2014/main" id="{F97FAA88-2142-2EC3-3008-3D0C8C64F6EB}"/>
              </a:ext>
            </a:extLst>
          </p:cNvPr>
          <p:cNvPicPr>
            <a:picLocks noChangeAspect="1"/>
          </p:cNvPicPr>
          <p:nvPr/>
        </p:nvPicPr>
        <p:blipFill>
          <a:blip r:embed="rId3"/>
          <a:stretch>
            <a:fillRect/>
          </a:stretch>
        </p:blipFill>
        <p:spPr>
          <a:xfrm>
            <a:off x="8901840" y="266985"/>
            <a:ext cx="2070100" cy="800100"/>
          </a:xfrm>
          <a:prstGeom prst="rect">
            <a:avLst/>
          </a:prstGeom>
        </p:spPr>
      </p:pic>
      <p:pic>
        <p:nvPicPr>
          <p:cNvPr id="3" name="Picture 2" descr="A person holding a clipboard and pen&#10;&#10;Description automatically generated">
            <a:extLst>
              <a:ext uri="{FF2B5EF4-FFF2-40B4-BE49-F238E27FC236}">
                <a16:creationId xmlns:a16="http://schemas.microsoft.com/office/drawing/2014/main" id="{0715A26C-AE81-36C0-E420-F5E2BD2E946E}"/>
              </a:ext>
            </a:extLst>
          </p:cNvPr>
          <p:cNvPicPr>
            <a:picLocks noChangeAspect="1"/>
          </p:cNvPicPr>
          <p:nvPr/>
        </p:nvPicPr>
        <p:blipFill>
          <a:blip r:embed="rId4"/>
          <a:stretch>
            <a:fillRect/>
          </a:stretch>
        </p:blipFill>
        <p:spPr>
          <a:xfrm>
            <a:off x="698416" y="2688636"/>
            <a:ext cx="4175286" cy="3198499"/>
          </a:xfrm>
          <a:prstGeom prst="rect">
            <a:avLst/>
          </a:prstGeom>
        </p:spPr>
      </p:pic>
      <p:sp>
        <p:nvSpPr>
          <p:cNvPr id="35" name="TextBox 34">
            <a:extLst>
              <a:ext uri="{FF2B5EF4-FFF2-40B4-BE49-F238E27FC236}">
                <a16:creationId xmlns:a16="http://schemas.microsoft.com/office/drawing/2014/main" id="{79DAB083-B228-F343-2C41-42824666980D}"/>
              </a:ext>
            </a:extLst>
          </p:cNvPr>
          <p:cNvSpPr txBox="1"/>
          <p:nvPr/>
        </p:nvSpPr>
        <p:spPr>
          <a:xfrm>
            <a:off x="630790" y="1832241"/>
            <a:ext cx="6098058" cy="523220"/>
          </a:xfrm>
          <a:prstGeom prst="rect">
            <a:avLst/>
          </a:prstGeom>
          <a:noFill/>
        </p:spPr>
        <p:txBody>
          <a:bodyPr wrap="square">
            <a:spAutoFit/>
          </a:bodyPr>
          <a:lstStyle/>
          <a:p>
            <a:r>
              <a:rPr lang="en-CA" sz="2800" b="1" dirty="0">
                <a:solidFill>
                  <a:srgbClr val="31BCAD"/>
                </a:solidFill>
                <a:effectLst/>
                <a:latin typeface="Helvetica Neue" panose="02000503000000020004" pitchFamily="2" charset="0"/>
                <a:ea typeface="Helvetica Neue" panose="02000503000000020004" pitchFamily="2" charset="0"/>
                <a:cs typeface="Helvetica Neue" panose="02000503000000020004" pitchFamily="2" charset="0"/>
              </a:rPr>
              <a:t>Smart Tips:</a:t>
            </a:r>
            <a:endParaRPr lang="en-CA" sz="2800" dirty="0">
              <a:solidFill>
                <a:srgbClr val="31BCAD"/>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2050301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31BCA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6</a:t>
            </a:fld>
            <a:endParaRPr lang="en-US" dirty="0">
              <a:solidFill>
                <a:schemeClr val="bg1"/>
              </a:solidFill>
            </a:endParaRPr>
          </a:p>
        </p:txBody>
      </p:sp>
      <p:sp>
        <p:nvSpPr>
          <p:cNvPr id="31" name="TextBox 30">
            <a:extLst>
              <a:ext uri="{FF2B5EF4-FFF2-40B4-BE49-F238E27FC236}">
                <a16:creationId xmlns:a16="http://schemas.microsoft.com/office/drawing/2014/main" id="{3B0A7742-B88F-AB93-F7BD-74ECEE237A88}"/>
              </a:ext>
            </a:extLst>
          </p:cNvPr>
          <p:cNvSpPr txBox="1"/>
          <p:nvPr/>
        </p:nvSpPr>
        <p:spPr>
          <a:xfrm>
            <a:off x="5131680" y="2778101"/>
            <a:ext cx="5297397" cy="2400657"/>
          </a:xfrm>
          <a:prstGeom prst="rect">
            <a:avLst/>
          </a:prstGeom>
          <a:noFill/>
        </p:spPr>
        <p:txBody>
          <a:bodyPr wrap="square">
            <a:spAutoFit/>
          </a:bodyPr>
          <a:lstStyle/>
          <a:p>
            <a:pPr marL="285750" indent="-285750">
              <a:spcBef>
                <a:spcPts val="600"/>
              </a:spcBef>
              <a:spcAft>
                <a:spcPts val="600"/>
              </a:spcAft>
              <a:buClr>
                <a:srgbClr val="31BCAD"/>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Make sure the topic of conversation is very clear</a:t>
            </a:r>
          </a:p>
          <a:p>
            <a:pPr marL="285750" indent="-285750">
              <a:spcBef>
                <a:spcPts val="600"/>
              </a:spcBef>
              <a:spcAft>
                <a:spcPts val="600"/>
              </a:spcAft>
              <a:buClr>
                <a:srgbClr val="31BCAD"/>
              </a:buClr>
              <a:buFont typeface="Arial" panose="020B0604020202020204" pitchFamily="34" charset="0"/>
              <a:buChar char="•"/>
            </a:pPr>
            <a:r>
              <a:rPr lang="en-CA" sz="2400" dirty="0">
                <a:latin typeface="Helvetica Neue" panose="02000503000000020004" pitchFamily="2" charset="0"/>
                <a:ea typeface="Helvetica Neue" panose="02000503000000020004" pitchFamily="2" charset="0"/>
                <a:cs typeface="Helvetica Neue" panose="02000503000000020004" pitchFamily="2" charset="0"/>
              </a:rPr>
              <a:t>Speak</a:t>
            </a: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 in short simple sentences</a:t>
            </a:r>
          </a:p>
          <a:p>
            <a:pPr marL="285750" indent="-285750">
              <a:spcBef>
                <a:spcPts val="600"/>
              </a:spcBef>
              <a:spcAft>
                <a:spcPts val="600"/>
              </a:spcAft>
              <a:buClr>
                <a:srgbClr val="31BCAD"/>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Ask YES/NO questions</a:t>
            </a:r>
          </a:p>
          <a:p>
            <a:pPr marL="285750" indent="-285750">
              <a:spcBef>
                <a:spcPts val="600"/>
              </a:spcBef>
              <a:spcAft>
                <a:spcPts val="600"/>
              </a:spcAft>
              <a:buClr>
                <a:srgbClr val="31BCAD"/>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Offer choice</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561610BD-5243-3CCA-8B03-12421FA9FE9C}"/>
              </a:ext>
            </a:extLst>
          </p:cNvPr>
          <p:cNvSpPr txBox="1"/>
          <p:nvPr/>
        </p:nvSpPr>
        <p:spPr>
          <a:xfrm>
            <a:off x="515007" y="345523"/>
            <a:ext cx="6098058" cy="1323439"/>
          </a:xfrm>
          <a:prstGeom prst="rect">
            <a:avLst/>
          </a:prstGeom>
          <a:noFill/>
        </p:spPr>
        <p:txBody>
          <a:bodyPr wrap="square">
            <a:spAutoFit/>
          </a:bodyPr>
          <a:lstStyle/>
          <a:p>
            <a:r>
              <a:rPr lang="en-CA" sz="4000" b="1" dirty="0">
                <a:solidFill>
                  <a:srgbClr val="31BCAD"/>
                </a:solidFill>
                <a:effectLst/>
                <a:latin typeface="Helvetica Neue" panose="02000503000000020004" pitchFamily="2" charset="0"/>
                <a:ea typeface="Helvetica Neue" panose="02000503000000020004" pitchFamily="2" charset="0"/>
                <a:cs typeface="Helvetica Neue" panose="02000503000000020004" pitchFamily="2" charset="0"/>
              </a:rPr>
              <a:t>Communication</a:t>
            </a:r>
            <a:r>
              <a:rPr lang="en-CA" sz="4000" b="1" dirty="0">
                <a:solidFill>
                  <a:srgbClr val="31BCAD"/>
                </a:solidFill>
                <a:latin typeface="Helvetica Neue" panose="02000503000000020004" pitchFamily="2" charset="0"/>
                <a:ea typeface="Helvetica Neue" panose="02000503000000020004" pitchFamily="2" charset="0"/>
                <a:cs typeface="Helvetica Neue" panose="02000503000000020004" pitchFamily="2" charset="0"/>
              </a:rPr>
              <a:t> </a:t>
            </a:r>
          </a:p>
          <a:p>
            <a:r>
              <a:rPr lang="en-CA" sz="4000" dirty="0">
                <a:effectLst/>
                <a:latin typeface="Helvetica Neue" panose="02000503000000020004" pitchFamily="2" charset="0"/>
                <a:ea typeface="Helvetica Neue" panose="02000503000000020004" pitchFamily="2" charset="0"/>
                <a:cs typeface="Helvetica Neue" panose="02000503000000020004" pitchFamily="2" charset="0"/>
              </a:rPr>
              <a:t>After Stroke: Aphasia</a:t>
            </a:r>
          </a:p>
        </p:txBody>
      </p:sp>
      <p:pic>
        <p:nvPicPr>
          <p:cNvPr id="5" name="Picture 4" descr="A blue and white sign with white text&#10;&#10;Description automatically generated">
            <a:extLst>
              <a:ext uri="{FF2B5EF4-FFF2-40B4-BE49-F238E27FC236}">
                <a16:creationId xmlns:a16="http://schemas.microsoft.com/office/drawing/2014/main" id="{F97FAA88-2142-2EC3-3008-3D0C8C64F6EB}"/>
              </a:ext>
            </a:extLst>
          </p:cNvPr>
          <p:cNvPicPr>
            <a:picLocks noChangeAspect="1"/>
          </p:cNvPicPr>
          <p:nvPr/>
        </p:nvPicPr>
        <p:blipFill>
          <a:blip r:embed="rId3"/>
          <a:stretch>
            <a:fillRect/>
          </a:stretch>
        </p:blipFill>
        <p:spPr>
          <a:xfrm>
            <a:off x="8901840" y="266985"/>
            <a:ext cx="2070100" cy="800100"/>
          </a:xfrm>
          <a:prstGeom prst="rect">
            <a:avLst/>
          </a:prstGeom>
        </p:spPr>
      </p:pic>
      <p:pic>
        <p:nvPicPr>
          <p:cNvPr id="15" name="Picture 14" descr="A thumbs up and down hands&#10;&#10;Description automatically generated">
            <a:extLst>
              <a:ext uri="{FF2B5EF4-FFF2-40B4-BE49-F238E27FC236}">
                <a16:creationId xmlns:a16="http://schemas.microsoft.com/office/drawing/2014/main" id="{819E32E1-BC22-6050-4FDA-1ABA48F0A98E}"/>
              </a:ext>
            </a:extLst>
          </p:cNvPr>
          <p:cNvPicPr>
            <a:picLocks noChangeAspect="1"/>
          </p:cNvPicPr>
          <p:nvPr/>
        </p:nvPicPr>
        <p:blipFill>
          <a:blip r:embed="rId4"/>
          <a:stretch>
            <a:fillRect/>
          </a:stretch>
        </p:blipFill>
        <p:spPr>
          <a:xfrm>
            <a:off x="569751" y="2846110"/>
            <a:ext cx="4257083" cy="2332648"/>
          </a:xfrm>
          <a:prstGeom prst="rect">
            <a:avLst/>
          </a:prstGeom>
        </p:spPr>
      </p:pic>
    </p:spTree>
    <p:extLst>
      <p:ext uri="{BB962C8B-B14F-4D97-AF65-F5344CB8AC3E}">
        <p14:creationId xmlns:p14="http://schemas.microsoft.com/office/powerpoint/2010/main" val="1603584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31BCA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528339" y="6356350"/>
            <a:ext cx="516191" cy="378082"/>
          </a:xfrm>
        </p:spPr>
        <p:txBody>
          <a:bodyPr/>
          <a:lstStyle/>
          <a:p>
            <a:fld id="{6AD6DC59-4653-7A4D-8176-0D237FA82B48}" type="slidenum">
              <a:rPr lang="en-US" smtClean="0">
                <a:solidFill>
                  <a:schemeClr val="bg1"/>
                </a:solidFill>
              </a:rPr>
              <a:t>7</a:t>
            </a:fld>
            <a:endParaRPr lang="en-US" dirty="0">
              <a:solidFill>
                <a:schemeClr val="bg1"/>
              </a:solidFill>
            </a:endParaRPr>
          </a:p>
        </p:txBody>
      </p:sp>
      <p:sp>
        <p:nvSpPr>
          <p:cNvPr id="15" name="TextBox 14">
            <a:extLst>
              <a:ext uri="{FF2B5EF4-FFF2-40B4-BE49-F238E27FC236}">
                <a16:creationId xmlns:a16="http://schemas.microsoft.com/office/drawing/2014/main" id="{FA3DF608-CCCD-11AD-8C10-64B0BB1690DF}"/>
              </a:ext>
            </a:extLst>
          </p:cNvPr>
          <p:cNvSpPr txBox="1"/>
          <p:nvPr/>
        </p:nvSpPr>
        <p:spPr>
          <a:xfrm>
            <a:off x="4906229" y="2552506"/>
            <a:ext cx="6651172" cy="2923877"/>
          </a:xfrm>
          <a:prstGeom prst="rect">
            <a:avLst/>
          </a:prstGeom>
          <a:noFill/>
        </p:spPr>
        <p:txBody>
          <a:bodyPr wrap="square" anchor="t">
            <a:spAutoFit/>
          </a:bodyPr>
          <a:lstStyle/>
          <a:p>
            <a:pPr marL="283464" indent="-283464">
              <a:spcBef>
                <a:spcPts val="600"/>
              </a:spcBef>
              <a:spcAft>
                <a:spcPts val="600"/>
              </a:spcAft>
              <a:buClr>
                <a:srgbClr val="31BCAD"/>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Speak slowly and clearly</a:t>
            </a:r>
          </a:p>
          <a:p>
            <a:pPr marL="283464" indent="-283464">
              <a:spcBef>
                <a:spcPts val="600"/>
              </a:spcBef>
              <a:spcAft>
                <a:spcPts val="600"/>
              </a:spcAft>
              <a:buClr>
                <a:srgbClr val="31BCAD"/>
              </a:buClr>
              <a:buFont typeface="Arial" panose="020B0604020202020204" pitchFamily="34" charset="0"/>
              <a:buChar char="•"/>
            </a:pPr>
            <a:r>
              <a:rPr lang="en-CA" sz="2400" dirty="0">
                <a:latin typeface="Helvetica Neue" panose="02000503000000020004" pitchFamily="2" charset="0"/>
                <a:ea typeface="Helvetica Neue" panose="02000503000000020004" pitchFamily="2" charset="0"/>
                <a:cs typeface="Helvetica Neue" panose="02000503000000020004" pitchFamily="2" charset="0"/>
              </a:rPr>
              <a:t>Use a n</a:t>
            </a: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ormal tone and volume</a:t>
            </a:r>
          </a:p>
          <a:p>
            <a:pPr marL="283464" indent="-283464">
              <a:spcBef>
                <a:spcPts val="600"/>
              </a:spcBef>
              <a:spcAft>
                <a:spcPts val="600"/>
              </a:spcAft>
              <a:buClr>
                <a:srgbClr val="31BCAD"/>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Acknowledge competence “I know you know”</a:t>
            </a:r>
          </a:p>
          <a:p>
            <a:pPr marL="283464" indent="-283464">
              <a:spcBef>
                <a:spcPts val="600"/>
              </a:spcBef>
              <a:spcAft>
                <a:spcPts val="600"/>
              </a:spcAft>
              <a:buClr>
                <a:srgbClr val="31BCAD"/>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Include the person with aphasia in conversations </a:t>
            </a:r>
          </a:p>
          <a:p>
            <a:pPr marL="283464" indent="-283464">
              <a:spcBef>
                <a:spcPts val="600"/>
              </a:spcBef>
              <a:spcAft>
                <a:spcPts val="600"/>
              </a:spcAft>
              <a:buClr>
                <a:srgbClr val="31BCAD"/>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Avoid interrupting</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sp>
        <p:nvSpPr>
          <p:cNvPr id="6" name="TextBox 5">
            <a:extLst>
              <a:ext uri="{FF2B5EF4-FFF2-40B4-BE49-F238E27FC236}">
                <a16:creationId xmlns:a16="http://schemas.microsoft.com/office/drawing/2014/main" id="{68B0605F-A1B2-13F6-EA49-80C7EA078DA7}"/>
              </a:ext>
            </a:extLst>
          </p:cNvPr>
          <p:cNvSpPr txBox="1"/>
          <p:nvPr/>
        </p:nvSpPr>
        <p:spPr>
          <a:xfrm>
            <a:off x="515007" y="345523"/>
            <a:ext cx="6098058" cy="1323439"/>
          </a:xfrm>
          <a:prstGeom prst="rect">
            <a:avLst/>
          </a:prstGeom>
          <a:noFill/>
        </p:spPr>
        <p:txBody>
          <a:bodyPr wrap="square">
            <a:spAutoFit/>
          </a:bodyPr>
          <a:lstStyle/>
          <a:p>
            <a:r>
              <a:rPr lang="en-CA" sz="4000" b="1" dirty="0">
                <a:solidFill>
                  <a:srgbClr val="31BCAD"/>
                </a:solidFill>
                <a:effectLst/>
                <a:latin typeface="Helvetica Neue" panose="02000503000000020004" pitchFamily="2" charset="0"/>
                <a:ea typeface="Helvetica Neue" panose="02000503000000020004" pitchFamily="2" charset="0"/>
                <a:cs typeface="Helvetica Neue" panose="02000503000000020004" pitchFamily="2" charset="0"/>
              </a:rPr>
              <a:t>Communication</a:t>
            </a:r>
            <a:r>
              <a:rPr lang="en-CA" sz="4000" b="1" dirty="0">
                <a:solidFill>
                  <a:srgbClr val="31BCAD"/>
                </a:solidFill>
                <a:latin typeface="Helvetica Neue" panose="02000503000000020004" pitchFamily="2" charset="0"/>
                <a:ea typeface="Helvetica Neue" panose="02000503000000020004" pitchFamily="2" charset="0"/>
                <a:cs typeface="Helvetica Neue" panose="02000503000000020004" pitchFamily="2" charset="0"/>
              </a:rPr>
              <a:t> </a:t>
            </a:r>
          </a:p>
          <a:p>
            <a:r>
              <a:rPr lang="en-CA" sz="4000" dirty="0">
                <a:effectLst/>
                <a:latin typeface="Helvetica Neue" panose="02000503000000020004" pitchFamily="2" charset="0"/>
                <a:ea typeface="Helvetica Neue" panose="02000503000000020004" pitchFamily="2" charset="0"/>
                <a:cs typeface="Helvetica Neue" panose="02000503000000020004" pitchFamily="2" charset="0"/>
              </a:rPr>
              <a:t>After Stroke: Aphasia</a:t>
            </a:r>
          </a:p>
        </p:txBody>
      </p:sp>
      <p:pic>
        <p:nvPicPr>
          <p:cNvPr id="8" name="Picture 7" descr="A blue and white sign with white text&#10;&#10;Description automatically generated">
            <a:extLst>
              <a:ext uri="{FF2B5EF4-FFF2-40B4-BE49-F238E27FC236}">
                <a16:creationId xmlns:a16="http://schemas.microsoft.com/office/drawing/2014/main" id="{9E7E3FEE-1763-BB41-A53E-5283EF074D9C}"/>
              </a:ext>
            </a:extLst>
          </p:cNvPr>
          <p:cNvPicPr>
            <a:picLocks noChangeAspect="1"/>
          </p:cNvPicPr>
          <p:nvPr/>
        </p:nvPicPr>
        <p:blipFill>
          <a:blip r:embed="rId3"/>
          <a:stretch>
            <a:fillRect/>
          </a:stretch>
        </p:blipFill>
        <p:spPr>
          <a:xfrm>
            <a:off x="8901840" y="266985"/>
            <a:ext cx="2070100" cy="800100"/>
          </a:xfrm>
          <a:prstGeom prst="rect">
            <a:avLst/>
          </a:prstGeom>
        </p:spPr>
      </p:pic>
      <p:pic>
        <p:nvPicPr>
          <p:cNvPr id="10" name="Picture 9" descr="A hands shaking with a blue background&#10;&#10;Description automatically generated">
            <a:extLst>
              <a:ext uri="{FF2B5EF4-FFF2-40B4-BE49-F238E27FC236}">
                <a16:creationId xmlns:a16="http://schemas.microsoft.com/office/drawing/2014/main" id="{C9021F44-6AFC-524B-D3BB-A57DC3D1810B}"/>
              </a:ext>
            </a:extLst>
          </p:cNvPr>
          <p:cNvPicPr>
            <a:picLocks noChangeAspect="1"/>
          </p:cNvPicPr>
          <p:nvPr/>
        </p:nvPicPr>
        <p:blipFill>
          <a:blip r:embed="rId4"/>
          <a:stretch>
            <a:fillRect/>
          </a:stretch>
        </p:blipFill>
        <p:spPr>
          <a:xfrm>
            <a:off x="420485" y="2706888"/>
            <a:ext cx="4322581" cy="2647309"/>
          </a:xfrm>
          <a:prstGeom prst="rect">
            <a:avLst/>
          </a:prstGeom>
        </p:spPr>
      </p:pic>
    </p:spTree>
    <p:extLst>
      <p:ext uri="{BB962C8B-B14F-4D97-AF65-F5344CB8AC3E}">
        <p14:creationId xmlns:p14="http://schemas.microsoft.com/office/powerpoint/2010/main" val="2376914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31BCA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528339" y="6356350"/>
            <a:ext cx="516191" cy="378082"/>
          </a:xfrm>
        </p:spPr>
        <p:txBody>
          <a:bodyPr/>
          <a:lstStyle/>
          <a:p>
            <a:fld id="{6AD6DC59-4653-7A4D-8176-0D237FA82B48}" type="slidenum">
              <a:rPr lang="en-US" smtClean="0">
                <a:solidFill>
                  <a:schemeClr val="bg1"/>
                </a:solidFill>
              </a:rPr>
              <a:t>8</a:t>
            </a:fld>
            <a:endParaRPr lang="en-US" dirty="0">
              <a:solidFill>
                <a:schemeClr val="bg1"/>
              </a:solidFill>
            </a:endParaRPr>
          </a:p>
        </p:txBody>
      </p:sp>
      <p:sp>
        <p:nvSpPr>
          <p:cNvPr id="15" name="TextBox 14">
            <a:extLst>
              <a:ext uri="{FF2B5EF4-FFF2-40B4-BE49-F238E27FC236}">
                <a16:creationId xmlns:a16="http://schemas.microsoft.com/office/drawing/2014/main" id="{FA3DF608-CCCD-11AD-8C10-64B0BB1690DF}"/>
              </a:ext>
            </a:extLst>
          </p:cNvPr>
          <p:cNvSpPr txBox="1"/>
          <p:nvPr/>
        </p:nvSpPr>
        <p:spPr>
          <a:xfrm>
            <a:off x="5532801" y="3318010"/>
            <a:ext cx="5505813" cy="1508105"/>
          </a:xfrm>
          <a:prstGeom prst="rect">
            <a:avLst/>
          </a:prstGeom>
          <a:noFill/>
        </p:spPr>
        <p:txBody>
          <a:bodyPr wrap="square" anchor="t">
            <a:spAutoFit/>
          </a:bodyPr>
          <a:lstStyle/>
          <a:p>
            <a:pPr marL="285750" indent="-285750">
              <a:spcBef>
                <a:spcPts val="600"/>
              </a:spcBef>
              <a:spcAft>
                <a:spcPts val="600"/>
              </a:spcAft>
              <a:buClr>
                <a:srgbClr val="31BCAD"/>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Use gestures</a:t>
            </a:r>
          </a:p>
          <a:p>
            <a:pPr marL="285750" indent="-285750">
              <a:spcBef>
                <a:spcPts val="600"/>
              </a:spcBef>
              <a:spcAft>
                <a:spcPts val="600"/>
              </a:spcAft>
              <a:buClr>
                <a:srgbClr val="31BCAD"/>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Write down key words </a:t>
            </a:r>
          </a:p>
          <a:p>
            <a:pPr marL="285750" indent="-285750">
              <a:spcBef>
                <a:spcPts val="600"/>
              </a:spcBef>
              <a:spcAft>
                <a:spcPts val="600"/>
              </a:spcAft>
              <a:buClr>
                <a:srgbClr val="31BCAD"/>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Have them point to words or pictures</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sp>
        <p:nvSpPr>
          <p:cNvPr id="6" name="TextBox 5">
            <a:extLst>
              <a:ext uri="{FF2B5EF4-FFF2-40B4-BE49-F238E27FC236}">
                <a16:creationId xmlns:a16="http://schemas.microsoft.com/office/drawing/2014/main" id="{A795E73F-F6E2-7987-F856-09F7CBE17058}"/>
              </a:ext>
            </a:extLst>
          </p:cNvPr>
          <p:cNvSpPr txBox="1"/>
          <p:nvPr/>
        </p:nvSpPr>
        <p:spPr>
          <a:xfrm>
            <a:off x="515007" y="345523"/>
            <a:ext cx="6098058" cy="1323439"/>
          </a:xfrm>
          <a:prstGeom prst="rect">
            <a:avLst/>
          </a:prstGeom>
          <a:noFill/>
        </p:spPr>
        <p:txBody>
          <a:bodyPr wrap="square">
            <a:spAutoFit/>
          </a:bodyPr>
          <a:lstStyle/>
          <a:p>
            <a:r>
              <a:rPr lang="en-CA" sz="4000" b="1" dirty="0">
                <a:solidFill>
                  <a:srgbClr val="31BCAD"/>
                </a:solidFill>
                <a:effectLst/>
                <a:latin typeface="Helvetica Neue" panose="02000503000000020004" pitchFamily="2" charset="0"/>
                <a:ea typeface="Helvetica Neue" panose="02000503000000020004" pitchFamily="2" charset="0"/>
                <a:cs typeface="Helvetica Neue" panose="02000503000000020004" pitchFamily="2" charset="0"/>
              </a:rPr>
              <a:t>Communication</a:t>
            </a:r>
            <a:r>
              <a:rPr lang="en-CA" sz="4000" b="1" dirty="0">
                <a:solidFill>
                  <a:srgbClr val="31BCAD"/>
                </a:solidFill>
                <a:latin typeface="Helvetica Neue" panose="02000503000000020004" pitchFamily="2" charset="0"/>
                <a:ea typeface="Helvetica Neue" panose="02000503000000020004" pitchFamily="2" charset="0"/>
                <a:cs typeface="Helvetica Neue" panose="02000503000000020004" pitchFamily="2" charset="0"/>
              </a:rPr>
              <a:t> </a:t>
            </a:r>
          </a:p>
          <a:p>
            <a:r>
              <a:rPr lang="en-CA" sz="4000" dirty="0">
                <a:effectLst/>
                <a:latin typeface="Helvetica Neue" panose="02000503000000020004" pitchFamily="2" charset="0"/>
                <a:ea typeface="Helvetica Neue" panose="02000503000000020004" pitchFamily="2" charset="0"/>
                <a:cs typeface="Helvetica Neue" panose="02000503000000020004" pitchFamily="2" charset="0"/>
              </a:rPr>
              <a:t>After Stroke: Aphasia</a:t>
            </a:r>
          </a:p>
        </p:txBody>
      </p:sp>
      <p:pic>
        <p:nvPicPr>
          <p:cNvPr id="7" name="Picture 6" descr="A blue and white sign with white text&#10;&#10;Description automatically generated">
            <a:extLst>
              <a:ext uri="{FF2B5EF4-FFF2-40B4-BE49-F238E27FC236}">
                <a16:creationId xmlns:a16="http://schemas.microsoft.com/office/drawing/2014/main" id="{D54EA277-4881-FBB5-016A-80805D86E0F1}"/>
              </a:ext>
            </a:extLst>
          </p:cNvPr>
          <p:cNvPicPr>
            <a:picLocks noChangeAspect="1"/>
          </p:cNvPicPr>
          <p:nvPr/>
        </p:nvPicPr>
        <p:blipFill>
          <a:blip r:embed="rId3"/>
          <a:stretch>
            <a:fillRect/>
          </a:stretch>
        </p:blipFill>
        <p:spPr>
          <a:xfrm>
            <a:off x="8901840" y="266985"/>
            <a:ext cx="2070100" cy="800100"/>
          </a:xfrm>
          <a:prstGeom prst="rect">
            <a:avLst/>
          </a:prstGeom>
        </p:spPr>
      </p:pic>
      <p:pic>
        <p:nvPicPr>
          <p:cNvPr id="10" name="Picture 9" descr="Clipboard with a picture of a toothbrush and a note&#10;&#10;Description automatically generated">
            <a:extLst>
              <a:ext uri="{FF2B5EF4-FFF2-40B4-BE49-F238E27FC236}">
                <a16:creationId xmlns:a16="http://schemas.microsoft.com/office/drawing/2014/main" id="{C16C596C-D22C-D5DB-74B5-5B7011F694E9}"/>
              </a:ext>
            </a:extLst>
          </p:cNvPr>
          <p:cNvPicPr>
            <a:picLocks noChangeAspect="1"/>
          </p:cNvPicPr>
          <p:nvPr/>
        </p:nvPicPr>
        <p:blipFill>
          <a:blip r:embed="rId4"/>
          <a:stretch>
            <a:fillRect/>
          </a:stretch>
        </p:blipFill>
        <p:spPr>
          <a:xfrm>
            <a:off x="609180" y="2838511"/>
            <a:ext cx="4502466" cy="2467105"/>
          </a:xfrm>
          <a:prstGeom prst="rect">
            <a:avLst/>
          </a:prstGeom>
        </p:spPr>
      </p:pic>
    </p:spTree>
    <p:extLst>
      <p:ext uri="{BB962C8B-B14F-4D97-AF65-F5344CB8AC3E}">
        <p14:creationId xmlns:p14="http://schemas.microsoft.com/office/powerpoint/2010/main" val="402488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31BCA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528339" y="6356350"/>
            <a:ext cx="516191" cy="378082"/>
          </a:xfrm>
        </p:spPr>
        <p:txBody>
          <a:bodyPr/>
          <a:lstStyle/>
          <a:p>
            <a:fld id="{6AD6DC59-4653-7A4D-8176-0D237FA82B48}" type="slidenum">
              <a:rPr lang="en-US" smtClean="0">
                <a:solidFill>
                  <a:schemeClr val="bg1"/>
                </a:solidFill>
              </a:rPr>
              <a:t>9</a:t>
            </a:fld>
            <a:endParaRPr lang="en-US" dirty="0">
              <a:solidFill>
                <a:schemeClr val="bg1"/>
              </a:solidFill>
            </a:endParaRPr>
          </a:p>
        </p:txBody>
      </p:sp>
      <p:sp>
        <p:nvSpPr>
          <p:cNvPr id="15" name="TextBox 14">
            <a:extLst>
              <a:ext uri="{FF2B5EF4-FFF2-40B4-BE49-F238E27FC236}">
                <a16:creationId xmlns:a16="http://schemas.microsoft.com/office/drawing/2014/main" id="{FA3DF608-CCCD-11AD-8C10-64B0BB1690DF}"/>
              </a:ext>
            </a:extLst>
          </p:cNvPr>
          <p:cNvSpPr txBox="1"/>
          <p:nvPr/>
        </p:nvSpPr>
        <p:spPr>
          <a:xfrm>
            <a:off x="5475660" y="2541541"/>
            <a:ext cx="5805612" cy="2400657"/>
          </a:xfrm>
          <a:prstGeom prst="rect">
            <a:avLst/>
          </a:prstGeom>
          <a:noFill/>
        </p:spPr>
        <p:txBody>
          <a:bodyPr wrap="square" anchor="t">
            <a:spAutoFit/>
          </a:bodyPr>
          <a:lstStyle/>
          <a:p>
            <a:pPr marL="285750" indent="-285750">
              <a:spcBef>
                <a:spcPts val="600"/>
              </a:spcBef>
              <a:spcAft>
                <a:spcPts val="600"/>
              </a:spcAft>
              <a:buClr>
                <a:srgbClr val="31BCAD"/>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Repeat what you think the person said</a:t>
            </a:r>
          </a:p>
          <a:p>
            <a:pPr marL="285750" indent="-285750">
              <a:spcBef>
                <a:spcPts val="600"/>
              </a:spcBef>
              <a:spcAft>
                <a:spcPts val="600"/>
              </a:spcAft>
              <a:buClr>
                <a:srgbClr val="31BCAD"/>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Pay attention to body language and facial expressions</a:t>
            </a:r>
          </a:p>
          <a:p>
            <a:pPr marL="285750" indent="-285750">
              <a:spcBef>
                <a:spcPts val="600"/>
              </a:spcBef>
              <a:spcAft>
                <a:spcPts val="600"/>
              </a:spcAft>
              <a:buClr>
                <a:srgbClr val="31BCAD"/>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Acknowledge frustration</a:t>
            </a:r>
          </a:p>
          <a:p>
            <a:pPr marL="285750" indent="-285750">
              <a:spcBef>
                <a:spcPts val="600"/>
              </a:spcBef>
              <a:spcAft>
                <a:spcPts val="600"/>
              </a:spcAft>
              <a:buClr>
                <a:srgbClr val="31BCAD"/>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Offer to try again later</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sp>
        <p:nvSpPr>
          <p:cNvPr id="6" name="TextBox 5">
            <a:extLst>
              <a:ext uri="{FF2B5EF4-FFF2-40B4-BE49-F238E27FC236}">
                <a16:creationId xmlns:a16="http://schemas.microsoft.com/office/drawing/2014/main" id="{F9F0A4CC-30E4-1611-D58C-1A9120466FEF}"/>
              </a:ext>
            </a:extLst>
          </p:cNvPr>
          <p:cNvSpPr txBox="1"/>
          <p:nvPr/>
        </p:nvSpPr>
        <p:spPr>
          <a:xfrm>
            <a:off x="515007" y="345523"/>
            <a:ext cx="6098058" cy="1323439"/>
          </a:xfrm>
          <a:prstGeom prst="rect">
            <a:avLst/>
          </a:prstGeom>
          <a:noFill/>
        </p:spPr>
        <p:txBody>
          <a:bodyPr wrap="square">
            <a:spAutoFit/>
          </a:bodyPr>
          <a:lstStyle/>
          <a:p>
            <a:r>
              <a:rPr lang="en-CA" sz="4000" b="1" dirty="0">
                <a:solidFill>
                  <a:srgbClr val="31BCAD"/>
                </a:solidFill>
                <a:effectLst/>
                <a:latin typeface="Helvetica Neue" panose="02000503000000020004" pitchFamily="2" charset="0"/>
                <a:ea typeface="Helvetica Neue" panose="02000503000000020004" pitchFamily="2" charset="0"/>
                <a:cs typeface="Helvetica Neue" panose="02000503000000020004" pitchFamily="2" charset="0"/>
              </a:rPr>
              <a:t>Communication</a:t>
            </a:r>
            <a:r>
              <a:rPr lang="en-CA" sz="4000" b="1" dirty="0">
                <a:solidFill>
                  <a:srgbClr val="31BCAD"/>
                </a:solidFill>
                <a:latin typeface="Helvetica Neue" panose="02000503000000020004" pitchFamily="2" charset="0"/>
                <a:ea typeface="Helvetica Neue" panose="02000503000000020004" pitchFamily="2" charset="0"/>
                <a:cs typeface="Helvetica Neue" panose="02000503000000020004" pitchFamily="2" charset="0"/>
              </a:rPr>
              <a:t> </a:t>
            </a:r>
          </a:p>
          <a:p>
            <a:r>
              <a:rPr lang="en-CA" sz="4000" dirty="0">
                <a:effectLst/>
                <a:latin typeface="Helvetica Neue" panose="02000503000000020004" pitchFamily="2" charset="0"/>
                <a:ea typeface="Helvetica Neue" panose="02000503000000020004" pitchFamily="2" charset="0"/>
                <a:cs typeface="Helvetica Neue" panose="02000503000000020004" pitchFamily="2" charset="0"/>
              </a:rPr>
              <a:t>After Stroke: Aphasia</a:t>
            </a:r>
          </a:p>
        </p:txBody>
      </p:sp>
      <p:pic>
        <p:nvPicPr>
          <p:cNvPr id="7" name="Picture 6" descr="A blue and white sign with white text&#10;&#10;Description automatically generated">
            <a:extLst>
              <a:ext uri="{FF2B5EF4-FFF2-40B4-BE49-F238E27FC236}">
                <a16:creationId xmlns:a16="http://schemas.microsoft.com/office/drawing/2014/main" id="{DA0C8584-1E1E-7BAF-4F25-97CF1802D48E}"/>
              </a:ext>
            </a:extLst>
          </p:cNvPr>
          <p:cNvPicPr>
            <a:picLocks noChangeAspect="1"/>
          </p:cNvPicPr>
          <p:nvPr/>
        </p:nvPicPr>
        <p:blipFill>
          <a:blip r:embed="rId3"/>
          <a:stretch>
            <a:fillRect/>
          </a:stretch>
        </p:blipFill>
        <p:spPr>
          <a:xfrm>
            <a:off x="8901840" y="266985"/>
            <a:ext cx="2070100" cy="800100"/>
          </a:xfrm>
          <a:prstGeom prst="rect">
            <a:avLst/>
          </a:prstGeom>
        </p:spPr>
      </p:pic>
      <p:pic>
        <p:nvPicPr>
          <p:cNvPr id="11" name="Picture 10" descr="A person and person talking&#10;&#10;Description automatically generated">
            <a:extLst>
              <a:ext uri="{FF2B5EF4-FFF2-40B4-BE49-F238E27FC236}">
                <a16:creationId xmlns:a16="http://schemas.microsoft.com/office/drawing/2014/main" id="{0A5F1C6D-DEC1-23B3-431F-1C4791A42F20}"/>
              </a:ext>
            </a:extLst>
          </p:cNvPr>
          <p:cNvPicPr>
            <a:picLocks noChangeAspect="1"/>
          </p:cNvPicPr>
          <p:nvPr/>
        </p:nvPicPr>
        <p:blipFill>
          <a:blip r:embed="rId4"/>
          <a:stretch>
            <a:fillRect/>
          </a:stretch>
        </p:blipFill>
        <p:spPr>
          <a:xfrm>
            <a:off x="515007" y="2541541"/>
            <a:ext cx="4472485" cy="2450677"/>
          </a:xfrm>
          <a:prstGeom prst="rect">
            <a:avLst/>
          </a:prstGeom>
        </p:spPr>
      </p:pic>
    </p:spTree>
    <p:extLst>
      <p:ext uri="{BB962C8B-B14F-4D97-AF65-F5344CB8AC3E}">
        <p14:creationId xmlns:p14="http://schemas.microsoft.com/office/powerpoint/2010/main" val="32949455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{32147598-3C07-5649-9BD1-90F14684BCAA}tf16401378</Template>
  <TotalTime>8416</TotalTime>
  <Words>852</Words>
  <Application>Microsoft Office PowerPoint</Application>
  <PresentationFormat>Widescreen</PresentationFormat>
  <Paragraphs>128</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Helvetica Neue</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Urso</dc:creator>
  <cp:lastModifiedBy>Jenkins, Heather</cp:lastModifiedBy>
  <cp:revision>309</cp:revision>
  <dcterms:created xsi:type="dcterms:W3CDTF">2023-11-28T17:30:17Z</dcterms:created>
  <dcterms:modified xsi:type="dcterms:W3CDTF">2024-06-03T17:20:54Z</dcterms:modified>
</cp:coreProperties>
</file>