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15" r:id="rId2"/>
    <p:sldId id="316" r:id="rId3"/>
    <p:sldId id="317" r:id="rId4"/>
    <p:sldId id="319" r:id="rId5"/>
    <p:sldId id="324" r:id="rId6"/>
    <p:sldId id="320" r:id="rId7"/>
    <p:sldId id="325" r:id="rId8"/>
    <p:sldId id="321" r:id="rId9"/>
    <p:sldId id="323"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728BB7-3D95-9C89-26DF-608F5F2A53B5}" name="Jana Van de Rydt" initials="JV" userId="4e034a107399202e"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9670"/>
    <a:srgbClr val="523D90"/>
    <a:srgbClr val="F47D20"/>
    <a:srgbClr val="2A804D"/>
    <a:srgbClr val="10818A"/>
    <a:srgbClr val="FC5959"/>
    <a:srgbClr val="DB6336"/>
    <a:srgbClr val="4166A1"/>
    <a:srgbClr val="31BCAD"/>
    <a:srgbClr val="EE34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74" autoAdjust="0"/>
    <p:restoredTop sz="69918" autoAdjust="0"/>
  </p:normalViewPr>
  <p:slideViewPr>
    <p:cSldViewPr snapToGrid="0">
      <p:cViewPr varScale="1">
        <p:scale>
          <a:sx n="79" d="100"/>
          <a:sy n="79" d="100"/>
        </p:scale>
        <p:origin x="1056" y="9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4E666E-5BBF-5A40-BFE3-DA3D82914BC0}" type="datetimeFigureOut">
              <a:rPr lang="en-US" smtClean="0"/>
              <a:t>2024/06/03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DD983-8305-314A-9800-E75A8538EF91}" type="slidenum">
              <a:rPr lang="en-US" smtClean="0"/>
              <a:t>‹#›</a:t>
            </a:fld>
            <a:endParaRPr lang="en-US"/>
          </a:p>
        </p:txBody>
      </p:sp>
    </p:spTree>
    <p:extLst>
      <p:ext uri="{BB962C8B-B14F-4D97-AF65-F5344CB8AC3E}">
        <p14:creationId xmlns:p14="http://schemas.microsoft.com/office/powerpoint/2010/main" val="317200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1</a:t>
            </a:fld>
            <a:endParaRPr lang="en-US"/>
          </a:p>
        </p:txBody>
      </p:sp>
    </p:spTree>
    <p:extLst>
      <p:ext uri="{BB962C8B-B14F-4D97-AF65-F5344CB8AC3E}">
        <p14:creationId xmlns:p14="http://schemas.microsoft.com/office/powerpoint/2010/main" val="253766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dirty="0">
                <a:effectLst/>
                <a:latin typeface="Helvetica Neue" panose="02000503000000020004" pitchFamily="2" charset="0"/>
                <a:ea typeface="Helvetica Neue" panose="02000503000000020004" pitchFamily="2" charset="0"/>
                <a:cs typeface="Helvetica Neue" panose="02000503000000020004" pitchFamily="2" charset="0"/>
              </a:rPr>
              <a:t>Dysphagia means trouble swallowing and can result from damage to the brain such as a stroke.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0" dirty="0">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When a person has dysphagia</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 they may need changes to their food textures and liquids to ensure that they can safely eat and drink.</a:t>
            </a:r>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2</a:t>
            </a:fld>
            <a:endParaRPr lang="en-US"/>
          </a:p>
        </p:txBody>
      </p:sp>
    </p:spTree>
    <p:extLst>
      <p:ext uri="{BB962C8B-B14F-4D97-AF65-F5344CB8AC3E}">
        <p14:creationId xmlns:p14="http://schemas.microsoft.com/office/powerpoint/2010/main" val="2200457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66BA45"/>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Up to 65% of people will have dysphagia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following a stroke</a:t>
            </a:r>
          </a:p>
          <a:p>
            <a:pPr marL="285750" indent="-285750">
              <a:buClr>
                <a:srgbClr val="66BA45"/>
              </a:buClr>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Pneumonia can occur when food or liquids “go down the wrong way”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(known as aspiration pneumonia</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t>
            </a:r>
          </a:p>
          <a:p>
            <a:pPr marL="285750" indent="-285750">
              <a:buClr>
                <a:srgbClr val="66BA45"/>
              </a:buClr>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Oral care before and after meals and at bedtime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can help reduce risk of aspiration pneumonia</a:t>
            </a:r>
          </a:p>
          <a:p>
            <a:pPr marL="285750" indent="-285750">
              <a:buClr>
                <a:srgbClr val="66BA45"/>
              </a:buClr>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Wingdings" pitchFamily="2" charset="2"/>
              <a:buChar char="ü"/>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Fear of choking and/or a change in food texture or thickened fluids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can result in poor intake. This can lead to weight loss and dehydration</a:t>
            </a:r>
          </a:p>
          <a:p>
            <a:pPr marL="285750" indent="-285750">
              <a:buClr>
                <a:srgbClr val="66BA45"/>
              </a:buClr>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Social isolation can occur for many people living with dysphagia.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It is important to include them in social activities and be sure they can join with safe food and beverage options</a:t>
            </a: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3</a:t>
            </a:fld>
            <a:endParaRPr lang="en-US"/>
          </a:p>
        </p:txBody>
      </p:sp>
    </p:spTree>
    <p:extLst>
      <p:ext uri="{BB962C8B-B14F-4D97-AF65-F5344CB8AC3E}">
        <p14:creationId xmlns:p14="http://schemas.microsoft.com/office/powerpoint/2010/main" val="3821598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steps you should take before you start helping a person with stroke eat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Perform hand hygiene</a:t>
            </a:r>
          </a:p>
          <a:p>
            <a:pPr marL="285750" indent="-285750">
              <a:buClr>
                <a:srgbClr val="66BA45"/>
              </a:buClr>
              <a:buFont typeface="Arial" panose="020B0604020202020204" pitchFamily="34" charset="0"/>
              <a:buChar cha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Ensure the person is alert</a:t>
            </a:r>
          </a:p>
          <a:p>
            <a:pPr marL="285750" indent="-285750">
              <a:buClr>
                <a:srgbClr val="66BA45"/>
              </a:buClr>
              <a:buFont typeface="Arial" panose="020B0604020202020204" pitchFamily="34" charset="0"/>
              <a:buChar cha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Follow the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suggestions by therapy staff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for use of assistive devices as needed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controlled sip cups, built-up utensil handles, plate guard, anti-slip mat, etc.)</a:t>
            </a:r>
          </a:p>
          <a:p>
            <a:pPr marL="285750" indent="-285750">
              <a:buClr>
                <a:srgbClr val="66BA45"/>
              </a:buClr>
              <a:buFont typeface="Arial" panose="020B0604020202020204" pitchFamily="34" charset="0"/>
              <a:buChar cha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Ensure dentures are in place and fit well</a:t>
            </a:r>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4</a:t>
            </a:fld>
            <a:endParaRPr lang="en-US"/>
          </a:p>
        </p:txBody>
      </p:sp>
    </p:spTree>
    <p:extLst>
      <p:ext uri="{BB962C8B-B14F-4D97-AF65-F5344CB8AC3E}">
        <p14:creationId xmlns:p14="http://schemas.microsoft.com/office/powerpoint/2010/main" val="1570836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a:t>
            </a:r>
            <a:r>
              <a:rPr lang="en-CA" sz="12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steps you should take before you start helping a person with stroke eat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Place yourself face to face and at eye level with the person.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If unable to do so,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sit on the person’s unaffected side</a:t>
            </a:r>
          </a:p>
          <a:p>
            <a:pPr marL="285750" indent="-285750">
              <a:buClr>
                <a:srgbClr val="66BA45"/>
              </a:buClr>
              <a:buFont typeface="Arial" panose="020B0604020202020204" pitchFamily="34" charset="0"/>
              <a:buChar cha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Check that the person is upright for the meal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unless otherwise noted in the care plan</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t>
            </a:r>
          </a:p>
          <a:p>
            <a:pPr marL="285750" indent="-285750">
              <a:buClr>
                <a:srgbClr val="66BA45"/>
              </a:buClr>
              <a:buFont typeface="Arial" panose="020B0604020202020204" pitchFamily="34" charset="0"/>
              <a:buChar cha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Ask for help if you are not sure a food is right for the person.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Check the care plan for safe options (e.g. popsicles, ice cream and/or milkshakes may not be okay for everyone)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5</a:t>
            </a:fld>
            <a:endParaRPr lang="en-US"/>
          </a:p>
        </p:txBody>
      </p:sp>
    </p:spTree>
    <p:extLst>
      <p:ext uri="{BB962C8B-B14F-4D97-AF65-F5344CB8AC3E}">
        <p14:creationId xmlns:p14="http://schemas.microsoft.com/office/powerpoint/2010/main" val="1674205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things you should look or listen for while a person is eating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Pocketing of food or pills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in the mouth or cheeks and under tongue</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Taking a long time to eat</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Drooling or spitting out food</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Shortness of breath after meals</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 wet or </a:t>
            </a:r>
            <a:r>
              <a:rPr lang="en-CA" sz="1200" dirty="0" err="1">
                <a:effectLst/>
                <a:latin typeface="Helvetica Neue" panose="02000503000000020004" pitchFamily="2" charset="0"/>
                <a:ea typeface="Helvetica Neue" panose="02000503000000020004" pitchFamily="2" charset="0"/>
                <a:cs typeface="Helvetica Neue" panose="02000503000000020004" pitchFamily="2" charset="0"/>
              </a:rPr>
              <a:t>gurgly</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 voice</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Throat-clearing</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Coughing or choking</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The person reporting that something is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sticking in their throat, their throat feels tight or they describe signs of heartburn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6</a:t>
            </a:fld>
            <a:endParaRPr lang="en-US"/>
          </a:p>
        </p:txBody>
      </p:sp>
    </p:spTree>
    <p:extLst>
      <p:ext uri="{BB962C8B-B14F-4D97-AF65-F5344CB8AC3E}">
        <p14:creationId xmlns:p14="http://schemas.microsoft.com/office/powerpoint/2010/main" val="121304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ways you can support a person during the meal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 patient and avoid rushing the meal</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Avoid talking when the person is eating</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Decrease distractions</a:t>
            </a:r>
          </a:p>
          <a:p>
            <a:pPr marL="285750" indent="-285750">
              <a:spcBef>
                <a:spcPts val="600"/>
              </a:spcBef>
              <a:buClr>
                <a:srgbClr val="66BA45"/>
              </a:buClr>
              <a:buFont typeface="Arial" panose="020B0604020202020204" pitchFamily="34" charset="0"/>
              <a:buChar cha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Support the person to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eat slowly and feed </a:t>
            </a:r>
            <a:r>
              <a:rPr lang="en-CA" sz="1200" dirty="0" err="1">
                <a:effectLst/>
                <a:latin typeface="Helvetica Neue" panose="02000503000000020004" pitchFamily="2" charset="0"/>
                <a:ea typeface="Helvetica Neue" panose="02000503000000020004" pitchFamily="2" charset="0"/>
                <a:cs typeface="Helvetica Neue" panose="02000503000000020004" pitchFamily="2" charset="0"/>
              </a:rPr>
              <a:t>themself</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 when able</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Confirm the mouth is clear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before offering more food and again after the meal</a:t>
            </a:r>
          </a:p>
          <a:p>
            <a:pPr marL="285750" indent="-285750">
              <a:spcBef>
                <a:spcPts val="600"/>
              </a:spcBef>
              <a:buClr>
                <a:srgbClr val="66BA45"/>
              </a:buClr>
              <a:buFont typeface="Arial" panose="020B0604020202020204" pitchFamily="34" charset="0"/>
              <a:buChar char="•"/>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Food can look different when the texture has changed.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 sure to let the person know what they are being offered</a:t>
            </a:r>
          </a:p>
          <a:p>
            <a:pPr marL="285750" indent="-285750">
              <a:spcBef>
                <a:spcPts val="600"/>
              </a:spcBef>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 positive!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can have a big impact on how much the person will eat and their pleasure of mealtime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5"/>
          </p:nvPr>
        </p:nvSpPr>
        <p:spPr/>
        <p:txBody>
          <a:bodyPr/>
          <a:lstStyle/>
          <a:p>
            <a:fld id="{0DCDD983-8305-314A-9800-E75A8538EF91}" type="slidenum">
              <a:rPr lang="en-US" smtClean="0"/>
              <a:t>7</a:t>
            </a:fld>
            <a:endParaRPr lang="en-US"/>
          </a:p>
        </p:txBody>
      </p:sp>
    </p:spTree>
    <p:extLst>
      <p:ext uri="{BB962C8B-B14F-4D97-AF65-F5344CB8AC3E}">
        <p14:creationId xmlns:p14="http://schemas.microsoft.com/office/powerpoint/2010/main" val="2476404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Smart Tips –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Always follow the care plan!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This section pertains to things that you should do after a person eats.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Keep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the person seated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upright for 30 minutes after eating</a:t>
            </a:r>
          </a:p>
          <a:p>
            <a:pPr marL="285750" indent="-285750">
              <a:buClr>
                <a:srgbClr val="66BA45"/>
              </a:buClr>
              <a:buFont typeface="Arial" panose="020B0604020202020204" pitchFamily="34" charset="0"/>
              <a:buChar char="•"/>
            </a:pPr>
            <a:endParaRPr lang="en-CA" sz="12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Check for pocketing of food</a:t>
            </a:r>
          </a:p>
          <a:p>
            <a:pPr marL="285750" indent="-285750">
              <a:buClr>
                <a:srgbClr val="66BA45"/>
              </a:buClr>
              <a:buFont typeface="Arial" panose="020B0604020202020204" pitchFamily="34" charset="0"/>
              <a:buChar cha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Encourage good oral care.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Provide help when needed with brushing teeth/dentures before and after meals</a:t>
            </a:r>
          </a:p>
          <a:p>
            <a:pPr marL="285750" indent="-285750">
              <a:buClr>
                <a:srgbClr val="66BA45"/>
              </a:buClr>
              <a:buFont typeface="Arial" panose="020B0604020202020204" pitchFamily="34" charset="0"/>
              <a:buChar cha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Arial" panose="020B0604020202020204" pitchFamily="34" charset="0"/>
              <a:buChar char="•"/>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Use a soft toothbrush and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avoid relying on oral swabs when assisting with oral car</a:t>
            </a:r>
            <a:r>
              <a:rPr lang="en-CA" b="1" dirty="0">
                <a:effectLst/>
                <a:latin typeface="Helvetica Neue" panose="02000503000000020004" pitchFamily="2" charset="0"/>
                <a:ea typeface="Helvetica Neue" panose="02000503000000020004" pitchFamily="2" charset="0"/>
                <a:cs typeface="Helvetica Neue" panose="02000503000000020004" pitchFamily="2" charset="0"/>
              </a:rPr>
              <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8</a:t>
            </a:fld>
            <a:endParaRPr lang="en-US"/>
          </a:p>
        </p:txBody>
      </p:sp>
    </p:spTree>
    <p:extLst>
      <p:ext uri="{BB962C8B-B14F-4D97-AF65-F5344CB8AC3E}">
        <p14:creationId xmlns:p14="http://schemas.microsoft.com/office/powerpoint/2010/main" val="329828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
                <a:srgbClr val="66BA45"/>
              </a:buClr>
              <a:buFont typeface="Wingdings" pitchFamily="2" charset="2"/>
              <a:buChar char="ü"/>
            </a:pP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Careful monitoring is vital </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because swallowing can change over time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and affect a person’s ability to eat and drink safely</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 If you see any changes in a person’s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eating or swallowing</a:t>
            </a: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 </a:t>
            </a:r>
            <a:r>
              <a:rPr lang="en-CA" sz="1200" b="0" dirty="0">
                <a:effectLst/>
                <a:latin typeface="Helvetica Neue" panose="02000503000000020004" pitchFamily="2" charset="0"/>
                <a:ea typeface="Helvetica Neue" panose="02000503000000020004" pitchFamily="2" charset="0"/>
                <a:cs typeface="Helvetica Neue" panose="02000503000000020004" pitchFamily="2" charset="0"/>
              </a:rPr>
              <a:t>report this to the team immediately</a:t>
            </a:r>
          </a:p>
          <a:p>
            <a:pPr marL="285750" indent="-285750">
              <a:buClr>
                <a:srgbClr val="66BA45"/>
              </a:buClr>
              <a:buFont typeface="Wingdings" pitchFamily="2" charset="2"/>
              <a:buChar char="ü"/>
            </a:pPr>
            <a:endParaRPr lang="en-CA" sz="12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buClr>
                <a:srgbClr val="66BA45"/>
              </a:buClr>
              <a:buFont typeface="Wingdings" pitchFamily="2" charset="2"/>
              <a:buChar char="ü"/>
            </a:pPr>
            <a:r>
              <a:rPr lang="en-CA" sz="1200" dirty="0">
                <a:effectLst/>
                <a:latin typeface="Helvetica Neue" panose="02000503000000020004" pitchFamily="2" charset="0"/>
                <a:ea typeface="Helvetica Neue" panose="02000503000000020004" pitchFamily="2" charset="0"/>
                <a:cs typeface="Helvetica Neue" panose="02000503000000020004" pitchFamily="2" charset="0"/>
              </a:rPr>
              <a:t>Registered Dietitians and Speech Language Pathologists are skilled in eating and swallowing. </a:t>
            </a:r>
            <a:r>
              <a:rPr lang="en-CA" sz="1200" b="1" dirty="0">
                <a:effectLst/>
                <a:latin typeface="Helvetica Neue" panose="02000503000000020004" pitchFamily="2" charset="0"/>
                <a:ea typeface="Helvetica Neue" panose="02000503000000020004" pitchFamily="2" charset="0"/>
                <a:cs typeface="Helvetica Neue" panose="02000503000000020004" pitchFamily="2" charset="0"/>
              </a:rPr>
              <a:t>It may be helpful to involve them in the person’s care</a:t>
            </a:r>
          </a:p>
          <a:p>
            <a:endParaRPr lang="en-CA" dirty="0"/>
          </a:p>
        </p:txBody>
      </p:sp>
      <p:sp>
        <p:nvSpPr>
          <p:cNvPr id="4" name="Slide Number Placeholder 3"/>
          <p:cNvSpPr>
            <a:spLocks noGrp="1"/>
          </p:cNvSpPr>
          <p:nvPr>
            <p:ph type="sldNum" sz="quarter" idx="10"/>
          </p:nvPr>
        </p:nvSpPr>
        <p:spPr/>
        <p:txBody>
          <a:bodyPr/>
          <a:lstStyle/>
          <a:p>
            <a:fld id="{0DCDD983-8305-314A-9800-E75A8538EF91}" type="slidenum">
              <a:rPr lang="en-US" smtClean="0"/>
              <a:t>9</a:t>
            </a:fld>
            <a:endParaRPr lang="en-US"/>
          </a:p>
        </p:txBody>
      </p:sp>
    </p:spTree>
    <p:extLst>
      <p:ext uri="{BB962C8B-B14F-4D97-AF65-F5344CB8AC3E}">
        <p14:creationId xmlns:p14="http://schemas.microsoft.com/office/powerpoint/2010/main" val="3969795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B4711-1A8B-196E-087C-6FCAB206E6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6492AA-AE22-5CCF-217E-7B8148028C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88F631D-35A8-1B4B-F7FF-D754DB3C8815}"/>
              </a:ext>
            </a:extLst>
          </p:cNvPr>
          <p:cNvSpPr>
            <a:spLocks noGrp="1"/>
          </p:cNvSpPr>
          <p:nvPr>
            <p:ph type="dt" sz="half" idx="10"/>
          </p:nvPr>
        </p:nvSpPr>
        <p:spPr/>
        <p:txBody>
          <a:bodyPr/>
          <a:lstStyle/>
          <a:p>
            <a:fld id="{D8FC18A9-D479-7E45-80BC-806C6DEA5369}" type="datetime1">
              <a:rPr lang="en-CA" smtClean="0"/>
              <a:t>2024-06-03</a:t>
            </a:fld>
            <a:endParaRPr lang="en-US"/>
          </a:p>
        </p:txBody>
      </p:sp>
      <p:sp>
        <p:nvSpPr>
          <p:cNvPr id="5" name="Footer Placeholder 4">
            <a:extLst>
              <a:ext uri="{FF2B5EF4-FFF2-40B4-BE49-F238E27FC236}">
                <a16:creationId xmlns:a16="http://schemas.microsoft.com/office/drawing/2014/main" id="{2416B51A-4DDE-5885-7D88-F46112B4C6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442B0-6096-EDB7-CAE5-02D12CEBB54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94732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9AEAA-D01D-5072-A430-91E15557D8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D1DC17-9BA0-3E6A-009E-58083B000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9F652-4843-5C7B-58B4-8B555F57C720}"/>
              </a:ext>
            </a:extLst>
          </p:cNvPr>
          <p:cNvSpPr>
            <a:spLocks noGrp="1"/>
          </p:cNvSpPr>
          <p:nvPr>
            <p:ph type="dt" sz="half" idx="10"/>
          </p:nvPr>
        </p:nvSpPr>
        <p:spPr/>
        <p:txBody>
          <a:bodyPr/>
          <a:lstStyle/>
          <a:p>
            <a:fld id="{9F2A9756-855C-4D46-B531-D08BF4519634}" type="datetime1">
              <a:rPr lang="en-CA" smtClean="0"/>
              <a:t>2024-06-03</a:t>
            </a:fld>
            <a:endParaRPr lang="en-US"/>
          </a:p>
        </p:txBody>
      </p:sp>
      <p:sp>
        <p:nvSpPr>
          <p:cNvPr id="5" name="Footer Placeholder 4">
            <a:extLst>
              <a:ext uri="{FF2B5EF4-FFF2-40B4-BE49-F238E27FC236}">
                <a16:creationId xmlns:a16="http://schemas.microsoft.com/office/drawing/2014/main" id="{1726BBEC-66DC-C0D7-2070-1091C42E15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3E57E-311D-EC71-9B70-E6A2C35423D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885813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2DFF78-9636-E62A-8651-3CC50D2C9C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C42AC1-19DB-54A5-28CC-C810A2DD5F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41873-925A-0FCE-CAA7-236E232CC853}"/>
              </a:ext>
            </a:extLst>
          </p:cNvPr>
          <p:cNvSpPr>
            <a:spLocks noGrp="1"/>
          </p:cNvSpPr>
          <p:nvPr>
            <p:ph type="dt" sz="half" idx="10"/>
          </p:nvPr>
        </p:nvSpPr>
        <p:spPr/>
        <p:txBody>
          <a:bodyPr/>
          <a:lstStyle/>
          <a:p>
            <a:fld id="{B70D64A3-D405-0949-B5A2-C55DDFD13F9A}" type="datetime1">
              <a:rPr lang="en-CA" smtClean="0"/>
              <a:t>2024-06-03</a:t>
            </a:fld>
            <a:endParaRPr lang="en-US"/>
          </a:p>
        </p:txBody>
      </p:sp>
      <p:sp>
        <p:nvSpPr>
          <p:cNvPr id="5" name="Footer Placeholder 4">
            <a:extLst>
              <a:ext uri="{FF2B5EF4-FFF2-40B4-BE49-F238E27FC236}">
                <a16:creationId xmlns:a16="http://schemas.microsoft.com/office/drawing/2014/main" id="{DF3D6EED-87AF-615B-3CCC-27C0A4357B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DB80-28B7-E3F0-5E2F-CE706FEC816A}"/>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11426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AE912-C2FA-BD90-DC11-43D5B9234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58C150-1D6A-C0F9-759F-CE02388D05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34E06-8AFE-E7EB-5BA9-DB71E3FCE2B7}"/>
              </a:ext>
            </a:extLst>
          </p:cNvPr>
          <p:cNvSpPr>
            <a:spLocks noGrp="1"/>
          </p:cNvSpPr>
          <p:nvPr>
            <p:ph type="dt" sz="half" idx="10"/>
          </p:nvPr>
        </p:nvSpPr>
        <p:spPr/>
        <p:txBody>
          <a:bodyPr/>
          <a:lstStyle/>
          <a:p>
            <a:fld id="{379F7857-9A97-4344-999A-9937CA3CFF32}" type="datetime1">
              <a:rPr lang="en-CA" smtClean="0"/>
              <a:t>2024-06-03</a:t>
            </a:fld>
            <a:endParaRPr lang="en-US"/>
          </a:p>
        </p:txBody>
      </p:sp>
      <p:sp>
        <p:nvSpPr>
          <p:cNvPr id="5" name="Footer Placeholder 4">
            <a:extLst>
              <a:ext uri="{FF2B5EF4-FFF2-40B4-BE49-F238E27FC236}">
                <a16:creationId xmlns:a16="http://schemas.microsoft.com/office/drawing/2014/main" id="{E683C00E-C190-1DE4-987A-72B4BAE83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46FCB-19A7-C141-D753-3E67F6E1B85E}"/>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1968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A6DA1-4B44-8350-D927-018F1431A0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2EC7037-A4C6-C739-5E14-8BE25373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29AB3-5061-44AB-280D-72629192EECB}"/>
              </a:ext>
            </a:extLst>
          </p:cNvPr>
          <p:cNvSpPr>
            <a:spLocks noGrp="1"/>
          </p:cNvSpPr>
          <p:nvPr>
            <p:ph type="dt" sz="half" idx="10"/>
          </p:nvPr>
        </p:nvSpPr>
        <p:spPr/>
        <p:txBody>
          <a:bodyPr/>
          <a:lstStyle/>
          <a:p>
            <a:fld id="{E4C8F6B2-F474-8546-B6B5-ADD8098E2F46}" type="datetime1">
              <a:rPr lang="en-CA" smtClean="0"/>
              <a:t>2024-06-03</a:t>
            </a:fld>
            <a:endParaRPr lang="en-US"/>
          </a:p>
        </p:txBody>
      </p:sp>
      <p:sp>
        <p:nvSpPr>
          <p:cNvPr id="5" name="Footer Placeholder 4">
            <a:extLst>
              <a:ext uri="{FF2B5EF4-FFF2-40B4-BE49-F238E27FC236}">
                <a16:creationId xmlns:a16="http://schemas.microsoft.com/office/drawing/2014/main" id="{4F0B0C91-5B88-7456-81D5-7EDAC67E8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EE6170-6AE5-48F8-11F1-2A73DE7733ED}"/>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404952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CDDF6-8B5A-CE7F-69F5-2231998095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F5F4FA-2B1E-9B5F-55C5-909C1ECC1F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DCFB32-6AED-1316-1BA6-B32D9575AF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B9B3FC-0854-B139-4133-494B4F536866}"/>
              </a:ext>
            </a:extLst>
          </p:cNvPr>
          <p:cNvSpPr>
            <a:spLocks noGrp="1"/>
          </p:cNvSpPr>
          <p:nvPr>
            <p:ph type="dt" sz="half" idx="10"/>
          </p:nvPr>
        </p:nvSpPr>
        <p:spPr/>
        <p:txBody>
          <a:bodyPr/>
          <a:lstStyle/>
          <a:p>
            <a:fld id="{0DE43BF4-4A9B-B540-BFE7-ABE1DB5A02D9}" type="datetime1">
              <a:rPr lang="en-CA" smtClean="0"/>
              <a:t>2024-06-03</a:t>
            </a:fld>
            <a:endParaRPr lang="en-US"/>
          </a:p>
        </p:txBody>
      </p:sp>
      <p:sp>
        <p:nvSpPr>
          <p:cNvPr id="6" name="Footer Placeholder 5">
            <a:extLst>
              <a:ext uri="{FF2B5EF4-FFF2-40B4-BE49-F238E27FC236}">
                <a16:creationId xmlns:a16="http://schemas.microsoft.com/office/drawing/2014/main" id="{A6341100-7ED9-0388-2F0C-EE7EE48619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547E6-F5DB-963B-4575-6CC2B5A3B7EC}"/>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52449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D77B5-6168-239C-6590-B4D85047D8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5952F7-BD67-4342-E368-D33CE75816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427D7A-0819-6158-D266-5690D7DD5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E8230-BF0B-97AF-EB70-0EC0819F93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4F121-01FF-2937-E54D-EA0A5D7B09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ACC4D77-5ABB-D4EB-EE8E-E0776BDCAB14}"/>
              </a:ext>
            </a:extLst>
          </p:cNvPr>
          <p:cNvSpPr>
            <a:spLocks noGrp="1"/>
          </p:cNvSpPr>
          <p:nvPr>
            <p:ph type="dt" sz="half" idx="10"/>
          </p:nvPr>
        </p:nvSpPr>
        <p:spPr/>
        <p:txBody>
          <a:bodyPr/>
          <a:lstStyle/>
          <a:p>
            <a:fld id="{87B356F5-0A96-0049-ABF6-6DCE47ED4E78}" type="datetime1">
              <a:rPr lang="en-CA" smtClean="0"/>
              <a:t>2024-06-03</a:t>
            </a:fld>
            <a:endParaRPr lang="en-US"/>
          </a:p>
        </p:txBody>
      </p:sp>
      <p:sp>
        <p:nvSpPr>
          <p:cNvPr id="8" name="Footer Placeholder 7">
            <a:extLst>
              <a:ext uri="{FF2B5EF4-FFF2-40B4-BE49-F238E27FC236}">
                <a16:creationId xmlns:a16="http://schemas.microsoft.com/office/drawing/2014/main" id="{36C4384F-FD15-84A8-C60C-D7E3D1B05C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838E03-5A22-EDEC-041E-00D91B3D20C4}"/>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4188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E458A-07A6-A300-1BAA-BD36484E24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56637-98EB-28C5-E4A0-28A47CB4B583}"/>
              </a:ext>
            </a:extLst>
          </p:cNvPr>
          <p:cNvSpPr>
            <a:spLocks noGrp="1"/>
          </p:cNvSpPr>
          <p:nvPr>
            <p:ph type="dt" sz="half" idx="10"/>
          </p:nvPr>
        </p:nvSpPr>
        <p:spPr/>
        <p:txBody>
          <a:bodyPr/>
          <a:lstStyle/>
          <a:p>
            <a:fld id="{5465264A-3346-664A-A4E5-E62F7BBAF892}" type="datetime1">
              <a:rPr lang="en-CA" smtClean="0"/>
              <a:t>2024-06-03</a:t>
            </a:fld>
            <a:endParaRPr lang="en-US"/>
          </a:p>
        </p:txBody>
      </p:sp>
      <p:sp>
        <p:nvSpPr>
          <p:cNvPr id="4" name="Footer Placeholder 3">
            <a:extLst>
              <a:ext uri="{FF2B5EF4-FFF2-40B4-BE49-F238E27FC236}">
                <a16:creationId xmlns:a16="http://schemas.microsoft.com/office/drawing/2014/main" id="{88866A18-D95A-5597-776E-38DBC13F21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C490E-BBD5-CDD0-FF4B-B8509BB6D5A7}"/>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80172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C0949-181E-3F2F-80D0-14A59C437083}"/>
              </a:ext>
            </a:extLst>
          </p:cNvPr>
          <p:cNvSpPr>
            <a:spLocks noGrp="1"/>
          </p:cNvSpPr>
          <p:nvPr>
            <p:ph type="dt" sz="half" idx="10"/>
          </p:nvPr>
        </p:nvSpPr>
        <p:spPr/>
        <p:txBody>
          <a:bodyPr/>
          <a:lstStyle/>
          <a:p>
            <a:fld id="{02A35CD2-F44A-364B-82B5-21846FACEBCF}" type="datetime1">
              <a:rPr lang="en-CA" smtClean="0"/>
              <a:t>2024-06-03</a:t>
            </a:fld>
            <a:endParaRPr lang="en-US"/>
          </a:p>
        </p:txBody>
      </p:sp>
      <p:sp>
        <p:nvSpPr>
          <p:cNvPr id="3" name="Footer Placeholder 2">
            <a:extLst>
              <a:ext uri="{FF2B5EF4-FFF2-40B4-BE49-F238E27FC236}">
                <a16:creationId xmlns:a16="http://schemas.microsoft.com/office/drawing/2014/main" id="{F7D99DD8-5C02-B0A8-F8F9-22F760BB8F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9EA090-B05F-E5C1-1153-B7629CE37050}"/>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62041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AE5E0-92AB-D298-5636-AA753390F5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2D995E-3C59-F53D-A2A0-083C9CBAD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25CF2-CDFB-2104-37C0-8730D4D35F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C74E5A-30C5-6E74-C991-7F10BC6BEA14}"/>
              </a:ext>
            </a:extLst>
          </p:cNvPr>
          <p:cNvSpPr>
            <a:spLocks noGrp="1"/>
          </p:cNvSpPr>
          <p:nvPr>
            <p:ph type="dt" sz="half" idx="10"/>
          </p:nvPr>
        </p:nvSpPr>
        <p:spPr/>
        <p:txBody>
          <a:bodyPr/>
          <a:lstStyle/>
          <a:p>
            <a:fld id="{ED8DA844-38DE-6547-BB02-DC2F83A55C1E}" type="datetime1">
              <a:rPr lang="en-CA" smtClean="0"/>
              <a:t>2024-06-03</a:t>
            </a:fld>
            <a:endParaRPr lang="en-US"/>
          </a:p>
        </p:txBody>
      </p:sp>
      <p:sp>
        <p:nvSpPr>
          <p:cNvPr id="6" name="Footer Placeholder 5">
            <a:extLst>
              <a:ext uri="{FF2B5EF4-FFF2-40B4-BE49-F238E27FC236}">
                <a16:creationId xmlns:a16="http://schemas.microsoft.com/office/drawing/2014/main" id="{DB6A66D8-C498-8B12-A4C1-7A61359C78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76287-DE8C-95FC-E7A4-A0E86BFE2F26}"/>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303901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91C08-306C-D95D-8401-7A2CBC390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8B4417-67DC-6193-7203-23D1A3E77F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E5CC8C-DBD2-0F35-2E39-B9EB1DCCD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DE0B9-79B9-8E66-897E-636731AC2554}"/>
              </a:ext>
            </a:extLst>
          </p:cNvPr>
          <p:cNvSpPr>
            <a:spLocks noGrp="1"/>
          </p:cNvSpPr>
          <p:nvPr>
            <p:ph type="dt" sz="half" idx="10"/>
          </p:nvPr>
        </p:nvSpPr>
        <p:spPr/>
        <p:txBody>
          <a:bodyPr/>
          <a:lstStyle/>
          <a:p>
            <a:fld id="{73C019FD-03C5-3F4F-B18E-34D50C2FFB94}" type="datetime1">
              <a:rPr lang="en-CA" smtClean="0"/>
              <a:t>2024-06-03</a:t>
            </a:fld>
            <a:endParaRPr lang="en-US"/>
          </a:p>
        </p:txBody>
      </p:sp>
      <p:sp>
        <p:nvSpPr>
          <p:cNvPr id="6" name="Footer Placeholder 5">
            <a:extLst>
              <a:ext uri="{FF2B5EF4-FFF2-40B4-BE49-F238E27FC236}">
                <a16:creationId xmlns:a16="http://schemas.microsoft.com/office/drawing/2014/main" id="{BA023314-F248-70AD-6A0F-28130A215C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341C66-8241-A4CD-93B8-047764AA43C1}"/>
              </a:ext>
            </a:extLst>
          </p:cNvPr>
          <p:cNvSpPr>
            <a:spLocks noGrp="1"/>
          </p:cNvSpPr>
          <p:nvPr>
            <p:ph type="sldNum" sz="quarter" idx="12"/>
          </p:nvPr>
        </p:nvSpPr>
        <p:spPr/>
        <p:txBody>
          <a:bodyPr/>
          <a:lstStyle/>
          <a:p>
            <a:fld id="{6AD6DC59-4653-7A4D-8176-0D237FA82B48}" type="slidenum">
              <a:rPr lang="en-US" smtClean="0"/>
              <a:t>‹#›</a:t>
            </a:fld>
            <a:endParaRPr lang="en-US"/>
          </a:p>
        </p:txBody>
      </p:sp>
    </p:spTree>
    <p:extLst>
      <p:ext uri="{BB962C8B-B14F-4D97-AF65-F5344CB8AC3E}">
        <p14:creationId xmlns:p14="http://schemas.microsoft.com/office/powerpoint/2010/main" val="2761520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5FC77-36C5-CD41-3752-8E3D3F8DAD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9B0CEF-794E-3E74-28F9-89532A57E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4438F-5E29-5652-A008-9412CB546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D8CBE-0F28-8D40-8CE8-D2248A4AA8CB}" type="datetime1">
              <a:rPr lang="en-CA" smtClean="0"/>
              <a:t>2024-06-03</a:t>
            </a:fld>
            <a:endParaRPr lang="en-US"/>
          </a:p>
        </p:txBody>
      </p:sp>
      <p:sp>
        <p:nvSpPr>
          <p:cNvPr id="5" name="Footer Placeholder 4">
            <a:extLst>
              <a:ext uri="{FF2B5EF4-FFF2-40B4-BE49-F238E27FC236}">
                <a16:creationId xmlns:a16="http://schemas.microsoft.com/office/drawing/2014/main" id="{A7427DC5-5BB1-E208-CB59-FF8EFEC2AB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A81F4C-F0D8-0E4D-3BB3-8F6B34BE1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6DC59-4653-7A4D-8176-0D237FA82B48}" type="slidenum">
              <a:rPr lang="en-US" smtClean="0"/>
              <a:t>‹#›</a:t>
            </a:fld>
            <a:endParaRPr lang="en-US"/>
          </a:p>
        </p:txBody>
      </p:sp>
    </p:spTree>
    <p:extLst>
      <p:ext uri="{BB962C8B-B14F-4D97-AF65-F5344CB8AC3E}">
        <p14:creationId xmlns:p14="http://schemas.microsoft.com/office/powerpoint/2010/main" val="114346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BA45"/>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286FE0A-33C5-DCE2-7AAC-73D83DCCE85F}"/>
              </a:ext>
            </a:extLst>
          </p:cNvPr>
          <p:cNvSpPr txBox="1"/>
          <p:nvPr/>
        </p:nvSpPr>
        <p:spPr>
          <a:xfrm>
            <a:off x="626906" y="2332915"/>
            <a:ext cx="7788615" cy="3785652"/>
          </a:xfrm>
          <a:prstGeom prst="rect">
            <a:avLst/>
          </a:prstGeom>
          <a:noFill/>
        </p:spPr>
        <p:txBody>
          <a:bodyPr wrap="square" anchor="t">
            <a:spAutoFit/>
          </a:bodyPr>
          <a:lstStyle/>
          <a:p>
            <a:pPr>
              <a:spcBef>
                <a:spcPts val="1800"/>
              </a:spcBef>
            </a:pPr>
            <a:r>
              <a:rPr lang="en-CA" sz="8000" b="1"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 After Stroke</a:t>
            </a:r>
            <a:endParaRPr lang="en-CA" sz="8000" dirty="0">
              <a:solidFill>
                <a:schemeClr val="bg1"/>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8" name="TextBox 7">
            <a:extLst>
              <a:ext uri="{FF2B5EF4-FFF2-40B4-BE49-F238E27FC236}">
                <a16:creationId xmlns:a16="http://schemas.microsoft.com/office/drawing/2014/main" id="{FCEB7CDC-D11C-ECCE-164B-561FB8250904}"/>
              </a:ext>
            </a:extLst>
          </p:cNvPr>
          <p:cNvSpPr txBox="1"/>
          <p:nvPr/>
        </p:nvSpPr>
        <p:spPr>
          <a:xfrm>
            <a:off x="781582" y="1854068"/>
            <a:ext cx="1812762" cy="400110"/>
          </a:xfrm>
          <a:prstGeom prst="rect">
            <a:avLst/>
          </a:prstGeom>
          <a:solidFill>
            <a:schemeClr val="bg1"/>
          </a:solidFill>
        </p:spPr>
        <p:txBody>
          <a:bodyPr wrap="square">
            <a:spAutoFit/>
          </a:bodyPr>
          <a:lstStyle/>
          <a:p>
            <a:pPr algn="ctr">
              <a:spcAft>
                <a:spcPts val="1200"/>
              </a:spcAft>
            </a:pPr>
            <a:r>
              <a:rPr lang="en-CA" sz="2000" b="1" spc="600" dirty="0">
                <a:solidFill>
                  <a:srgbClr val="66BA45"/>
                </a:solidFill>
                <a:latin typeface="Helvetica Neue" panose="02000503000000020004" pitchFamily="2" charset="0"/>
                <a:ea typeface="Helvetica Neue" panose="02000503000000020004" pitchFamily="2" charset="0"/>
                <a:cs typeface="Helvetica Neue" panose="02000503000000020004" pitchFamily="2" charset="0"/>
              </a:rPr>
              <a:t>TOPIC</a:t>
            </a:r>
            <a:r>
              <a:rPr lang="en-CA" sz="2000" b="1" dirty="0">
                <a:solidFill>
                  <a:srgbClr val="66BA45"/>
                </a:solidFill>
                <a:latin typeface="Helvetica Neue" panose="02000503000000020004" pitchFamily="2" charset="0"/>
                <a:ea typeface="Helvetica Neue" panose="02000503000000020004" pitchFamily="2" charset="0"/>
                <a:cs typeface="Helvetica Neue" panose="02000503000000020004" pitchFamily="2" charset="0"/>
              </a:rPr>
              <a:t>:</a:t>
            </a:r>
            <a:endParaRPr lang="en-CA" sz="2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9" name="TextBox 8">
            <a:extLst>
              <a:ext uri="{FF2B5EF4-FFF2-40B4-BE49-F238E27FC236}">
                <a16:creationId xmlns:a16="http://schemas.microsoft.com/office/drawing/2014/main" id="{2CA98192-22E7-5D62-376B-60916C8527B6}"/>
              </a:ext>
            </a:extLst>
          </p:cNvPr>
          <p:cNvSpPr txBox="1"/>
          <p:nvPr/>
        </p:nvSpPr>
        <p:spPr>
          <a:xfrm>
            <a:off x="4827181" y="223284"/>
            <a:ext cx="184731" cy="369332"/>
          </a:xfrm>
          <a:prstGeom prst="rect">
            <a:avLst/>
          </a:prstGeom>
          <a:noFill/>
        </p:spPr>
        <p:txBody>
          <a:bodyPr wrap="none" rtlCol="0">
            <a:spAutoFit/>
          </a:bodyPr>
          <a:lstStyle/>
          <a:p>
            <a:endParaRPr lang="en-US" dirty="0"/>
          </a:p>
        </p:txBody>
      </p:sp>
      <p:pic>
        <p:nvPicPr>
          <p:cNvPr id="2" name="Picture 1" descr="A grey brain with black background&#10;&#10;Description automatically generated">
            <a:extLst>
              <a:ext uri="{FF2B5EF4-FFF2-40B4-BE49-F238E27FC236}">
                <a16:creationId xmlns:a16="http://schemas.microsoft.com/office/drawing/2014/main" id="{162257DB-F7ED-2078-ABFF-F215EEB120DD}"/>
              </a:ext>
            </a:extLst>
          </p:cNvPr>
          <p:cNvPicPr/>
          <p:nvPr/>
        </p:nvPicPr>
        <p:blipFill>
          <a:blip r:embed="rId4"/>
          <a:stretch>
            <a:fillRect/>
          </a:stretch>
        </p:blipFill>
        <p:spPr>
          <a:xfrm>
            <a:off x="8624925" y="1318437"/>
            <a:ext cx="2695341" cy="4800130"/>
          </a:xfrm>
          <a:prstGeom prst="rect">
            <a:avLst/>
          </a:prstGeom>
        </p:spPr>
      </p:pic>
    </p:spTree>
    <p:custDataLst>
      <p:tags r:id="rId1"/>
    </p:custDataLst>
    <p:extLst>
      <p:ext uri="{BB962C8B-B14F-4D97-AF65-F5344CB8AC3E}">
        <p14:creationId xmlns:p14="http://schemas.microsoft.com/office/powerpoint/2010/main" val="3063626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een and black rectangle with white text&#10;&#10;Description automatically generated">
            <a:extLst>
              <a:ext uri="{FF2B5EF4-FFF2-40B4-BE49-F238E27FC236}">
                <a16:creationId xmlns:a16="http://schemas.microsoft.com/office/drawing/2014/main" id="{6BC8B145-3DD8-7BF8-9CB5-D040683D316F}"/>
              </a:ext>
            </a:extLst>
          </p:cNvPr>
          <p:cNvPicPr>
            <a:picLocks noChangeAspect="1"/>
          </p:cNvPicPr>
          <p:nvPr/>
        </p:nvPicPr>
        <p:blipFill>
          <a:blip r:embed="rId4"/>
          <a:stretch>
            <a:fillRect/>
          </a:stretch>
        </p:blipFill>
        <p:spPr>
          <a:xfrm>
            <a:off x="8901840" y="253801"/>
            <a:ext cx="2070100" cy="800100"/>
          </a:xfrm>
          <a:prstGeom prst="rect">
            <a:avLst/>
          </a:prstGeom>
        </p:spPr>
      </p:pic>
      <p:sp>
        <p:nvSpPr>
          <p:cNvPr id="33" name="Rectangle 32">
            <a:extLst>
              <a:ext uri="{FF2B5EF4-FFF2-40B4-BE49-F238E27FC236}">
                <a16:creationId xmlns:a16="http://schemas.microsoft.com/office/drawing/2014/main" id="{9D64C07B-2A1F-CC75-1EBF-D2EC0B9A68C4}"/>
              </a:ext>
            </a:extLst>
          </p:cNvPr>
          <p:cNvSpPr/>
          <p:nvPr/>
        </p:nvSpPr>
        <p:spPr>
          <a:xfrm>
            <a:off x="569753" y="2338852"/>
            <a:ext cx="10402188" cy="2901742"/>
          </a:xfrm>
          <a:prstGeom prst="rect">
            <a:avLst/>
          </a:prstGeom>
          <a:solidFill>
            <a:srgbClr val="66BA45">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66BA45"/>
              </a:solidFill>
            </a:endParaRPr>
          </a:p>
        </p:txBody>
      </p:sp>
      <p:sp>
        <p:nvSpPr>
          <p:cNvPr id="8" name="TextBox 7">
            <a:extLst>
              <a:ext uri="{FF2B5EF4-FFF2-40B4-BE49-F238E27FC236}">
                <a16:creationId xmlns:a16="http://schemas.microsoft.com/office/drawing/2014/main" id="{7B9B826D-F18B-B2AC-9025-934FEB7A57C4}"/>
              </a:ext>
            </a:extLst>
          </p:cNvPr>
          <p:cNvSpPr txBox="1"/>
          <p:nvPr/>
        </p:nvSpPr>
        <p:spPr>
          <a:xfrm>
            <a:off x="711426" y="2627866"/>
            <a:ext cx="10118842" cy="2031325"/>
          </a:xfrm>
          <a:prstGeom prst="rect">
            <a:avLst/>
          </a:prstGeom>
          <a:noFill/>
        </p:spPr>
        <p:txBody>
          <a:bodyPr wrap="square">
            <a:spAutoFit/>
          </a:bodyPr>
          <a:lstStyle/>
          <a:p>
            <a:pPr>
              <a:spcBef>
                <a:spcPts val="600"/>
              </a:spcBef>
              <a:spcAft>
                <a:spcPts val="600"/>
              </a:spcAft>
            </a:pP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Dysphagia:</a:t>
            </a: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Means trouble swallowing</a:t>
            </a:r>
            <a:endParaRPr lang="en-CA" sz="2400" b="1" dirty="0">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Results from damage to the brain</a:t>
            </a:r>
            <a:endParaRPr lang="en-CA" sz="2400" b="1" dirty="0">
              <a:effectLst/>
              <a:latin typeface="Helvetica Neue" panose="02000503000000020004" pitchFamily="2" charset="0"/>
              <a:ea typeface="Helvetica Neue" panose="02000503000000020004" pitchFamily="2" charset="0"/>
              <a:cs typeface="Helvetica Neue" panose="02000503000000020004" pitchFamily="2" charset="0"/>
            </a:endParaRPr>
          </a:p>
          <a:p>
            <a:pPr marL="342900" indent="-342900">
              <a:spcBef>
                <a:spcPts val="600"/>
              </a:spcBef>
              <a:spcAft>
                <a:spcPts val="600"/>
              </a:spcAft>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May require changes to food textures and liquids for safety</a:t>
            </a:r>
          </a:p>
        </p:txBody>
      </p:sp>
      <p:sp>
        <p:nvSpPr>
          <p:cNvPr id="37" name="TextBox 36">
            <a:extLst>
              <a:ext uri="{FF2B5EF4-FFF2-40B4-BE49-F238E27FC236}">
                <a16:creationId xmlns:a16="http://schemas.microsoft.com/office/drawing/2014/main" id="{3F99C738-BB80-7DA7-0E9F-84BFB8A7CF0B}"/>
              </a:ext>
            </a:extLst>
          </p:cNvPr>
          <p:cNvSpPr txBox="1"/>
          <p:nvPr/>
        </p:nvSpPr>
        <p:spPr>
          <a:xfrm>
            <a:off x="515007" y="345523"/>
            <a:ext cx="7429780" cy="1323439"/>
          </a:xfrm>
          <a:prstGeom prst="rect">
            <a:avLst/>
          </a:prstGeom>
          <a:noFill/>
        </p:spPr>
        <p:txBody>
          <a:bodyPr wrap="square">
            <a:spAutoFit/>
          </a:bodyPr>
          <a:lstStyle/>
          <a:p>
            <a:r>
              <a:rPr lang="en-CA" sz="4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a:t>
            </a:r>
            <a:r>
              <a:rPr lang="en-CA" sz="40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66BA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1" cy="378082"/>
          </a:xfrm>
        </p:spPr>
        <p:txBody>
          <a:bodyPr/>
          <a:lstStyle/>
          <a:p>
            <a:fld id="{6AD6DC59-4653-7A4D-8176-0D237FA82B48}" type="slidenum">
              <a:rPr lang="en-US" smtClean="0">
                <a:solidFill>
                  <a:schemeClr val="bg1"/>
                </a:solidFill>
              </a:rPr>
              <a:t>2</a:t>
            </a:fld>
            <a:endParaRPr lang="en-US" dirty="0">
              <a:solidFill>
                <a:schemeClr val="bg1"/>
              </a:solidFill>
            </a:endParaRPr>
          </a:p>
        </p:txBody>
      </p:sp>
    </p:spTree>
    <p:custDataLst>
      <p:tags r:id="rId1"/>
    </p:custDataLst>
    <p:extLst>
      <p:ext uri="{BB962C8B-B14F-4D97-AF65-F5344CB8AC3E}">
        <p14:creationId xmlns:p14="http://schemas.microsoft.com/office/powerpoint/2010/main" val="3450683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3B0A7742-B88F-AB93-F7BD-74ECEE237A88}"/>
              </a:ext>
            </a:extLst>
          </p:cNvPr>
          <p:cNvSpPr txBox="1"/>
          <p:nvPr/>
        </p:nvSpPr>
        <p:spPr>
          <a:xfrm>
            <a:off x="515007" y="2799013"/>
            <a:ext cx="10157347" cy="2554545"/>
          </a:xfrm>
          <a:prstGeom prst="rect">
            <a:avLst/>
          </a:prstGeom>
          <a:noFill/>
        </p:spPr>
        <p:txBody>
          <a:bodyPr wrap="square">
            <a:spAutoFit/>
          </a:bodyPr>
          <a:lstStyle/>
          <a:p>
            <a:pPr marL="285750" indent="-285750">
              <a:spcBef>
                <a:spcPts val="600"/>
              </a:spcBef>
              <a:spcAft>
                <a:spcPts val="600"/>
              </a:spcAft>
              <a:buClr>
                <a:srgbClr val="66BA45"/>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Up to 65% of people will have dysphagia</a:t>
            </a:r>
          </a:p>
          <a:p>
            <a:pPr marL="285750" indent="-285750">
              <a:spcBef>
                <a:spcPts val="600"/>
              </a:spcBef>
              <a:spcAft>
                <a:spcPts val="600"/>
              </a:spcAft>
              <a:buClr>
                <a:srgbClr val="66BA45"/>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Pneumonia can occur when food or liquids “go down the wrong way”</a:t>
            </a:r>
          </a:p>
          <a:p>
            <a:pPr marL="285750" indent="-285750">
              <a:spcBef>
                <a:spcPts val="600"/>
              </a:spcBef>
              <a:spcAft>
                <a:spcPts val="600"/>
              </a:spcAft>
              <a:buClr>
                <a:srgbClr val="66BA45"/>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Oral care should be done before and after meals and at bedtime</a:t>
            </a:r>
          </a:p>
          <a:p>
            <a:pPr marL="285750" indent="-285750">
              <a:spcBef>
                <a:spcPts val="600"/>
              </a:spcBef>
              <a:spcAft>
                <a:spcPts val="600"/>
              </a:spcAft>
              <a:buClr>
                <a:srgbClr val="66BA45"/>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Poor intake can lead to weight loss and dehydration</a:t>
            </a:r>
          </a:p>
          <a:p>
            <a:pPr marL="285750" indent="-285750">
              <a:spcBef>
                <a:spcPts val="600"/>
              </a:spcBef>
              <a:spcAft>
                <a:spcPts val="600"/>
              </a:spcAft>
              <a:buClr>
                <a:srgbClr val="66BA45"/>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Social isolation can occur for many people living with dysphagia</a:t>
            </a:r>
          </a:p>
        </p:txBody>
      </p:sp>
      <p:sp>
        <p:nvSpPr>
          <p:cNvPr id="35" name="TextBox 34">
            <a:extLst>
              <a:ext uri="{FF2B5EF4-FFF2-40B4-BE49-F238E27FC236}">
                <a16:creationId xmlns:a16="http://schemas.microsoft.com/office/drawing/2014/main" id="{79DAB083-B228-F343-2C41-42824666980D}"/>
              </a:ext>
            </a:extLst>
          </p:cNvPr>
          <p:cNvSpPr txBox="1"/>
          <p:nvPr/>
        </p:nvSpPr>
        <p:spPr>
          <a:xfrm>
            <a:off x="515007" y="1827608"/>
            <a:ext cx="6098058" cy="523220"/>
          </a:xfrm>
          <a:prstGeom prst="rect">
            <a:avLst/>
          </a:prstGeom>
          <a:noFill/>
        </p:spPr>
        <p:txBody>
          <a:bodyPr wrap="square">
            <a:spAutoFit/>
          </a:bodyPr>
          <a:lstStyle/>
          <a:p>
            <a:r>
              <a:rPr lang="en-CA" sz="2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What you should know:</a:t>
            </a:r>
            <a:endParaRPr lang="en-CA" sz="2800"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8" name="Rectangle 37">
            <a:extLst>
              <a:ext uri="{FF2B5EF4-FFF2-40B4-BE49-F238E27FC236}">
                <a16:creationId xmlns:a16="http://schemas.microsoft.com/office/drawing/2014/main" id="{E66D0410-802B-00D8-6F57-59A26459BFCD}"/>
              </a:ext>
            </a:extLst>
          </p:cNvPr>
          <p:cNvSpPr/>
          <p:nvPr/>
        </p:nvSpPr>
        <p:spPr>
          <a:xfrm>
            <a:off x="11528339" y="-24714"/>
            <a:ext cx="700732" cy="6895072"/>
          </a:xfrm>
          <a:prstGeom prst="rect">
            <a:avLst/>
          </a:prstGeom>
          <a:solidFill>
            <a:srgbClr val="66BA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Slide Number Placeholder 26">
            <a:extLst>
              <a:ext uri="{FF2B5EF4-FFF2-40B4-BE49-F238E27FC236}">
                <a16:creationId xmlns:a16="http://schemas.microsoft.com/office/drawing/2014/main" id="{BC929D09-5A2C-B622-308C-F241F59FA83A}"/>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3</a:t>
            </a:fld>
            <a:endParaRPr lang="en-US" dirty="0">
              <a:solidFill>
                <a:schemeClr val="bg1"/>
              </a:solidFill>
            </a:endParaRPr>
          </a:p>
        </p:txBody>
      </p:sp>
      <p:pic>
        <p:nvPicPr>
          <p:cNvPr id="4" name="Picture 3" descr="A green and black rectangle with white text&#10;&#10;Description automatically generated">
            <a:extLst>
              <a:ext uri="{FF2B5EF4-FFF2-40B4-BE49-F238E27FC236}">
                <a16:creationId xmlns:a16="http://schemas.microsoft.com/office/drawing/2014/main" id="{A1E7D7C5-F47B-D40E-D793-25BC41C32E32}"/>
              </a:ext>
            </a:extLst>
          </p:cNvPr>
          <p:cNvPicPr>
            <a:picLocks noChangeAspect="1"/>
          </p:cNvPicPr>
          <p:nvPr/>
        </p:nvPicPr>
        <p:blipFill>
          <a:blip r:embed="rId4"/>
          <a:stretch>
            <a:fillRect/>
          </a:stretch>
        </p:blipFill>
        <p:spPr>
          <a:xfrm>
            <a:off x="8901840" y="253801"/>
            <a:ext cx="2070100" cy="800100"/>
          </a:xfrm>
          <a:prstGeom prst="rect">
            <a:avLst/>
          </a:prstGeom>
        </p:spPr>
      </p:pic>
      <p:sp>
        <p:nvSpPr>
          <p:cNvPr id="5" name="TextBox 4">
            <a:extLst>
              <a:ext uri="{FF2B5EF4-FFF2-40B4-BE49-F238E27FC236}">
                <a16:creationId xmlns:a16="http://schemas.microsoft.com/office/drawing/2014/main" id="{01286E77-B4B9-51CD-EF53-B0CC66D8AC6E}"/>
              </a:ext>
            </a:extLst>
          </p:cNvPr>
          <p:cNvSpPr txBox="1"/>
          <p:nvPr/>
        </p:nvSpPr>
        <p:spPr>
          <a:xfrm>
            <a:off x="515007" y="345523"/>
            <a:ext cx="7429780" cy="1323439"/>
          </a:xfrm>
          <a:prstGeom prst="rect">
            <a:avLst/>
          </a:prstGeom>
          <a:noFill/>
        </p:spPr>
        <p:txBody>
          <a:bodyPr wrap="square">
            <a:spAutoFit/>
          </a:bodyPr>
          <a:lstStyle/>
          <a:p>
            <a:r>
              <a:rPr lang="en-CA" sz="4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a:t>
            </a:r>
            <a:r>
              <a:rPr lang="en-CA" sz="40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custDataLst>
      <p:tags r:id="rId1"/>
    </p:custDataLst>
    <p:extLst>
      <p:ext uri="{BB962C8B-B14F-4D97-AF65-F5344CB8AC3E}">
        <p14:creationId xmlns:p14="http://schemas.microsoft.com/office/powerpoint/2010/main" val="56695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6BA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4</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4421783" y="3422822"/>
            <a:ext cx="6436407" cy="2031325"/>
          </a:xfrm>
          <a:prstGeom prst="rect">
            <a:avLst/>
          </a:prstGeom>
          <a:noFill/>
        </p:spPr>
        <p:txBody>
          <a:bodyPr wrap="square">
            <a:spAutoFit/>
          </a:bodyPr>
          <a:lstStyle/>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Perform hand hygiene</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Ensure the person is alert</a:t>
            </a:r>
          </a:p>
          <a:p>
            <a:pPr marL="285750" indent="-285750">
              <a:spcBef>
                <a:spcPts val="600"/>
              </a:spcBef>
              <a:spcAft>
                <a:spcPts val="600"/>
              </a:spcAft>
              <a:buClr>
                <a:srgbClr val="66BA45"/>
              </a:buClr>
              <a:buFont typeface="Arial" panose="020B0604020202020204" pitchFamily="34" charset="0"/>
              <a:buChar char="•"/>
            </a:pPr>
            <a:r>
              <a:rPr lang="en-CA" sz="2400" dirty="0">
                <a:latin typeface="Helvetica Neue" panose="02000503000000020004" pitchFamily="2" charset="0"/>
                <a:ea typeface="Helvetica Neue" panose="02000503000000020004" pitchFamily="2" charset="0"/>
                <a:cs typeface="Helvetica Neue" panose="02000503000000020004" pitchFamily="2" charset="0"/>
              </a:rPr>
              <a:t>U</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se assistive devices as needed</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Ensure dentures are in place and fit well</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4" name="Picture 3" descr="A green and black rectangle with white text&#10;&#10;Description automatically generated">
            <a:extLst>
              <a:ext uri="{FF2B5EF4-FFF2-40B4-BE49-F238E27FC236}">
                <a16:creationId xmlns:a16="http://schemas.microsoft.com/office/drawing/2014/main" id="{BE676423-7CA6-465B-6257-EF6741A1F045}"/>
              </a:ext>
            </a:extLst>
          </p:cNvPr>
          <p:cNvPicPr>
            <a:picLocks noChangeAspect="1"/>
          </p:cNvPicPr>
          <p:nvPr/>
        </p:nvPicPr>
        <p:blipFill>
          <a:blip r:embed="rId4"/>
          <a:stretch>
            <a:fillRect/>
          </a:stretch>
        </p:blipFill>
        <p:spPr>
          <a:xfrm>
            <a:off x="8901840" y="253801"/>
            <a:ext cx="2070100" cy="800100"/>
          </a:xfrm>
          <a:prstGeom prst="rect">
            <a:avLst/>
          </a:prstGeom>
        </p:spPr>
      </p:pic>
      <p:sp>
        <p:nvSpPr>
          <p:cNvPr id="5" name="TextBox 4">
            <a:extLst>
              <a:ext uri="{FF2B5EF4-FFF2-40B4-BE49-F238E27FC236}">
                <a16:creationId xmlns:a16="http://schemas.microsoft.com/office/drawing/2014/main" id="{126DA6BA-22C5-30D6-99C2-3633793326BD}"/>
              </a:ext>
            </a:extLst>
          </p:cNvPr>
          <p:cNvSpPr txBox="1"/>
          <p:nvPr/>
        </p:nvSpPr>
        <p:spPr>
          <a:xfrm>
            <a:off x="515007" y="345523"/>
            <a:ext cx="7429780" cy="1323439"/>
          </a:xfrm>
          <a:prstGeom prst="rect">
            <a:avLst/>
          </a:prstGeom>
          <a:noFill/>
        </p:spPr>
        <p:txBody>
          <a:bodyPr wrap="square">
            <a:spAutoFit/>
          </a:bodyPr>
          <a:lstStyle/>
          <a:p>
            <a:r>
              <a:rPr lang="en-CA" sz="4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a:t>
            </a:r>
            <a:r>
              <a:rPr lang="en-CA" sz="40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8" name="Picture 7" descr="A screenshot of a phone&#10;&#10;Description automatically generated">
            <a:extLst>
              <a:ext uri="{FF2B5EF4-FFF2-40B4-BE49-F238E27FC236}">
                <a16:creationId xmlns:a16="http://schemas.microsoft.com/office/drawing/2014/main" id="{F0E71151-E9A2-D0F4-31B5-98C838922B62}"/>
              </a:ext>
            </a:extLst>
          </p:cNvPr>
          <p:cNvPicPr>
            <a:picLocks noChangeAspect="1"/>
          </p:cNvPicPr>
          <p:nvPr/>
        </p:nvPicPr>
        <p:blipFill>
          <a:blip r:embed="rId5"/>
          <a:stretch>
            <a:fillRect/>
          </a:stretch>
        </p:blipFill>
        <p:spPr>
          <a:xfrm>
            <a:off x="664292" y="2690695"/>
            <a:ext cx="3287675" cy="3632956"/>
          </a:xfrm>
          <a:prstGeom prst="rect">
            <a:avLst/>
          </a:prstGeom>
        </p:spPr>
      </p:pic>
      <p:sp>
        <p:nvSpPr>
          <p:cNvPr id="9" name="TextBox 8">
            <a:extLst>
              <a:ext uri="{FF2B5EF4-FFF2-40B4-BE49-F238E27FC236}">
                <a16:creationId xmlns:a16="http://schemas.microsoft.com/office/drawing/2014/main" id="{D1B01229-C4C0-45A7-B801-37BCB341174D}"/>
              </a:ext>
            </a:extLst>
          </p:cNvPr>
          <p:cNvSpPr txBox="1"/>
          <p:nvPr/>
        </p:nvSpPr>
        <p:spPr>
          <a:xfrm>
            <a:off x="515007" y="1827608"/>
            <a:ext cx="6098058" cy="523220"/>
          </a:xfrm>
          <a:prstGeom prst="rect">
            <a:avLst/>
          </a:prstGeom>
          <a:noFill/>
        </p:spPr>
        <p:txBody>
          <a:bodyPr wrap="square">
            <a:spAutoFit/>
          </a:bodyPr>
          <a:lstStyle/>
          <a:p>
            <a:r>
              <a:rPr lang="en-CA" sz="2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Smart Tips:</a:t>
            </a:r>
            <a:endParaRPr lang="en-CA" sz="2800"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Tree>
    <p:custDataLst>
      <p:tags r:id="rId1"/>
    </p:custDataLst>
    <p:extLst>
      <p:ext uri="{BB962C8B-B14F-4D97-AF65-F5344CB8AC3E}">
        <p14:creationId xmlns:p14="http://schemas.microsoft.com/office/powerpoint/2010/main" val="3728061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6BA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5</a:t>
            </a:fld>
            <a:endParaRPr lang="en-US" dirty="0">
              <a:solidFill>
                <a:schemeClr val="bg1"/>
              </a:solidFill>
            </a:endParaRPr>
          </a:p>
        </p:txBody>
      </p:sp>
      <p:sp>
        <p:nvSpPr>
          <p:cNvPr id="31" name="TextBox 30">
            <a:extLst>
              <a:ext uri="{FF2B5EF4-FFF2-40B4-BE49-F238E27FC236}">
                <a16:creationId xmlns:a16="http://schemas.microsoft.com/office/drawing/2014/main" id="{3B0A7742-B88F-AB93-F7BD-74ECEE237A88}"/>
              </a:ext>
            </a:extLst>
          </p:cNvPr>
          <p:cNvSpPr txBox="1"/>
          <p:nvPr/>
        </p:nvSpPr>
        <p:spPr>
          <a:xfrm>
            <a:off x="4513318" y="3009345"/>
            <a:ext cx="6830481" cy="2246769"/>
          </a:xfrm>
          <a:prstGeom prst="rect">
            <a:avLst/>
          </a:prstGeom>
          <a:noFill/>
        </p:spPr>
        <p:txBody>
          <a:bodyPr wrap="square">
            <a:spAutoFit/>
          </a:bodyPr>
          <a:lstStyle/>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Place yourself face to face and at eye level or sit on the person’s unaffected side</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Check that the person is upright for the meal</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Ask for help if you are not sure a food is right for the person</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4" name="Picture 3" descr="A green and black rectangle with white text&#10;&#10;Description automatically generated">
            <a:extLst>
              <a:ext uri="{FF2B5EF4-FFF2-40B4-BE49-F238E27FC236}">
                <a16:creationId xmlns:a16="http://schemas.microsoft.com/office/drawing/2014/main" id="{BE676423-7CA6-465B-6257-EF6741A1F045}"/>
              </a:ext>
            </a:extLst>
          </p:cNvPr>
          <p:cNvPicPr>
            <a:picLocks noChangeAspect="1"/>
          </p:cNvPicPr>
          <p:nvPr/>
        </p:nvPicPr>
        <p:blipFill>
          <a:blip r:embed="rId4"/>
          <a:stretch>
            <a:fillRect/>
          </a:stretch>
        </p:blipFill>
        <p:spPr>
          <a:xfrm>
            <a:off x="8901840" y="253801"/>
            <a:ext cx="2070100" cy="800100"/>
          </a:xfrm>
          <a:prstGeom prst="rect">
            <a:avLst/>
          </a:prstGeom>
        </p:spPr>
      </p:pic>
      <p:sp>
        <p:nvSpPr>
          <p:cNvPr id="5" name="TextBox 4">
            <a:extLst>
              <a:ext uri="{FF2B5EF4-FFF2-40B4-BE49-F238E27FC236}">
                <a16:creationId xmlns:a16="http://schemas.microsoft.com/office/drawing/2014/main" id="{126DA6BA-22C5-30D6-99C2-3633793326BD}"/>
              </a:ext>
            </a:extLst>
          </p:cNvPr>
          <p:cNvSpPr txBox="1"/>
          <p:nvPr/>
        </p:nvSpPr>
        <p:spPr>
          <a:xfrm>
            <a:off x="515007" y="345523"/>
            <a:ext cx="7429780" cy="1323439"/>
          </a:xfrm>
          <a:prstGeom prst="rect">
            <a:avLst/>
          </a:prstGeom>
          <a:noFill/>
        </p:spPr>
        <p:txBody>
          <a:bodyPr wrap="square">
            <a:spAutoFit/>
          </a:bodyPr>
          <a:lstStyle/>
          <a:p>
            <a:r>
              <a:rPr lang="en-CA" sz="4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a:t>
            </a:r>
            <a:r>
              <a:rPr lang="en-CA" sz="40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8" name="Picture 7" descr="A screenshot of a phone&#10;&#10;Description automatically generated">
            <a:extLst>
              <a:ext uri="{FF2B5EF4-FFF2-40B4-BE49-F238E27FC236}">
                <a16:creationId xmlns:a16="http://schemas.microsoft.com/office/drawing/2014/main" id="{F0E71151-E9A2-D0F4-31B5-98C838922B62}"/>
              </a:ext>
            </a:extLst>
          </p:cNvPr>
          <p:cNvPicPr>
            <a:picLocks noChangeAspect="1"/>
          </p:cNvPicPr>
          <p:nvPr/>
        </p:nvPicPr>
        <p:blipFill>
          <a:blip r:embed="rId5"/>
          <a:stretch>
            <a:fillRect/>
          </a:stretch>
        </p:blipFill>
        <p:spPr>
          <a:xfrm>
            <a:off x="742591" y="2531695"/>
            <a:ext cx="3287675" cy="3632956"/>
          </a:xfrm>
          <a:prstGeom prst="rect">
            <a:avLst/>
          </a:prstGeom>
        </p:spPr>
      </p:pic>
    </p:spTree>
    <p:custDataLst>
      <p:tags r:id="rId1"/>
    </p:custDataLst>
    <p:extLst>
      <p:ext uri="{BB962C8B-B14F-4D97-AF65-F5344CB8AC3E}">
        <p14:creationId xmlns:p14="http://schemas.microsoft.com/office/powerpoint/2010/main" val="361322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6BA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6</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537236" y="1708924"/>
            <a:ext cx="5712904" cy="4647426"/>
          </a:xfrm>
          <a:prstGeom prst="rect">
            <a:avLst/>
          </a:prstGeom>
          <a:noFill/>
        </p:spPr>
        <p:txBody>
          <a:bodyPr wrap="square" anchor="t">
            <a:spAutoFit/>
          </a:bodyPr>
          <a:lstStyle/>
          <a:p>
            <a:pPr>
              <a:spcBef>
                <a:spcPts val="600"/>
              </a:spcBef>
              <a:spcAft>
                <a:spcPts val="600"/>
              </a:spcAft>
              <a:buClr>
                <a:srgbClr val="66BA45"/>
              </a:buClr>
            </a:pPr>
            <a:r>
              <a:rPr lang="en-CA" sz="2400" dirty="0">
                <a:latin typeface="Helvetica Neue" panose="02000503000000020004" pitchFamily="2" charset="0"/>
                <a:ea typeface="Helvetica Neue" panose="02000503000000020004" pitchFamily="2" charset="0"/>
                <a:cs typeface="Helvetica Neue" panose="02000503000000020004" pitchFamily="2" charset="0"/>
              </a:rPr>
              <a:t>Watch for signs of trouble swallowing:</a:t>
            </a: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Pocketing of food or pills </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Taking a long time to eat</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Drooling or spitting out food</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Shortness of breath after meals</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 wet or </a:t>
            </a:r>
            <a:r>
              <a:rPr lang="en-CA" sz="2400" dirty="0" err="1">
                <a:effectLst/>
                <a:latin typeface="Helvetica Neue" panose="02000503000000020004" pitchFamily="2" charset="0"/>
                <a:ea typeface="Helvetica Neue" panose="02000503000000020004" pitchFamily="2" charset="0"/>
                <a:cs typeface="Helvetica Neue" panose="02000503000000020004" pitchFamily="2" charset="0"/>
              </a:rPr>
              <a:t>gurgly</a:t>
            </a: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 voice</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Throat-clearing</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Coughing or choking</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Person reporting issues</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6" name="Picture 5" descr="A green and black rectangle with white text&#10;&#10;Description automatically generated">
            <a:extLst>
              <a:ext uri="{FF2B5EF4-FFF2-40B4-BE49-F238E27FC236}">
                <a16:creationId xmlns:a16="http://schemas.microsoft.com/office/drawing/2014/main" id="{85250F34-197F-3FEA-F468-C2AE55CA57B3}"/>
              </a:ext>
            </a:extLst>
          </p:cNvPr>
          <p:cNvPicPr>
            <a:picLocks noChangeAspect="1"/>
          </p:cNvPicPr>
          <p:nvPr/>
        </p:nvPicPr>
        <p:blipFill>
          <a:blip r:embed="rId4"/>
          <a:stretch>
            <a:fillRect/>
          </a:stretch>
        </p:blipFill>
        <p:spPr>
          <a:xfrm>
            <a:off x="8901840" y="253801"/>
            <a:ext cx="2070100" cy="800100"/>
          </a:xfrm>
          <a:prstGeom prst="rect">
            <a:avLst/>
          </a:prstGeom>
        </p:spPr>
      </p:pic>
      <p:sp>
        <p:nvSpPr>
          <p:cNvPr id="8" name="TextBox 7">
            <a:extLst>
              <a:ext uri="{FF2B5EF4-FFF2-40B4-BE49-F238E27FC236}">
                <a16:creationId xmlns:a16="http://schemas.microsoft.com/office/drawing/2014/main" id="{ABD00683-3128-2DE0-D0F0-E1E6519E526B}"/>
              </a:ext>
            </a:extLst>
          </p:cNvPr>
          <p:cNvSpPr txBox="1"/>
          <p:nvPr/>
        </p:nvSpPr>
        <p:spPr>
          <a:xfrm>
            <a:off x="577397" y="345523"/>
            <a:ext cx="7429780" cy="1323439"/>
          </a:xfrm>
          <a:prstGeom prst="rect">
            <a:avLst/>
          </a:prstGeom>
          <a:noFill/>
        </p:spPr>
        <p:txBody>
          <a:bodyPr wrap="square">
            <a:spAutoFit/>
          </a:bodyPr>
          <a:lstStyle/>
          <a:p>
            <a:r>
              <a:rPr lang="en-CA" sz="4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a:t>
            </a:r>
            <a:r>
              <a:rPr lang="en-CA" sz="40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11" name="Picture 10" descr="A person with her eyes closed&#10;&#10;Description automatically generated">
            <a:extLst>
              <a:ext uri="{FF2B5EF4-FFF2-40B4-BE49-F238E27FC236}">
                <a16:creationId xmlns:a16="http://schemas.microsoft.com/office/drawing/2014/main" id="{EC544184-9DB4-02FC-6884-2B2D035C9BCD}"/>
              </a:ext>
            </a:extLst>
          </p:cNvPr>
          <p:cNvPicPr>
            <a:picLocks noChangeAspect="1"/>
          </p:cNvPicPr>
          <p:nvPr/>
        </p:nvPicPr>
        <p:blipFill>
          <a:blip r:embed="rId5"/>
          <a:stretch>
            <a:fillRect/>
          </a:stretch>
        </p:blipFill>
        <p:spPr>
          <a:xfrm>
            <a:off x="675166" y="2217254"/>
            <a:ext cx="3957772" cy="3216819"/>
          </a:xfrm>
          <a:prstGeom prst="rect">
            <a:avLst/>
          </a:prstGeom>
        </p:spPr>
      </p:pic>
    </p:spTree>
    <p:custDataLst>
      <p:tags r:id="rId1"/>
    </p:custDataLst>
    <p:extLst>
      <p:ext uri="{BB962C8B-B14F-4D97-AF65-F5344CB8AC3E}">
        <p14:creationId xmlns:p14="http://schemas.microsoft.com/office/powerpoint/2010/main" val="187942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late of food with a chicken leg&#10;&#10;Description automatically generated">
            <a:extLst>
              <a:ext uri="{FF2B5EF4-FFF2-40B4-BE49-F238E27FC236}">
                <a16:creationId xmlns:a16="http://schemas.microsoft.com/office/drawing/2014/main" id="{C953F81F-A79D-6F2C-CB57-1C3459FCACE4}"/>
              </a:ext>
            </a:extLst>
          </p:cNvPr>
          <p:cNvPicPr>
            <a:picLocks noChangeAspect="1"/>
          </p:cNvPicPr>
          <p:nvPr/>
        </p:nvPicPr>
        <p:blipFill>
          <a:blip r:embed="rId4"/>
          <a:stretch>
            <a:fillRect/>
          </a:stretch>
        </p:blipFill>
        <p:spPr>
          <a:xfrm>
            <a:off x="749387" y="2141812"/>
            <a:ext cx="3957771" cy="3505971"/>
          </a:xfrm>
          <a:prstGeom prst="rect">
            <a:avLst/>
          </a:prstGeom>
        </p:spPr>
      </p:pic>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6BA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7</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076119" y="1986681"/>
            <a:ext cx="6302074" cy="4493538"/>
          </a:xfrm>
          <a:prstGeom prst="rect">
            <a:avLst/>
          </a:prstGeom>
          <a:noFill/>
        </p:spPr>
        <p:txBody>
          <a:bodyPr wrap="square" anchor="t">
            <a:spAutoFit/>
          </a:bodyPr>
          <a:lstStyle/>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 patient and avoid rushing</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Avoid talking when the person is eating</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Decrease distractions</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Eat slowly</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Encourage to feed themself when able</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Confirm the mouth is clear</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Let the person know what food they are being offered</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Be positive! </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6" name="Picture 5" descr="A green and black rectangle with white text&#10;&#10;Description automatically generated">
            <a:extLst>
              <a:ext uri="{FF2B5EF4-FFF2-40B4-BE49-F238E27FC236}">
                <a16:creationId xmlns:a16="http://schemas.microsoft.com/office/drawing/2014/main" id="{85250F34-197F-3FEA-F468-C2AE55CA57B3}"/>
              </a:ext>
            </a:extLst>
          </p:cNvPr>
          <p:cNvPicPr>
            <a:picLocks noChangeAspect="1"/>
          </p:cNvPicPr>
          <p:nvPr/>
        </p:nvPicPr>
        <p:blipFill>
          <a:blip r:embed="rId5"/>
          <a:stretch>
            <a:fillRect/>
          </a:stretch>
        </p:blipFill>
        <p:spPr>
          <a:xfrm>
            <a:off x="8901840" y="253801"/>
            <a:ext cx="2070100" cy="800100"/>
          </a:xfrm>
          <a:prstGeom prst="rect">
            <a:avLst/>
          </a:prstGeom>
        </p:spPr>
      </p:pic>
      <p:sp>
        <p:nvSpPr>
          <p:cNvPr id="8" name="TextBox 7">
            <a:extLst>
              <a:ext uri="{FF2B5EF4-FFF2-40B4-BE49-F238E27FC236}">
                <a16:creationId xmlns:a16="http://schemas.microsoft.com/office/drawing/2014/main" id="{ABD00683-3128-2DE0-D0F0-E1E6519E526B}"/>
              </a:ext>
            </a:extLst>
          </p:cNvPr>
          <p:cNvSpPr txBox="1"/>
          <p:nvPr/>
        </p:nvSpPr>
        <p:spPr>
          <a:xfrm>
            <a:off x="515007" y="345523"/>
            <a:ext cx="7429780" cy="1323439"/>
          </a:xfrm>
          <a:prstGeom prst="rect">
            <a:avLst/>
          </a:prstGeom>
          <a:noFill/>
        </p:spPr>
        <p:txBody>
          <a:bodyPr wrap="square">
            <a:spAutoFit/>
          </a:bodyPr>
          <a:lstStyle/>
          <a:p>
            <a:r>
              <a:rPr lang="en-CA" sz="4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a:t>
            </a:r>
            <a:r>
              <a:rPr lang="en-CA" sz="40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custDataLst>
      <p:tags r:id="rId1"/>
    </p:custDataLst>
    <p:extLst>
      <p:ext uri="{BB962C8B-B14F-4D97-AF65-F5344CB8AC3E}">
        <p14:creationId xmlns:p14="http://schemas.microsoft.com/office/powerpoint/2010/main" val="511130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6BA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528339" y="6356350"/>
            <a:ext cx="516191" cy="378082"/>
          </a:xfrm>
        </p:spPr>
        <p:txBody>
          <a:bodyPr/>
          <a:lstStyle/>
          <a:p>
            <a:fld id="{6AD6DC59-4653-7A4D-8176-0D237FA82B48}" type="slidenum">
              <a:rPr lang="en-US" smtClean="0">
                <a:solidFill>
                  <a:schemeClr val="bg1"/>
                </a:solidFill>
              </a:rPr>
              <a:t>8</a:t>
            </a:fld>
            <a:endParaRPr lang="en-US" dirty="0">
              <a:solidFill>
                <a:schemeClr val="bg1"/>
              </a:solidFill>
            </a:endParaRPr>
          </a:p>
        </p:txBody>
      </p:sp>
      <p:sp>
        <p:nvSpPr>
          <p:cNvPr id="15" name="TextBox 14">
            <a:extLst>
              <a:ext uri="{FF2B5EF4-FFF2-40B4-BE49-F238E27FC236}">
                <a16:creationId xmlns:a16="http://schemas.microsoft.com/office/drawing/2014/main" id="{FA3DF608-CCCD-11AD-8C10-64B0BB1690DF}"/>
              </a:ext>
            </a:extLst>
          </p:cNvPr>
          <p:cNvSpPr txBox="1"/>
          <p:nvPr/>
        </p:nvSpPr>
        <p:spPr>
          <a:xfrm>
            <a:off x="5354555" y="3045391"/>
            <a:ext cx="6209025" cy="2031325"/>
          </a:xfrm>
          <a:prstGeom prst="rect">
            <a:avLst/>
          </a:prstGeom>
          <a:noFill/>
        </p:spPr>
        <p:txBody>
          <a:bodyPr wrap="square" anchor="t">
            <a:spAutoFit/>
          </a:bodyPr>
          <a:lstStyle/>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Keep upright for 30 minutes after eating</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Check for pocketing of food</a:t>
            </a: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Encourage good oral care</a:t>
            </a:r>
            <a:endParaRPr lang="en-CA" sz="2400" dirty="0">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66BA45"/>
              </a:buClr>
              <a:buFont typeface="Arial" panose="020B0604020202020204" pitchFamily="34" charset="0"/>
              <a:buChar char="•"/>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Use a soft toothbrush</a:t>
            </a: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pic>
        <p:nvPicPr>
          <p:cNvPr id="6" name="Picture 5" descr="A green and black rectangle with white text&#10;&#10;Description automatically generated">
            <a:extLst>
              <a:ext uri="{FF2B5EF4-FFF2-40B4-BE49-F238E27FC236}">
                <a16:creationId xmlns:a16="http://schemas.microsoft.com/office/drawing/2014/main" id="{79D279DE-A999-C43C-DAD8-9B4BB7C5DF20}"/>
              </a:ext>
            </a:extLst>
          </p:cNvPr>
          <p:cNvPicPr>
            <a:picLocks noChangeAspect="1"/>
          </p:cNvPicPr>
          <p:nvPr/>
        </p:nvPicPr>
        <p:blipFill>
          <a:blip r:embed="rId4"/>
          <a:stretch>
            <a:fillRect/>
          </a:stretch>
        </p:blipFill>
        <p:spPr>
          <a:xfrm>
            <a:off x="8901840" y="253801"/>
            <a:ext cx="2070100" cy="800100"/>
          </a:xfrm>
          <a:prstGeom prst="rect">
            <a:avLst/>
          </a:prstGeom>
        </p:spPr>
      </p:pic>
      <p:sp>
        <p:nvSpPr>
          <p:cNvPr id="7" name="TextBox 6">
            <a:extLst>
              <a:ext uri="{FF2B5EF4-FFF2-40B4-BE49-F238E27FC236}">
                <a16:creationId xmlns:a16="http://schemas.microsoft.com/office/drawing/2014/main" id="{77C279FA-0FB2-6928-2AEA-902BB58238B9}"/>
              </a:ext>
            </a:extLst>
          </p:cNvPr>
          <p:cNvSpPr txBox="1"/>
          <p:nvPr/>
        </p:nvSpPr>
        <p:spPr>
          <a:xfrm>
            <a:off x="515007" y="345523"/>
            <a:ext cx="7429780" cy="1323439"/>
          </a:xfrm>
          <a:prstGeom prst="rect">
            <a:avLst/>
          </a:prstGeom>
          <a:noFill/>
        </p:spPr>
        <p:txBody>
          <a:bodyPr wrap="square">
            <a:spAutoFit/>
          </a:bodyPr>
          <a:lstStyle/>
          <a:p>
            <a:r>
              <a:rPr lang="en-CA" sz="4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a:t>
            </a:r>
            <a:r>
              <a:rPr lang="en-CA" sz="40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pic>
        <p:nvPicPr>
          <p:cNvPr id="10" name="Picture 9" descr="A cartoon of a toothbrush&#10;&#10;Description automatically generated">
            <a:extLst>
              <a:ext uri="{FF2B5EF4-FFF2-40B4-BE49-F238E27FC236}">
                <a16:creationId xmlns:a16="http://schemas.microsoft.com/office/drawing/2014/main" id="{1290EB22-8D40-A010-85D9-A6A967AEB41A}"/>
              </a:ext>
            </a:extLst>
          </p:cNvPr>
          <p:cNvPicPr>
            <a:picLocks noChangeAspect="1"/>
          </p:cNvPicPr>
          <p:nvPr/>
        </p:nvPicPr>
        <p:blipFill>
          <a:blip r:embed="rId5"/>
          <a:stretch>
            <a:fillRect/>
          </a:stretch>
        </p:blipFill>
        <p:spPr>
          <a:xfrm>
            <a:off x="628420" y="2748329"/>
            <a:ext cx="4322581" cy="2906021"/>
          </a:xfrm>
          <a:prstGeom prst="rect">
            <a:avLst/>
          </a:prstGeom>
        </p:spPr>
      </p:pic>
    </p:spTree>
    <p:custDataLst>
      <p:tags r:id="rId1"/>
    </p:custDataLst>
    <p:extLst>
      <p:ext uri="{BB962C8B-B14F-4D97-AF65-F5344CB8AC3E}">
        <p14:creationId xmlns:p14="http://schemas.microsoft.com/office/powerpoint/2010/main" val="338429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C1A633E4-7BA0-F2B4-FA98-D417A5D9C97E}"/>
              </a:ext>
            </a:extLst>
          </p:cNvPr>
          <p:cNvSpPr/>
          <p:nvPr/>
        </p:nvSpPr>
        <p:spPr>
          <a:xfrm>
            <a:off x="11528339" y="-24714"/>
            <a:ext cx="700732" cy="6895072"/>
          </a:xfrm>
          <a:prstGeom prst="rect">
            <a:avLst/>
          </a:prstGeom>
          <a:solidFill>
            <a:srgbClr val="66BA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Slide Number Placeholder 26">
            <a:extLst>
              <a:ext uri="{FF2B5EF4-FFF2-40B4-BE49-F238E27FC236}">
                <a16:creationId xmlns:a16="http://schemas.microsoft.com/office/drawing/2014/main" id="{24868B9B-8888-3F94-C1D9-EFFECAF5E40B}"/>
              </a:ext>
            </a:extLst>
          </p:cNvPr>
          <p:cNvSpPr>
            <a:spLocks noGrp="1"/>
          </p:cNvSpPr>
          <p:nvPr>
            <p:ph type="sldNum" sz="quarter" idx="12"/>
          </p:nvPr>
        </p:nvSpPr>
        <p:spPr>
          <a:xfrm>
            <a:off x="11343799" y="6356350"/>
            <a:ext cx="700732" cy="378082"/>
          </a:xfrm>
        </p:spPr>
        <p:txBody>
          <a:bodyPr/>
          <a:lstStyle/>
          <a:p>
            <a:fld id="{6AD6DC59-4653-7A4D-8176-0D237FA82B48}" type="slidenum">
              <a:rPr lang="en-US" smtClean="0">
                <a:solidFill>
                  <a:schemeClr val="bg1"/>
                </a:solidFill>
              </a:rPr>
              <a:t>9</a:t>
            </a:fld>
            <a:endParaRPr lang="en-US" dirty="0">
              <a:solidFill>
                <a:schemeClr val="bg1"/>
              </a:solidFill>
            </a:endParaRPr>
          </a:p>
        </p:txBody>
      </p:sp>
      <p:sp>
        <p:nvSpPr>
          <p:cNvPr id="18" name="TextBox 17">
            <a:extLst>
              <a:ext uri="{FF2B5EF4-FFF2-40B4-BE49-F238E27FC236}">
                <a16:creationId xmlns:a16="http://schemas.microsoft.com/office/drawing/2014/main" id="{382EA9FE-BEC5-3EBD-F3AD-7E7678510AB4}"/>
              </a:ext>
            </a:extLst>
          </p:cNvPr>
          <p:cNvSpPr txBox="1"/>
          <p:nvPr/>
        </p:nvSpPr>
        <p:spPr>
          <a:xfrm>
            <a:off x="9798908" y="5795319"/>
            <a:ext cx="184731" cy="369332"/>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BBC509D5-46BD-167E-68C6-9824757CF746}"/>
              </a:ext>
            </a:extLst>
          </p:cNvPr>
          <p:cNvSpPr txBox="1"/>
          <p:nvPr/>
        </p:nvSpPr>
        <p:spPr>
          <a:xfrm>
            <a:off x="569753" y="2841414"/>
            <a:ext cx="9908372" cy="1723549"/>
          </a:xfrm>
          <a:prstGeom prst="rect">
            <a:avLst/>
          </a:prstGeom>
          <a:noFill/>
        </p:spPr>
        <p:txBody>
          <a:bodyPr wrap="square">
            <a:spAutoFit/>
          </a:bodyPr>
          <a:lstStyle/>
          <a:p>
            <a:pPr marL="285750" indent="-285750">
              <a:spcBef>
                <a:spcPts val="600"/>
              </a:spcBef>
              <a:spcAft>
                <a:spcPts val="600"/>
              </a:spcAft>
              <a:buClr>
                <a:srgbClr val="66BA45"/>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Swallowing can change over time. If you see any changes, </a:t>
            </a:r>
            <a:r>
              <a:rPr lang="en-CA" sz="2400" b="1" dirty="0">
                <a:effectLst/>
                <a:latin typeface="Helvetica Neue" panose="02000503000000020004" pitchFamily="2" charset="0"/>
                <a:ea typeface="Helvetica Neue" panose="02000503000000020004" pitchFamily="2" charset="0"/>
                <a:cs typeface="Helvetica Neue" panose="02000503000000020004" pitchFamily="2" charset="0"/>
              </a:rPr>
              <a:t>report this to the team immediately</a:t>
            </a:r>
            <a:endParaRPr lang="en-CA" sz="2400" dirty="0">
              <a:effectLst/>
              <a:latin typeface="Helvetica Neue" panose="02000503000000020004" pitchFamily="2" charset="0"/>
              <a:ea typeface="Helvetica Neue" panose="02000503000000020004" pitchFamily="2" charset="0"/>
              <a:cs typeface="Helvetica Neue" panose="02000503000000020004" pitchFamily="2" charset="0"/>
            </a:endParaRPr>
          </a:p>
          <a:p>
            <a:pPr marL="285750" indent="-285750">
              <a:spcBef>
                <a:spcPts val="600"/>
              </a:spcBef>
              <a:spcAft>
                <a:spcPts val="600"/>
              </a:spcAft>
              <a:buClr>
                <a:srgbClr val="66BA45"/>
              </a:buClr>
              <a:buFont typeface="Wingdings" pitchFamily="2" charset="2"/>
              <a:buChar char="ü"/>
            </a:pPr>
            <a:r>
              <a:rPr lang="en-CA" sz="2400" dirty="0">
                <a:effectLst/>
                <a:latin typeface="Helvetica Neue" panose="02000503000000020004" pitchFamily="2" charset="0"/>
                <a:ea typeface="Helvetica Neue" panose="02000503000000020004" pitchFamily="2" charset="0"/>
                <a:cs typeface="Helvetica Neue" panose="02000503000000020004" pitchFamily="2" charset="0"/>
              </a:rPr>
              <a:t>Registered Dietitians and Speech Language Pathologists are skilled in eating and swallowing</a:t>
            </a:r>
          </a:p>
        </p:txBody>
      </p:sp>
      <p:sp>
        <p:nvSpPr>
          <p:cNvPr id="5" name="TextBox 4">
            <a:extLst>
              <a:ext uri="{FF2B5EF4-FFF2-40B4-BE49-F238E27FC236}">
                <a16:creationId xmlns:a16="http://schemas.microsoft.com/office/drawing/2014/main" id="{C464F891-8B36-55E6-3070-E2AE354F925B}"/>
              </a:ext>
            </a:extLst>
          </p:cNvPr>
          <p:cNvSpPr txBox="1"/>
          <p:nvPr/>
        </p:nvSpPr>
        <p:spPr>
          <a:xfrm>
            <a:off x="569753" y="1846538"/>
            <a:ext cx="6098058" cy="523220"/>
          </a:xfrm>
          <a:prstGeom prst="rect">
            <a:avLst/>
          </a:prstGeom>
          <a:noFill/>
        </p:spPr>
        <p:txBody>
          <a:bodyPr wrap="square">
            <a:spAutoFit/>
          </a:bodyPr>
          <a:lstStyle/>
          <a:p>
            <a:r>
              <a:rPr lang="en-CA" sz="28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Seek extra support</a:t>
            </a:r>
            <a:endParaRPr lang="en-CA" sz="2800"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0B1B0143-7BAF-F2BA-60A5-74DE24803AB5}"/>
              </a:ext>
            </a:extLst>
          </p:cNvPr>
          <p:cNvSpPr txBox="1"/>
          <p:nvPr/>
        </p:nvSpPr>
        <p:spPr>
          <a:xfrm>
            <a:off x="637107" y="6050812"/>
            <a:ext cx="10113020" cy="461665"/>
          </a:xfrm>
          <a:prstGeom prst="rect">
            <a:avLst/>
          </a:prstGeom>
          <a:noFill/>
        </p:spPr>
        <p:txBody>
          <a:bodyPr wrap="square">
            <a:spAutoFit/>
          </a:bodyPr>
          <a:lstStyle/>
          <a:p>
            <a:r>
              <a:rPr lang="en-CA" sz="1200" i="1" dirty="0">
                <a:effectLst/>
                <a:latin typeface="Helvetica Neue" panose="02000503000000020004" pitchFamily="2" charset="0"/>
                <a:ea typeface="Helvetica Neue" panose="02000503000000020004" pitchFamily="2" charset="0"/>
                <a:cs typeface="Helvetica Neue" panose="02000503000000020004" pitchFamily="2" charset="0"/>
              </a:rPr>
              <a:t>Smart Tips for Stroke Care (2023) was created by members of the Regional Stroke Networks of Ontario. This material may be shared without permission from the authors, without changes and with source credited. </a:t>
            </a:r>
          </a:p>
        </p:txBody>
      </p:sp>
      <p:pic>
        <p:nvPicPr>
          <p:cNvPr id="7" name="Picture 6" descr="A green and black rectangle with white text&#10;&#10;Description automatically generated">
            <a:extLst>
              <a:ext uri="{FF2B5EF4-FFF2-40B4-BE49-F238E27FC236}">
                <a16:creationId xmlns:a16="http://schemas.microsoft.com/office/drawing/2014/main" id="{5DA55507-54A4-F934-5B30-152A1BCB0C1D}"/>
              </a:ext>
            </a:extLst>
          </p:cNvPr>
          <p:cNvPicPr>
            <a:picLocks noChangeAspect="1"/>
          </p:cNvPicPr>
          <p:nvPr/>
        </p:nvPicPr>
        <p:blipFill>
          <a:blip r:embed="rId4"/>
          <a:stretch>
            <a:fillRect/>
          </a:stretch>
        </p:blipFill>
        <p:spPr>
          <a:xfrm>
            <a:off x="8901840" y="253801"/>
            <a:ext cx="2070100" cy="800100"/>
          </a:xfrm>
          <a:prstGeom prst="rect">
            <a:avLst/>
          </a:prstGeom>
        </p:spPr>
      </p:pic>
      <p:sp>
        <p:nvSpPr>
          <p:cNvPr id="8" name="TextBox 7">
            <a:extLst>
              <a:ext uri="{FF2B5EF4-FFF2-40B4-BE49-F238E27FC236}">
                <a16:creationId xmlns:a16="http://schemas.microsoft.com/office/drawing/2014/main" id="{B31DA12A-C47C-54C2-7421-B61BAE1C85DA}"/>
              </a:ext>
            </a:extLst>
          </p:cNvPr>
          <p:cNvSpPr txBox="1"/>
          <p:nvPr/>
        </p:nvSpPr>
        <p:spPr>
          <a:xfrm>
            <a:off x="515007" y="345523"/>
            <a:ext cx="7429780" cy="1323439"/>
          </a:xfrm>
          <a:prstGeom prst="rect">
            <a:avLst/>
          </a:prstGeom>
          <a:noFill/>
        </p:spPr>
        <p:txBody>
          <a:bodyPr wrap="square">
            <a:spAutoFit/>
          </a:bodyPr>
          <a:lstStyle/>
          <a:p>
            <a:r>
              <a:rPr lang="en-CA" sz="4000" b="1" dirty="0">
                <a:solidFill>
                  <a:srgbClr val="66BA45"/>
                </a:solidFill>
                <a:effectLst/>
                <a:latin typeface="Helvetica Neue" panose="02000503000000020004" pitchFamily="2" charset="0"/>
                <a:ea typeface="Helvetica Neue" panose="02000503000000020004" pitchFamily="2" charset="0"/>
                <a:cs typeface="Helvetica Neue" panose="02000503000000020004" pitchFamily="2" charset="0"/>
              </a:rPr>
              <a:t>Eating and Swallowing</a:t>
            </a:r>
            <a:r>
              <a:rPr lang="en-CA" sz="4000" b="1" dirty="0">
                <a:solidFill>
                  <a:srgbClr val="8071B3"/>
                </a:solidFill>
                <a:latin typeface="Helvetica Neue" panose="02000503000000020004" pitchFamily="2" charset="0"/>
                <a:ea typeface="Helvetica Neue" panose="02000503000000020004" pitchFamily="2" charset="0"/>
                <a:cs typeface="Helvetica Neue" panose="02000503000000020004" pitchFamily="2" charset="0"/>
              </a:rPr>
              <a:t> </a:t>
            </a:r>
          </a:p>
          <a:p>
            <a:r>
              <a:rPr lang="en-CA" sz="4000" dirty="0">
                <a:effectLst/>
                <a:latin typeface="Helvetica Neue" panose="02000503000000020004" pitchFamily="2" charset="0"/>
                <a:ea typeface="Helvetica Neue" panose="02000503000000020004" pitchFamily="2" charset="0"/>
                <a:cs typeface="Helvetica Neue" panose="02000503000000020004" pitchFamily="2" charset="0"/>
              </a:rPr>
              <a:t>After Stroke</a:t>
            </a:r>
          </a:p>
        </p:txBody>
      </p:sp>
    </p:spTree>
    <p:custDataLst>
      <p:tags r:id="rId1"/>
    </p:custDataLst>
    <p:extLst>
      <p:ext uri="{BB962C8B-B14F-4D97-AF65-F5344CB8AC3E}">
        <p14:creationId xmlns:p14="http://schemas.microsoft.com/office/powerpoint/2010/main" val="38027574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{32147598-3C07-5649-9BD1-90F14684BCAA}tf16401378</Template>
  <TotalTime>8593</TotalTime>
  <Words>1038</Words>
  <Application>Microsoft Office PowerPoint</Application>
  <PresentationFormat>Widescreen</PresentationFormat>
  <Paragraphs>138</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Helvetica Neue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Urso</dc:creator>
  <cp:lastModifiedBy>Jenkins, Heather</cp:lastModifiedBy>
  <cp:revision>306</cp:revision>
  <dcterms:created xsi:type="dcterms:W3CDTF">2023-11-28T17:30:17Z</dcterms:created>
  <dcterms:modified xsi:type="dcterms:W3CDTF">2024-06-03T17:09:42Z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5B54E796-B79D-4826-8B11-42D4CC5AA527</vt:lpwstr>
  </property>
  <property fmtid="{D5CDD505-2E9C-101B-9397-08002B2CF9AE}" pid="3" name="ArticulatePath">
    <vt:lpwstr>SmartTipsStrokeCare_English-Topics_Presentation_Jan2024</vt:lpwstr>
  </property>
</Properties>
</file>