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83" r:id="rId2"/>
    <p:sldId id="284" r:id="rId3"/>
    <p:sldId id="285" r:id="rId4"/>
    <p:sldId id="291" r:id="rId5"/>
    <p:sldId id="287" r:id="rId6"/>
    <p:sldId id="294" r:id="rId7"/>
    <p:sldId id="292" r:id="rId8"/>
    <p:sldId id="295" r:id="rId9"/>
    <p:sldId id="296" r:id="rId10"/>
    <p:sldId id="29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8824" autoAdjust="0"/>
  </p:normalViewPr>
  <p:slideViewPr>
    <p:cSldViewPr snapToGrid="0">
      <p:cViewPr varScale="1">
        <p:scale>
          <a:sx n="67" d="100"/>
          <a:sy n="67" d="100"/>
        </p:scale>
        <p:origin x="22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BB0E8-FFC9-4E44-B5B6-9EED16BA7FCF}" type="datetimeFigureOut">
              <a:rPr lang="en-CA" smtClean="0"/>
              <a:t>2024-05-13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2E10C-713B-4A0F-AFCB-7EDFFAFE7CE6}" type="slidenum">
              <a:rPr lang="en-CA" smtClean="0"/>
              <a:t>‹#›</a:t>
            </a:fld>
            <a:endParaRPr lang="en-CA"/>
          </a:p>
        </p:txBody>
      </p:sp>
    </p:spTree>
    <p:extLst>
      <p:ext uri="{BB962C8B-B14F-4D97-AF65-F5344CB8AC3E}">
        <p14:creationId xmlns:p14="http://schemas.microsoft.com/office/powerpoint/2010/main" val="3760053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9213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Persons with stroke should be assessed by a trained professional such as the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nurse, nurse practitioner or physician</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to determine cause of incontinence and to develop a personalized care plan</a:t>
            </a:r>
          </a:p>
          <a:p>
            <a:pPr marL="285750" marR="0" lvl="0" indent="-285750" algn="l" defTabSz="914400" rtl="0" eaLnBrk="1" fontAlgn="auto" latinLnBrk="0" hangingPunct="1">
              <a:lnSpc>
                <a:spcPct val="100000"/>
              </a:lnSpc>
              <a:spcBef>
                <a:spcPts val="0"/>
              </a:spcBef>
              <a:spcAft>
                <a:spcPts val="0"/>
              </a:spcAft>
              <a:buClr>
                <a:srgbClr val="F15D49"/>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Wingdings" pitchFamily="2" charset="2"/>
              <a:buChar char="ü"/>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You are the eyes and ears for the team.</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When you notice signs of incontinence or a possible urinary tract infection, report it immediately</a:t>
            </a: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10</a:t>
            </a:fld>
            <a:endParaRPr lang="en-CA"/>
          </a:p>
        </p:txBody>
      </p:sp>
    </p:spTree>
    <p:extLst>
      <p:ext uri="{BB962C8B-B14F-4D97-AF65-F5344CB8AC3E}">
        <p14:creationId xmlns:p14="http://schemas.microsoft.com/office/powerpoint/2010/main" val="2271242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 incontinence (loss of control or poor control) are common after a stroke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Incontinence can be a result of damage to the part of the brain that controls bowel and bladder function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Many factors, such as a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person’s ability to move, think and communicate, can increase bowel and bladder issues. As well, things such as equipment, room layout, medication and co-morbidities can also add to the issue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People with bowel and bladder issues may require frequent trips to the bathroom, may not make it to the bathroom in time and/or have issues with urinary tract infections</a:t>
            </a: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2</a:t>
            </a:fld>
            <a:endParaRPr lang="en-CA"/>
          </a:p>
        </p:txBody>
      </p:sp>
    </p:spTree>
    <p:extLst>
      <p:ext uri="{BB962C8B-B14F-4D97-AF65-F5344CB8AC3E}">
        <p14:creationId xmlns:p14="http://schemas.microsoft.com/office/powerpoint/2010/main" val="3854160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50000"/>
              </a:lnSpc>
              <a:spcBef>
                <a:spcPts val="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More than 45% of persons with stroke living in LTC experience bladder or bowel incontinence</a:t>
            </a:r>
          </a:p>
          <a:p>
            <a:pPr marL="285750" marR="0" lvl="0" indent="-285750" algn="l" defTabSz="914400" rtl="0" eaLnBrk="1" fontAlgn="auto" latinLnBrk="0" hangingPunct="1">
              <a:lnSpc>
                <a:spcPct val="150000"/>
              </a:lnSpc>
              <a:spcBef>
                <a:spcPts val="0"/>
              </a:spcBef>
              <a:spcAft>
                <a:spcPts val="0"/>
              </a:spcAft>
              <a:buClr>
                <a:srgbClr val="F15D49"/>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50000"/>
              </a:lnSpc>
              <a:spcBef>
                <a:spcPts val="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incontinence is less common than bladder incontinence</a:t>
            </a:r>
          </a:p>
          <a:p>
            <a:pPr marL="285750" marR="0" lvl="0" indent="-285750" algn="l" defTabSz="914400" rtl="0" eaLnBrk="1" fontAlgn="auto" latinLnBrk="0" hangingPunct="1">
              <a:lnSpc>
                <a:spcPct val="150000"/>
              </a:lnSpc>
              <a:spcBef>
                <a:spcPts val="0"/>
              </a:spcBef>
              <a:spcAft>
                <a:spcPts val="0"/>
              </a:spcAft>
              <a:buClr>
                <a:srgbClr val="F15D49"/>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50000"/>
              </a:lnSpc>
              <a:spcBef>
                <a:spcPts val="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Women have higher rates of incontinence after stroke than men</a:t>
            </a:r>
          </a:p>
          <a:p>
            <a:pPr marL="285750" marR="0" lvl="0" indent="-285750" algn="l" defTabSz="914400" rtl="0" eaLnBrk="1" fontAlgn="auto" latinLnBrk="0" hangingPunct="1">
              <a:lnSpc>
                <a:spcPct val="150000"/>
              </a:lnSpc>
              <a:spcBef>
                <a:spcPts val="0"/>
              </a:spcBef>
              <a:spcAft>
                <a:spcPts val="0"/>
              </a:spcAft>
              <a:buClr>
                <a:srgbClr val="F15D49"/>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Incontinence after stroke is associated with poor outcomes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including slower recovery, prolonged hospitalization, and low quality of life</a:t>
            </a:r>
          </a:p>
          <a:p>
            <a:pPr marL="0" marR="0" lvl="0" indent="0" algn="l" defTabSz="914400" rtl="0" eaLnBrk="1" fontAlgn="auto" latinLnBrk="0" hangingPunct="1">
              <a:lnSpc>
                <a:spcPct val="100000"/>
              </a:lnSpc>
              <a:spcBef>
                <a:spcPts val="600"/>
              </a:spcBef>
              <a:spcAft>
                <a:spcPts val="0"/>
              </a:spcAft>
              <a:buClr>
                <a:srgbClr val="F15D49"/>
              </a:buClr>
              <a:buSzTx/>
              <a:buFont typeface="Wingdings" pitchFamily="2" charset="2"/>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Issues that can result from incontinence include skin breakdown, skin and bladder infections, dehydration, pain and falls</a:t>
            </a: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3</a:t>
            </a:fld>
            <a:endParaRPr lang="en-CA"/>
          </a:p>
        </p:txBody>
      </p:sp>
    </p:spTree>
    <p:extLst>
      <p:ext uri="{BB962C8B-B14F-4D97-AF65-F5344CB8AC3E}">
        <p14:creationId xmlns:p14="http://schemas.microsoft.com/office/powerpoint/2010/main" val="3308016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Persons with stroke who have incontinence may also isolate more and have issues with depression</a:t>
            </a:r>
          </a:p>
          <a:p>
            <a:pPr marL="285750" marR="0" lvl="0" indent="-285750" algn="l" defTabSz="914400" rtl="0" eaLnBrk="1" fontAlgn="auto" latinLnBrk="0" hangingPunct="1">
              <a:lnSpc>
                <a:spcPct val="100000"/>
              </a:lnSpc>
              <a:spcBef>
                <a:spcPts val="0"/>
              </a:spcBef>
              <a:spcAft>
                <a:spcPts val="0"/>
              </a:spcAft>
              <a:buClr>
                <a:srgbClr val="F15D49"/>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Reducing occurrences of incontinence can greatly improve quality of life and self-esteem</a:t>
            </a:r>
          </a:p>
          <a:p>
            <a:pPr marL="285750" marR="0" lvl="0" indent="-285750" algn="l" defTabSz="914400" rtl="0" eaLnBrk="1" fontAlgn="auto" latinLnBrk="0" hangingPunct="1">
              <a:lnSpc>
                <a:spcPct val="100000"/>
              </a:lnSpc>
              <a:spcBef>
                <a:spcPts val="0"/>
              </a:spcBef>
              <a:spcAft>
                <a:spcPts val="0"/>
              </a:spcAft>
              <a:buClr>
                <a:srgbClr val="F15D49"/>
              </a:buClr>
              <a:buSzTx/>
              <a:buFont typeface="Wingdings" pitchFamily="2" charset="2"/>
              <a:buChar char="ü"/>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Wingdings" pitchFamily="2" charset="2"/>
              <a:buChar char="ü"/>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Increased awareness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and knowledge of bowel and bladder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incontinence</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among health care providers</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can help to reduce stigma and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individuals faced with these conditions to seek help</a:t>
            </a: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4</a:t>
            </a:fld>
            <a:endParaRPr lang="en-CA"/>
          </a:p>
        </p:txBody>
      </p:sp>
    </p:spTree>
    <p:extLst>
      <p:ext uri="{BB962C8B-B14F-4D97-AF65-F5344CB8AC3E}">
        <p14:creationId xmlns:p14="http://schemas.microsoft.com/office/powerpoint/2010/main" val="3500913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observation.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Assess factors that could impact incontinence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such as room layout, and/or visual, mobility and thinking deficits</a:t>
            </a: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Get to know the person with stroke and how they indicate their need to go to the bathroom.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Can they ask? Do they need assistance? Are they agitated, restless or roaming? This could be a sign they need to use the bathroom</a:t>
            </a: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If language or communication is a barrier,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the person or provider/family to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use pointing/gestures or pictures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to indicate needs</a:t>
            </a: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Monitor bowel and bladder patterns, diet and fluid intake.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For example, is the person refusing fluids because of fear of being incontinent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5</a:t>
            </a:fld>
            <a:endParaRPr lang="en-CA"/>
          </a:p>
        </p:txBody>
      </p:sp>
    </p:spTree>
    <p:extLst>
      <p:ext uri="{BB962C8B-B14F-4D97-AF65-F5344CB8AC3E}">
        <p14:creationId xmlns:p14="http://schemas.microsoft.com/office/powerpoint/2010/main" val="978346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observation</a:t>
            </a: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Recognize signs of incontinence, such as frequent urination, soiled/wet clothes or linens, strong odour, urine/feces on bathroom floors, toilet paper as padding inside the underwear and/or increased usage of incontinence products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6</a:t>
            </a:fld>
            <a:endParaRPr lang="en-CA"/>
          </a:p>
        </p:txBody>
      </p:sp>
    </p:spTree>
    <p:extLst>
      <p:ext uri="{BB962C8B-B14F-4D97-AF65-F5344CB8AC3E}">
        <p14:creationId xmlns:p14="http://schemas.microsoft.com/office/powerpoint/2010/main" val="404831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observation.</a:t>
            </a: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Closely watch for possible signs of urinary tract infection, including strong odour, minimal urine output, increased urgency, discomfort when urinating, blood in urine, lower abdominal/back pain/pressure, increased confusion/agitation, increased fatigue and fever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7</a:t>
            </a:fld>
            <a:endParaRPr lang="en-CA"/>
          </a:p>
        </p:txBody>
      </p:sp>
    </p:spTree>
    <p:extLst>
      <p:ext uri="{BB962C8B-B14F-4D97-AF65-F5344CB8AC3E}">
        <p14:creationId xmlns:p14="http://schemas.microsoft.com/office/powerpoint/2010/main" val="3424557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r>
              <a:rPr kumimoji="0" lang="en-CA" sz="12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how you might assist the person:</a:t>
            </a: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Set up the room for easy and safe access to the bathroom</a:t>
            </a: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 For example, encourage use of a commode or urinal, toileting for a bowel movement 30 minutes after a meal, regular toileting throughout the day, limiting caffeine intake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to 1-2 cups earlier in the day</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offering decaf coffee or herbal teas</a:t>
            </a: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8</a:t>
            </a:fld>
            <a:endParaRPr lang="en-CA"/>
          </a:p>
        </p:txBody>
      </p:sp>
    </p:spTree>
    <p:extLst>
      <p:ext uri="{BB962C8B-B14F-4D97-AF65-F5344CB8AC3E}">
        <p14:creationId xmlns:p14="http://schemas.microsoft.com/office/powerpoint/2010/main" val="2602590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r>
              <a:rPr kumimoji="0" lang="en-CA" sz="12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section pertains to how you might assist the person:</a:t>
            </a: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water intake to meet daily fluid goals.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Fluids can also be added to the diet through soups, yogurt, </a:t>
            </a:r>
            <a:r>
              <a:rPr kumimoji="0" lang="en-CA" sz="1200" b="1"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jello</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ice cream, popsicles, watery fruit  such as watermelon or grapes. If possible, arrange to have most fluid intake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 morning and early afternoon</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less in the evening and prior to bedtime</a:t>
            </a: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Educate the person with stroke and their family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on incontinence after stroke and encourage them to use the strategies put in place</a:t>
            </a: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15D4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Provide emotional support and reassurance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to people experiencing incontinence</a:t>
            </a:r>
          </a:p>
          <a:p>
            <a:endParaRPr lang="en-CA" dirty="0"/>
          </a:p>
        </p:txBody>
      </p:sp>
      <p:sp>
        <p:nvSpPr>
          <p:cNvPr id="4" name="Slide Number Placeholder 3"/>
          <p:cNvSpPr>
            <a:spLocks noGrp="1"/>
          </p:cNvSpPr>
          <p:nvPr>
            <p:ph type="sldNum" sz="quarter" idx="5"/>
          </p:nvPr>
        </p:nvSpPr>
        <p:spPr/>
        <p:txBody>
          <a:bodyPr/>
          <a:lstStyle/>
          <a:p>
            <a:fld id="{4132E10C-713B-4A0F-AFCB-7EDFFAFE7CE6}" type="slidenum">
              <a:rPr lang="en-CA" smtClean="0"/>
              <a:t>9</a:t>
            </a:fld>
            <a:endParaRPr lang="en-CA"/>
          </a:p>
        </p:txBody>
      </p:sp>
    </p:spTree>
    <p:extLst>
      <p:ext uri="{BB962C8B-B14F-4D97-AF65-F5344CB8AC3E}">
        <p14:creationId xmlns:p14="http://schemas.microsoft.com/office/powerpoint/2010/main" val="78526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2024-05-13</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83379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2024-05-13</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76681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2024-05-13</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10094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2024-05-13</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90622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2024-05-13</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319962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2024-05-13</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25192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2024-05-13</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52242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2024-05-13</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05247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2024-05-13</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86324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2024-05-13</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23274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2024-05-13</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10022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2024-05-13</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2351909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5D49"/>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6" y="2409187"/>
            <a:ext cx="7788615" cy="3416320"/>
          </a:xfrm>
          <a:prstGeom prst="rect">
            <a:avLst/>
          </a:prstGeom>
          <a:noFill/>
        </p:spPr>
        <p:txBody>
          <a:bodyPr wrap="square"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7200" b="1"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 Function After Stroke</a:t>
            </a:r>
            <a:endParaRPr kumimoji="0" lang="en-CA" sz="7200" b="0"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1930340"/>
            <a:ext cx="1812762" cy="400110"/>
          </a:xfrm>
          <a:prstGeom prst="rect">
            <a:avLst/>
          </a:prstGeom>
          <a:solidFill>
            <a:schemeClr val="bg1"/>
          </a:solidFill>
        </p:spPr>
        <p:txBody>
          <a:bodyPr wrap="square">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CA" sz="2000" b="1" i="0" u="none" strike="noStrike" kern="1200" cap="none" spc="60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TOPIC</a:t>
            </a:r>
            <a:r>
              <a:rPr kumimoji="0" lang="en-CA" sz="20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204054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BC509D5-46BD-167E-68C6-9824757CF746}"/>
              </a:ext>
            </a:extLst>
          </p:cNvPr>
          <p:cNvSpPr txBox="1"/>
          <p:nvPr/>
        </p:nvSpPr>
        <p:spPr>
          <a:xfrm>
            <a:off x="569753" y="2874207"/>
            <a:ext cx="10247728" cy="1354217"/>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F15D4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Persons with incontinence should be assessed by a trained professional</a:t>
            </a:r>
          </a:p>
          <a:p>
            <a:pPr marL="285750" marR="0" lvl="0" indent="-285750" algn="l" defTabSz="914400" rtl="0" eaLnBrk="1" fontAlgn="auto" latinLnBrk="0" hangingPunct="1">
              <a:lnSpc>
                <a:spcPct val="100000"/>
              </a:lnSpc>
              <a:spcBef>
                <a:spcPts val="600"/>
              </a:spcBef>
              <a:spcAft>
                <a:spcPts val="600"/>
              </a:spcAft>
              <a:buClr>
                <a:srgbClr val="F15D4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When you notice signs of incontinence or a possible urinary tract infection, </a:t>
            </a:r>
            <a:r>
              <a:rPr kumimoji="0" lang="en-CA" sz="24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report it immediately</a:t>
            </a: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2072325"/>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Seek extra support</a:t>
            </a:r>
            <a:endParaRPr kumimoji="0" lang="en-CA" sz="2800" b="0"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1"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pic>
        <p:nvPicPr>
          <p:cNvPr id="3" name="Picture 2" descr="A close up of a sign&#10;&#10;Description automatically generated">
            <a:extLst>
              <a:ext uri="{FF2B5EF4-FFF2-40B4-BE49-F238E27FC236}">
                <a16:creationId xmlns:a16="http://schemas.microsoft.com/office/drawing/2014/main" id="{377F6CDE-42E4-8690-7543-A0CB30272249}"/>
              </a:ext>
            </a:extLst>
          </p:cNvPr>
          <p:cNvPicPr>
            <a:picLocks noChangeAspect="1"/>
          </p:cNvPicPr>
          <p:nvPr/>
        </p:nvPicPr>
        <p:blipFill>
          <a:blip r:embed="rId3"/>
          <a:stretch>
            <a:fillRect/>
          </a:stretch>
        </p:blipFill>
        <p:spPr>
          <a:xfrm>
            <a:off x="8901840" y="259491"/>
            <a:ext cx="2070100" cy="800100"/>
          </a:xfrm>
          <a:prstGeom prst="rect">
            <a:avLst/>
          </a:prstGeom>
        </p:spPr>
      </p:pic>
      <p:sp>
        <p:nvSpPr>
          <p:cNvPr id="8" name="TextBox 7">
            <a:extLst>
              <a:ext uri="{FF2B5EF4-FFF2-40B4-BE49-F238E27FC236}">
                <a16:creationId xmlns:a16="http://schemas.microsoft.com/office/drawing/2014/main" id="{BCF1BFAD-56A2-FBD9-09C6-8CF8D784A4C3}"/>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extLst>
      <p:ext uri="{BB962C8B-B14F-4D97-AF65-F5344CB8AC3E}">
        <p14:creationId xmlns:p14="http://schemas.microsoft.com/office/powerpoint/2010/main" val="343270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D64C07B-2A1F-CC75-1EBF-D2EC0B9A68C4}"/>
              </a:ext>
            </a:extLst>
          </p:cNvPr>
          <p:cNvSpPr/>
          <p:nvPr/>
        </p:nvSpPr>
        <p:spPr>
          <a:xfrm>
            <a:off x="515006" y="1792073"/>
            <a:ext cx="10550593" cy="4612765"/>
          </a:xfrm>
          <a:prstGeom prst="rect">
            <a:avLst/>
          </a:prstGeom>
          <a:solidFill>
            <a:srgbClr val="F15D49">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730881" y="2020963"/>
            <a:ext cx="10118842" cy="3970318"/>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 incontinence are common after stroke</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C</a:t>
            </a: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an be a result of damage to the part of the brain that controls bowel and bladder function</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Many factors (e.g. mobility) can increase bowel and bladder issues</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People with bowel and bladder issues may: </a:t>
            </a:r>
          </a:p>
          <a:p>
            <a:pPr marL="800100" lvl="1" indent="-342900">
              <a:spcBef>
                <a:spcPts val="600"/>
              </a:spcBef>
              <a:spcAft>
                <a:spcPts val="600"/>
              </a:spcAft>
              <a:buFont typeface="Arial" panose="020B0604020202020204" pitchFamily="34" charset="0"/>
              <a:buChar char="•"/>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require frequent trips to the bathroom</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spcBef>
                <a:spcPts val="600"/>
              </a:spcBef>
              <a:spcAft>
                <a:spcPts val="600"/>
              </a:spcAft>
              <a:buFont typeface="Arial" panose="020B0604020202020204" pitchFamily="34" charset="0"/>
              <a:buChar char="•"/>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not make it to the bathroom in time </a:t>
            </a:r>
          </a:p>
          <a:p>
            <a:pPr marL="800100" lvl="1" indent="-342900">
              <a:spcBef>
                <a:spcPts val="600"/>
              </a:spcBef>
              <a:spcAft>
                <a:spcPts val="600"/>
              </a:spcAft>
              <a:buFont typeface="Arial" panose="020B0604020202020204" pitchFamily="34" charset="0"/>
              <a:buChar char="•"/>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have issues with urinary tract infections</a:t>
            </a:r>
          </a:p>
        </p:txBody>
      </p:sp>
      <p:sp>
        <p:nvSpPr>
          <p:cNvPr id="37" name="TextBox 36">
            <a:extLst>
              <a:ext uri="{FF2B5EF4-FFF2-40B4-BE49-F238E27FC236}">
                <a16:creationId xmlns:a16="http://schemas.microsoft.com/office/drawing/2014/main" id="{3F99C738-BB80-7DA7-0E9F-84BFB8A7CF0B}"/>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A close up of a sign&#10;&#10;Description automatically generated">
            <a:extLst>
              <a:ext uri="{FF2B5EF4-FFF2-40B4-BE49-F238E27FC236}">
                <a16:creationId xmlns:a16="http://schemas.microsoft.com/office/drawing/2014/main" id="{0F7788B2-9726-99ED-15FC-385EA1BFFB8C}"/>
              </a:ext>
            </a:extLst>
          </p:cNvPr>
          <p:cNvPicPr>
            <a:picLocks noChangeAspect="1"/>
          </p:cNvPicPr>
          <p:nvPr/>
        </p:nvPicPr>
        <p:blipFill>
          <a:blip r:embed="rId3"/>
          <a:stretch>
            <a:fillRect/>
          </a:stretch>
        </p:blipFill>
        <p:spPr>
          <a:xfrm>
            <a:off x="8901840" y="259491"/>
            <a:ext cx="2070100" cy="800100"/>
          </a:xfrm>
          <a:prstGeom prst="rect">
            <a:avLst/>
          </a:prstGeom>
        </p:spPr>
      </p:pic>
    </p:spTree>
    <p:extLst>
      <p:ext uri="{BB962C8B-B14F-4D97-AF65-F5344CB8AC3E}">
        <p14:creationId xmlns:p14="http://schemas.microsoft.com/office/powerpoint/2010/main" val="352789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87939" y="2681449"/>
            <a:ext cx="9356173" cy="3600986"/>
          </a:xfrm>
          <a:prstGeom prst="rect">
            <a:avLst/>
          </a:prstGeom>
          <a:noFill/>
        </p:spPr>
        <p:txBody>
          <a:bodyPr wrap="square">
            <a:spAutoFit/>
          </a:bodyPr>
          <a:lstStyle/>
          <a:p>
            <a:pPr marL="285750" marR="0" lvl="0" indent="-285750" algn="l" defTabSz="914400" rtl="0" eaLnBrk="1" fontAlgn="auto" latinLnBrk="0" hangingPunct="1">
              <a:spcBef>
                <a:spcPts val="600"/>
              </a:spcBef>
              <a:spcAft>
                <a:spcPts val="600"/>
              </a:spcAft>
              <a:buClr>
                <a:srgbClr val="F15D49"/>
              </a:buClr>
              <a:buSzTx/>
              <a:buFont typeface="Wingdings" pitchFamily="2" charset="2"/>
              <a:buChar char="ü"/>
              <a:tabLst/>
              <a:defRPr/>
            </a:pPr>
            <a:r>
              <a:rPr lang="en-CA" sz="2400" dirty="0">
                <a:solidFill>
                  <a:prstClr val="black"/>
                </a:solidFill>
                <a:latin typeface="Helvetica Neue" panose="02000503000000020004" pitchFamily="2" charset="0"/>
              </a:rPr>
              <a:t>&gt; 45% of persons with stroke in LTC experience incontinence</a:t>
            </a:r>
          </a:p>
          <a:p>
            <a:pPr marL="285750" marR="0" lvl="0" indent="-285750" algn="l" defTabSz="914400" rtl="0" eaLnBrk="1" fontAlgn="auto" latinLnBrk="0" hangingPunct="1">
              <a:spcBef>
                <a:spcPts val="600"/>
              </a:spcBef>
              <a:spcAft>
                <a:spcPts val="600"/>
              </a:spcAft>
              <a:buClr>
                <a:srgbClr val="F15D4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incontinence is less common than bladder incontinence</a:t>
            </a:r>
          </a:p>
          <a:p>
            <a:pPr marL="285750" marR="0" lvl="0" indent="-285750" algn="l" defTabSz="914400" rtl="0" eaLnBrk="1" fontAlgn="auto" latinLnBrk="0" hangingPunct="1">
              <a:spcBef>
                <a:spcPts val="600"/>
              </a:spcBef>
              <a:spcAft>
                <a:spcPts val="600"/>
              </a:spcAft>
              <a:buClr>
                <a:srgbClr val="F15D4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Women have higher rates of incontinence after stroke than men</a:t>
            </a:r>
          </a:p>
          <a:p>
            <a:pPr marL="285750" marR="0" lvl="0" indent="-285750" algn="l" defTabSz="914400" rtl="0" eaLnBrk="1" fontAlgn="auto" latinLnBrk="0" hangingPunct="1">
              <a:spcBef>
                <a:spcPts val="600"/>
              </a:spcBef>
              <a:spcAft>
                <a:spcPts val="600"/>
              </a:spcAft>
              <a:buClr>
                <a:srgbClr val="F15D4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Incontinence after stroke is associated with poor outcomes</a:t>
            </a:r>
          </a:p>
          <a:p>
            <a:pPr marL="285750" marR="0" lvl="0" indent="-285750" algn="l" defTabSz="914400" rtl="0" eaLnBrk="1" fontAlgn="auto" latinLnBrk="0" hangingPunct="1">
              <a:spcBef>
                <a:spcPts val="600"/>
              </a:spcBef>
              <a:spcAft>
                <a:spcPts val="600"/>
              </a:spcAft>
              <a:buClr>
                <a:srgbClr val="F15D4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Incontinence can lead to:</a:t>
            </a:r>
          </a:p>
          <a:p>
            <a:pPr marL="800100" lvl="1" indent="-342900">
              <a:spcBef>
                <a:spcPts val="600"/>
              </a:spcBef>
              <a:spcAft>
                <a:spcPts val="600"/>
              </a:spcAft>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skin breakdown</a:t>
            </a:r>
          </a:p>
          <a:p>
            <a:pPr marL="800100" lvl="1" indent="-342900">
              <a:spcBef>
                <a:spcPts val="600"/>
              </a:spcBef>
              <a:spcAft>
                <a:spcPts val="600"/>
              </a:spcAft>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infections</a:t>
            </a: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6" y="1979412"/>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What you should know:</a:t>
            </a:r>
            <a:endParaRPr kumimoji="0" lang="en-CA" sz="2800" b="0"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descr="A close up of a sign&#10;&#10;Description automatically generated">
            <a:extLst>
              <a:ext uri="{FF2B5EF4-FFF2-40B4-BE49-F238E27FC236}">
                <a16:creationId xmlns:a16="http://schemas.microsoft.com/office/drawing/2014/main" id="{863B0358-8D60-1A3E-0C2F-80E8D976A3F2}"/>
              </a:ext>
            </a:extLst>
          </p:cNvPr>
          <p:cNvPicPr>
            <a:picLocks noChangeAspect="1"/>
          </p:cNvPicPr>
          <p:nvPr/>
        </p:nvPicPr>
        <p:blipFill>
          <a:blip r:embed="rId3"/>
          <a:stretch>
            <a:fillRect/>
          </a:stretch>
        </p:blipFill>
        <p:spPr>
          <a:xfrm>
            <a:off x="8901840" y="259491"/>
            <a:ext cx="2070100" cy="800100"/>
          </a:xfrm>
          <a:prstGeom prst="rect">
            <a:avLst/>
          </a:prstGeom>
        </p:spPr>
      </p:pic>
      <p:sp>
        <p:nvSpPr>
          <p:cNvPr id="4" name="TextBox 3">
            <a:extLst>
              <a:ext uri="{FF2B5EF4-FFF2-40B4-BE49-F238E27FC236}">
                <a16:creationId xmlns:a16="http://schemas.microsoft.com/office/drawing/2014/main" id="{D4723E12-018B-4B3D-D663-52CFF0B55C73}"/>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2" name="TextBox 1">
            <a:extLst>
              <a:ext uri="{FF2B5EF4-FFF2-40B4-BE49-F238E27FC236}">
                <a16:creationId xmlns:a16="http://schemas.microsoft.com/office/drawing/2014/main" id="{896E37B7-B239-49E9-B11A-20C0B29CB88C}"/>
              </a:ext>
            </a:extLst>
          </p:cNvPr>
          <p:cNvSpPr txBox="1"/>
          <p:nvPr/>
        </p:nvSpPr>
        <p:spPr>
          <a:xfrm>
            <a:off x="4295147" y="5267012"/>
            <a:ext cx="1576072" cy="1338828"/>
          </a:xfrm>
          <a:prstGeom prst="rect">
            <a:avLst/>
          </a:prstGeom>
          <a:noFill/>
        </p:spPr>
        <p:txBody>
          <a:bodyPr wrap="none" rtlCol="0">
            <a:spAutoFit/>
          </a:bodyPr>
          <a:lstStyle/>
          <a:p>
            <a:pPr marL="800100" lvl="1" indent="-342900">
              <a:spcBef>
                <a:spcPts val="600"/>
              </a:spcBef>
              <a:spcAft>
                <a:spcPts val="600"/>
              </a:spcAft>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pain</a:t>
            </a:r>
          </a:p>
          <a:p>
            <a:pPr marL="800100" lvl="1" indent="-342900">
              <a:spcBef>
                <a:spcPts val="600"/>
              </a:spcBef>
              <a:spcAft>
                <a:spcPts val="600"/>
              </a:spcAft>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falls</a:t>
            </a:r>
          </a:p>
          <a:p>
            <a:endParaRPr lang="en-US" dirty="0"/>
          </a:p>
        </p:txBody>
      </p:sp>
      <p:sp>
        <p:nvSpPr>
          <p:cNvPr id="9" name="TextBox 8">
            <a:extLst>
              <a:ext uri="{FF2B5EF4-FFF2-40B4-BE49-F238E27FC236}">
                <a16:creationId xmlns:a16="http://schemas.microsoft.com/office/drawing/2014/main" id="{0937D319-8E38-4EE3-BC6E-C677F990C161}"/>
              </a:ext>
            </a:extLst>
          </p:cNvPr>
          <p:cNvSpPr txBox="1"/>
          <p:nvPr/>
        </p:nvSpPr>
        <p:spPr>
          <a:xfrm>
            <a:off x="6567410" y="5267012"/>
            <a:ext cx="2603598" cy="815608"/>
          </a:xfrm>
          <a:prstGeom prst="rect">
            <a:avLst/>
          </a:prstGeom>
          <a:noFill/>
        </p:spPr>
        <p:txBody>
          <a:bodyPr wrap="none" rtlCol="0">
            <a:spAutoFit/>
          </a:bodyPr>
          <a:lstStyle/>
          <a:p>
            <a:pPr marL="800100" lvl="1" indent="-342900">
              <a:spcBef>
                <a:spcPts val="600"/>
              </a:spcBef>
              <a:spcAft>
                <a:spcPts val="600"/>
              </a:spcAft>
              <a:buFont typeface="Arial" panose="020B0604020202020204" pitchFamily="34" charset="0"/>
              <a:buChar char="•"/>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dehydration</a:t>
            </a: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Tree>
    <p:extLst>
      <p:ext uri="{BB962C8B-B14F-4D97-AF65-F5344CB8AC3E}">
        <p14:creationId xmlns:p14="http://schemas.microsoft.com/office/powerpoint/2010/main" val="3603023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0" y="3028156"/>
            <a:ext cx="10157347" cy="1508105"/>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F15D49"/>
              </a:buClr>
              <a:buSzTx/>
              <a:buFont typeface="Wingdings" pitchFamily="2" charset="2"/>
              <a:buChar char="ü"/>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I</a:t>
            </a:r>
            <a:r>
              <a:rPr kumimoji="0" lang="en-CA" sz="2400" b="0" i="0" u="none" strike="noStrike" kern="1200" cap="none" spc="0" normalizeH="0" baseline="0" noProof="0" dirty="0" err="1">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ncontinence</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may lead to isolation and issues with depression</a:t>
            </a:r>
          </a:p>
          <a:p>
            <a:pPr marL="285750" marR="0" lvl="0" indent="-285750" algn="l" defTabSz="914400" rtl="0" eaLnBrk="1" fontAlgn="auto" latinLnBrk="0" hangingPunct="1">
              <a:lnSpc>
                <a:spcPct val="100000"/>
              </a:lnSpc>
              <a:spcBef>
                <a:spcPts val="600"/>
              </a:spcBef>
              <a:spcAft>
                <a:spcPts val="600"/>
              </a:spcAft>
              <a:buClr>
                <a:srgbClr val="F15D4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Reducing incontinence can improve quality of life and self-esteem</a:t>
            </a:r>
          </a:p>
          <a:p>
            <a:pPr marL="285750" marR="0" lvl="0" indent="-285750" algn="l" defTabSz="914400" rtl="0" eaLnBrk="1" fontAlgn="auto" latinLnBrk="0" hangingPunct="1">
              <a:lnSpc>
                <a:spcPct val="100000"/>
              </a:lnSpc>
              <a:spcBef>
                <a:spcPts val="600"/>
              </a:spcBef>
              <a:spcAft>
                <a:spcPts val="600"/>
              </a:spcAft>
              <a:buClr>
                <a:srgbClr val="F15D4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Increased awareness of incontinence can help to reduce stigma</a:t>
            </a:r>
          </a:p>
        </p:txBody>
      </p:sp>
      <p:sp>
        <p:nvSpPr>
          <p:cNvPr id="35" name="TextBox 34">
            <a:extLst>
              <a:ext uri="{FF2B5EF4-FFF2-40B4-BE49-F238E27FC236}">
                <a16:creationId xmlns:a16="http://schemas.microsoft.com/office/drawing/2014/main" id="{79DAB083-B228-F343-2C41-42824666980D}"/>
              </a:ext>
            </a:extLst>
          </p:cNvPr>
          <p:cNvSpPr txBox="1"/>
          <p:nvPr/>
        </p:nvSpPr>
        <p:spPr>
          <a:xfrm>
            <a:off x="630790" y="2148504"/>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What you should know:</a:t>
            </a:r>
            <a:endParaRPr kumimoji="0" lang="en-CA" sz="2800" b="0"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descr="A close up of a sign&#10;&#10;Description automatically generated">
            <a:extLst>
              <a:ext uri="{FF2B5EF4-FFF2-40B4-BE49-F238E27FC236}">
                <a16:creationId xmlns:a16="http://schemas.microsoft.com/office/drawing/2014/main" id="{863B0358-8D60-1A3E-0C2F-80E8D976A3F2}"/>
              </a:ext>
            </a:extLst>
          </p:cNvPr>
          <p:cNvPicPr>
            <a:picLocks noChangeAspect="1"/>
          </p:cNvPicPr>
          <p:nvPr/>
        </p:nvPicPr>
        <p:blipFill>
          <a:blip r:embed="rId3"/>
          <a:stretch>
            <a:fillRect/>
          </a:stretch>
        </p:blipFill>
        <p:spPr>
          <a:xfrm>
            <a:off x="8901840" y="259491"/>
            <a:ext cx="2070100" cy="800100"/>
          </a:xfrm>
          <a:prstGeom prst="rect">
            <a:avLst/>
          </a:prstGeom>
        </p:spPr>
      </p:pic>
      <p:sp>
        <p:nvSpPr>
          <p:cNvPr id="4" name="TextBox 3">
            <a:extLst>
              <a:ext uri="{FF2B5EF4-FFF2-40B4-BE49-F238E27FC236}">
                <a16:creationId xmlns:a16="http://schemas.microsoft.com/office/drawing/2014/main" id="{D4723E12-018B-4B3D-D663-52CFF0B55C73}"/>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extLst>
      <p:ext uri="{BB962C8B-B14F-4D97-AF65-F5344CB8AC3E}">
        <p14:creationId xmlns:p14="http://schemas.microsoft.com/office/powerpoint/2010/main" val="294455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212643" y="6356350"/>
            <a:ext cx="831887"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3990079" y="2674115"/>
            <a:ext cx="7486392" cy="3139321"/>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Assess factors that impact incontinence</a:t>
            </a:r>
          </a:p>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Get to know the person and how they indicate their need to go to the bathroom</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For</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language/communication barriers, use pointing/gestures or pictures </a:t>
            </a:r>
          </a:p>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Monitor bowel and bladder patterns, diet and fluid intake</a:t>
            </a: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close up of a sign&#10;&#10;Description automatically generated">
            <a:extLst>
              <a:ext uri="{FF2B5EF4-FFF2-40B4-BE49-F238E27FC236}">
                <a16:creationId xmlns:a16="http://schemas.microsoft.com/office/drawing/2014/main" id="{1FE49676-65F2-DFA9-41E0-3B532FAAD319}"/>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 name="TextBox 2">
            <a:extLst>
              <a:ext uri="{FF2B5EF4-FFF2-40B4-BE49-F238E27FC236}">
                <a16:creationId xmlns:a16="http://schemas.microsoft.com/office/drawing/2014/main" id="{DFF292E0-4497-267A-A566-5D6D524F527D}"/>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7" name="Picture 6" descr="A toilet and roll of toilet paper&#10;&#10;Description automatically generated">
            <a:extLst>
              <a:ext uri="{FF2B5EF4-FFF2-40B4-BE49-F238E27FC236}">
                <a16:creationId xmlns:a16="http://schemas.microsoft.com/office/drawing/2014/main" id="{8DA6873D-57B4-C4D1-DFC7-C7771AEB20B0}"/>
              </a:ext>
            </a:extLst>
          </p:cNvPr>
          <p:cNvPicPr>
            <a:picLocks noChangeAspect="1"/>
          </p:cNvPicPr>
          <p:nvPr/>
        </p:nvPicPr>
        <p:blipFill>
          <a:blip r:embed="rId4"/>
          <a:stretch>
            <a:fillRect/>
          </a:stretch>
        </p:blipFill>
        <p:spPr>
          <a:xfrm>
            <a:off x="715529" y="2674115"/>
            <a:ext cx="2985663" cy="3466094"/>
          </a:xfrm>
          <a:prstGeom prst="rect">
            <a:avLst/>
          </a:prstGeom>
        </p:spPr>
      </p:pic>
      <p:sp>
        <p:nvSpPr>
          <p:cNvPr id="9" name="TextBox 8">
            <a:extLst>
              <a:ext uri="{FF2B5EF4-FFF2-40B4-BE49-F238E27FC236}">
                <a16:creationId xmlns:a16="http://schemas.microsoft.com/office/drawing/2014/main" id="{5ECB0187-F7EE-4AF7-BFCF-9CD7696DE593}"/>
              </a:ext>
            </a:extLst>
          </p:cNvPr>
          <p:cNvSpPr txBox="1"/>
          <p:nvPr/>
        </p:nvSpPr>
        <p:spPr>
          <a:xfrm>
            <a:off x="515006" y="1971484"/>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a:t>
            </a:r>
            <a:endParaRPr kumimoji="0" lang="en-CA" sz="2800" b="0"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11983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212643" y="6356350"/>
            <a:ext cx="831887"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3973296" y="2658614"/>
            <a:ext cx="7108686" cy="4047262"/>
          </a:xfrm>
          <a:prstGeom prst="rect">
            <a:avLst/>
          </a:prstGeom>
          <a:noFill/>
        </p:spPr>
        <p:txBody>
          <a:bodyPr wrap="square">
            <a:spAutoFit/>
          </a:bodyPr>
          <a:lstStyle/>
          <a:p>
            <a:pPr marR="0" lvl="0" algn="l" defTabSz="914400" rtl="0" eaLnBrk="1" fontAlgn="auto" latinLnBrk="0" hangingPunct="1">
              <a:lnSpc>
                <a:spcPct val="100000"/>
              </a:lnSpc>
              <a:spcBef>
                <a:spcPts val="600"/>
              </a:spcBef>
              <a:spcAft>
                <a:spcPts val="600"/>
              </a:spcAft>
              <a:buClr>
                <a:srgbClr val="F15D49"/>
              </a:buClr>
              <a:buSzTx/>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Recognize signs of </a:t>
            </a:r>
            <a:r>
              <a:rPr kumimoji="0" lang="en-CA" sz="24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incontinence</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 </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such as:</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frequent urination</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soiled/wet clothes or linens</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strong odour</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urine/feces on bathroom floors</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toilet paper as padding inside the underwear</a:t>
            </a: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increased usage of incontinence products</a:t>
            </a:r>
          </a:p>
          <a:p>
            <a:pPr marR="0" lvl="0" algn="l" defTabSz="914400" rtl="0" eaLnBrk="1" fontAlgn="auto" latinLnBrk="0" hangingPunct="1">
              <a:lnSpc>
                <a:spcPct val="100000"/>
              </a:lnSpc>
              <a:spcBef>
                <a:spcPts val="0"/>
              </a:spcBef>
              <a:spcAft>
                <a:spcPts val="0"/>
              </a:spcAft>
              <a:buClr>
                <a:srgbClr val="F15D49"/>
              </a:buClr>
              <a:buSzTx/>
              <a:tabLst/>
              <a:defRPr/>
            </a:pP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close up of a sign&#10;&#10;Description automatically generated">
            <a:extLst>
              <a:ext uri="{FF2B5EF4-FFF2-40B4-BE49-F238E27FC236}">
                <a16:creationId xmlns:a16="http://schemas.microsoft.com/office/drawing/2014/main" id="{1FE49676-65F2-DFA9-41E0-3B532FAAD319}"/>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 name="TextBox 2">
            <a:extLst>
              <a:ext uri="{FF2B5EF4-FFF2-40B4-BE49-F238E27FC236}">
                <a16:creationId xmlns:a16="http://schemas.microsoft.com/office/drawing/2014/main" id="{DFF292E0-4497-267A-A566-5D6D524F527D}"/>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7" name="Picture 6" descr="A toilet and roll of toilet paper&#10;&#10;Description automatically generated">
            <a:extLst>
              <a:ext uri="{FF2B5EF4-FFF2-40B4-BE49-F238E27FC236}">
                <a16:creationId xmlns:a16="http://schemas.microsoft.com/office/drawing/2014/main" id="{8DA6873D-57B4-C4D1-DFC7-C7771AEB20B0}"/>
              </a:ext>
            </a:extLst>
          </p:cNvPr>
          <p:cNvPicPr>
            <a:picLocks noChangeAspect="1"/>
          </p:cNvPicPr>
          <p:nvPr/>
        </p:nvPicPr>
        <p:blipFill>
          <a:blip r:embed="rId4"/>
          <a:stretch>
            <a:fillRect/>
          </a:stretch>
        </p:blipFill>
        <p:spPr>
          <a:xfrm>
            <a:off x="671937" y="2658614"/>
            <a:ext cx="2985663" cy="3599155"/>
          </a:xfrm>
          <a:prstGeom prst="rect">
            <a:avLst/>
          </a:prstGeom>
        </p:spPr>
      </p:pic>
    </p:spTree>
    <p:extLst>
      <p:ext uri="{BB962C8B-B14F-4D97-AF65-F5344CB8AC3E}">
        <p14:creationId xmlns:p14="http://schemas.microsoft.com/office/powerpoint/2010/main" val="218008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212643" y="6356350"/>
            <a:ext cx="831887"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4487943" y="1563786"/>
            <a:ext cx="7390762" cy="5170646"/>
          </a:xfrm>
          <a:prstGeom prst="rect">
            <a:avLst/>
          </a:prstGeom>
          <a:noFill/>
        </p:spPr>
        <p:txBody>
          <a:bodyPr wrap="square">
            <a:spAutoFit/>
          </a:bodyPr>
          <a:lstStyle/>
          <a:p>
            <a:pPr marR="0" lvl="0" algn="l" defTabSz="914400" rtl="0" eaLnBrk="1" fontAlgn="auto" latinLnBrk="0" hangingPunct="1">
              <a:lnSpc>
                <a:spcPct val="100000"/>
              </a:lnSpc>
              <a:spcBef>
                <a:spcPts val="600"/>
              </a:spcBef>
              <a:spcAft>
                <a:spcPts val="600"/>
              </a:spcAft>
              <a:buClr>
                <a:srgbClr val="F15D49"/>
              </a:buClr>
              <a:buSzTx/>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Closely watch for signs of </a:t>
            </a:r>
            <a:r>
              <a:rPr kumimoji="0" lang="en-CA" sz="24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urinary tract infection</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a:t>
            </a: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strong odour</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minimal urine output</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increased urgency</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discomfort when urinating</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blood in urine</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lower abdominal/back pain/pressure</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increased confusion/agitation</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increased fatigue</a:t>
            </a:r>
          </a:p>
          <a:p>
            <a:pPr marL="742950" lvl="1" indent="-285750">
              <a:spcBef>
                <a:spcPts val="600"/>
              </a:spcBef>
              <a:spcAft>
                <a:spcPts val="600"/>
              </a:spcAft>
              <a:buClr>
                <a:srgbClr val="F15D49"/>
              </a:buClr>
              <a:buFont typeface="Arial" panose="020B0604020202020204" pitchFamily="34" charset="0"/>
              <a:buChar char="•"/>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fever</a:t>
            </a: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close up of a sign&#10;&#10;Description automatically generated">
            <a:extLst>
              <a:ext uri="{FF2B5EF4-FFF2-40B4-BE49-F238E27FC236}">
                <a16:creationId xmlns:a16="http://schemas.microsoft.com/office/drawing/2014/main" id="{1FE49676-65F2-DFA9-41E0-3B532FAAD319}"/>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 name="TextBox 2">
            <a:extLst>
              <a:ext uri="{FF2B5EF4-FFF2-40B4-BE49-F238E27FC236}">
                <a16:creationId xmlns:a16="http://schemas.microsoft.com/office/drawing/2014/main" id="{DFF292E0-4497-267A-A566-5D6D524F527D}"/>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7" name="Picture 6" descr="A toilet and roll of toilet paper&#10;&#10;Description automatically generated">
            <a:extLst>
              <a:ext uri="{FF2B5EF4-FFF2-40B4-BE49-F238E27FC236}">
                <a16:creationId xmlns:a16="http://schemas.microsoft.com/office/drawing/2014/main" id="{8DA6873D-57B4-C4D1-DFC7-C7771AEB20B0}"/>
              </a:ext>
            </a:extLst>
          </p:cNvPr>
          <p:cNvPicPr>
            <a:picLocks noChangeAspect="1"/>
          </p:cNvPicPr>
          <p:nvPr/>
        </p:nvPicPr>
        <p:blipFill>
          <a:blip r:embed="rId4"/>
          <a:stretch>
            <a:fillRect/>
          </a:stretch>
        </p:blipFill>
        <p:spPr>
          <a:xfrm>
            <a:off x="671937" y="2483894"/>
            <a:ext cx="2985663" cy="3773876"/>
          </a:xfrm>
          <a:prstGeom prst="rect">
            <a:avLst/>
          </a:prstGeom>
        </p:spPr>
      </p:pic>
    </p:spTree>
    <p:extLst>
      <p:ext uri="{BB962C8B-B14F-4D97-AF65-F5344CB8AC3E}">
        <p14:creationId xmlns:p14="http://schemas.microsoft.com/office/powerpoint/2010/main" val="2624515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296390"/>
            <a:ext cx="700731"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524670" y="2532887"/>
            <a:ext cx="6639348" cy="3970318"/>
          </a:xfrm>
          <a:prstGeom prst="rect">
            <a:avLst/>
          </a:prstGeom>
          <a:noFill/>
        </p:spPr>
        <p:txBody>
          <a:bodyPr wrap="square" anchor="t">
            <a:spAutoFit/>
          </a:bodyPr>
          <a:lstStyle/>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Set up the room for easy and safe access to the bathroom</a:t>
            </a:r>
          </a:p>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Apply </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strategies from the care plan:</a:t>
            </a: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use of commode/urinal</a:t>
            </a:r>
          </a:p>
          <a:p>
            <a:pPr marL="742950" lvl="1" indent="-285750">
              <a:spcBef>
                <a:spcPts val="600"/>
              </a:spcBef>
              <a:spcAft>
                <a:spcPts val="600"/>
              </a:spcAft>
              <a:buClr>
                <a:srgbClr val="F15D49"/>
              </a:buClr>
              <a:buFont typeface="Arial" panose="020B0604020202020204" pitchFamily="34" charset="0"/>
              <a:buChar char="•"/>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Toileting 30 minutes after a meal</a:t>
            </a: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Regular toileting throughout day</a:t>
            </a:r>
          </a:p>
          <a:p>
            <a:pPr marL="742950" lvl="1" indent="-285750">
              <a:spcBef>
                <a:spcPts val="600"/>
              </a:spcBef>
              <a:spcAft>
                <a:spcPts val="600"/>
              </a:spcAft>
              <a:buClr>
                <a:srgbClr val="F15D49"/>
              </a:buClr>
              <a:buFont typeface="Arial" panose="020B0604020202020204" pitchFamily="34" charset="0"/>
              <a:buChar char="•"/>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Limit caffeine intake</a:t>
            </a:r>
          </a:p>
          <a:p>
            <a:pPr marL="742950" lvl="1" indent="-285750">
              <a:spcBef>
                <a:spcPts val="600"/>
              </a:spcBef>
              <a:spcAft>
                <a:spcPts val="600"/>
              </a:spcAft>
              <a:buClr>
                <a:srgbClr val="F15D4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Offering decaf co</a:t>
            </a:r>
            <a:r>
              <a:rPr lang="en-CA" sz="2400" dirty="0" err="1">
                <a:solidFill>
                  <a:prstClr val="black"/>
                </a:solidFill>
                <a:latin typeface="Helvetica Neue" panose="02000503000000020004" pitchFamily="2" charset="0"/>
                <a:ea typeface="Helvetica Neue" panose="02000503000000020004" pitchFamily="2" charset="0"/>
                <a:cs typeface="Helvetica Neue" panose="02000503000000020004" pitchFamily="2" charset="0"/>
              </a:rPr>
              <a:t>ffee</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 or herbal teas</a:t>
            </a: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descr="A close up of a sign&#10;&#10;Description automatically generated">
            <a:extLst>
              <a:ext uri="{FF2B5EF4-FFF2-40B4-BE49-F238E27FC236}">
                <a16:creationId xmlns:a16="http://schemas.microsoft.com/office/drawing/2014/main" id="{2B3876C1-81D4-373E-3537-63AE203673F7}"/>
              </a:ext>
            </a:extLst>
          </p:cNvPr>
          <p:cNvPicPr>
            <a:picLocks noChangeAspect="1"/>
          </p:cNvPicPr>
          <p:nvPr/>
        </p:nvPicPr>
        <p:blipFill>
          <a:blip r:embed="rId3"/>
          <a:stretch>
            <a:fillRect/>
          </a:stretch>
        </p:blipFill>
        <p:spPr>
          <a:xfrm>
            <a:off x="8901840" y="259491"/>
            <a:ext cx="2070100" cy="800100"/>
          </a:xfrm>
          <a:prstGeom prst="rect">
            <a:avLst/>
          </a:prstGeom>
        </p:spPr>
      </p:pic>
      <p:sp>
        <p:nvSpPr>
          <p:cNvPr id="5" name="TextBox 4">
            <a:extLst>
              <a:ext uri="{FF2B5EF4-FFF2-40B4-BE49-F238E27FC236}">
                <a16:creationId xmlns:a16="http://schemas.microsoft.com/office/drawing/2014/main" id="{5CF066E2-B035-C10A-AF23-3913C539A444}"/>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8" name="Picture 7" descr="A person holding an old person's hand&#10;&#10;Description automatically generated">
            <a:extLst>
              <a:ext uri="{FF2B5EF4-FFF2-40B4-BE49-F238E27FC236}">
                <a16:creationId xmlns:a16="http://schemas.microsoft.com/office/drawing/2014/main" id="{86B8855A-2130-7A30-3ED1-380F7B6ABD35}"/>
              </a:ext>
            </a:extLst>
          </p:cNvPr>
          <p:cNvPicPr>
            <a:picLocks noChangeAspect="1"/>
          </p:cNvPicPr>
          <p:nvPr/>
        </p:nvPicPr>
        <p:blipFill>
          <a:blip r:embed="rId4"/>
          <a:stretch>
            <a:fillRect/>
          </a:stretch>
        </p:blipFill>
        <p:spPr>
          <a:xfrm>
            <a:off x="662888" y="2529127"/>
            <a:ext cx="3497461" cy="3705073"/>
          </a:xfrm>
          <a:prstGeom prst="rect">
            <a:avLst/>
          </a:prstGeom>
        </p:spPr>
      </p:pic>
    </p:spTree>
    <p:extLst>
      <p:ext uri="{BB962C8B-B14F-4D97-AF65-F5344CB8AC3E}">
        <p14:creationId xmlns:p14="http://schemas.microsoft.com/office/powerpoint/2010/main" val="10980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15D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296390"/>
            <a:ext cx="700731" cy="5016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524670" y="2532887"/>
            <a:ext cx="6639348" cy="1877437"/>
          </a:xfrm>
          <a:prstGeom prst="rect">
            <a:avLst/>
          </a:prstGeom>
          <a:noFill/>
        </p:spPr>
        <p:txBody>
          <a:bodyPr wrap="square" anchor="t">
            <a:spAutoFit/>
          </a:bodyPr>
          <a:lstStyle/>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water intake, especially morning and early afternoon</a:t>
            </a:r>
          </a:p>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Educate the person and their family</a:t>
            </a:r>
          </a:p>
          <a:p>
            <a:pPr marL="285750" marR="0" lvl="0" indent="-285750" algn="l" defTabSz="914400" rtl="0" eaLnBrk="1" fontAlgn="auto" latinLnBrk="0" hangingPunct="1">
              <a:lnSpc>
                <a:spcPct val="100000"/>
              </a:lnSpc>
              <a:spcBef>
                <a:spcPts val="600"/>
              </a:spcBef>
              <a:spcAft>
                <a:spcPts val="600"/>
              </a:spcAft>
              <a:buClr>
                <a:srgbClr val="F15D4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Provide emotional support and reassurance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descr="A close up of a sign&#10;&#10;Description automatically generated">
            <a:extLst>
              <a:ext uri="{FF2B5EF4-FFF2-40B4-BE49-F238E27FC236}">
                <a16:creationId xmlns:a16="http://schemas.microsoft.com/office/drawing/2014/main" id="{2B3876C1-81D4-373E-3537-63AE203673F7}"/>
              </a:ext>
            </a:extLst>
          </p:cNvPr>
          <p:cNvPicPr>
            <a:picLocks noChangeAspect="1"/>
          </p:cNvPicPr>
          <p:nvPr/>
        </p:nvPicPr>
        <p:blipFill>
          <a:blip r:embed="rId3"/>
          <a:stretch>
            <a:fillRect/>
          </a:stretch>
        </p:blipFill>
        <p:spPr>
          <a:xfrm>
            <a:off x="8901840" y="259491"/>
            <a:ext cx="2070100" cy="800100"/>
          </a:xfrm>
          <a:prstGeom prst="rect">
            <a:avLst/>
          </a:prstGeom>
        </p:spPr>
      </p:pic>
      <p:sp>
        <p:nvSpPr>
          <p:cNvPr id="5" name="TextBox 4">
            <a:extLst>
              <a:ext uri="{FF2B5EF4-FFF2-40B4-BE49-F238E27FC236}">
                <a16:creationId xmlns:a16="http://schemas.microsoft.com/office/drawing/2014/main" id="{5CF066E2-B035-C10A-AF23-3913C539A444}"/>
              </a:ext>
            </a:extLst>
          </p:cNvPr>
          <p:cNvSpPr txBox="1"/>
          <p:nvPr/>
        </p:nvSpPr>
        <p:spPr>
          <a:xfrm>
            <a:off x="515006" y="345523"/>
            <a:ext cx="5466069"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rgbClr val="F15D49"/>
                </a:solidFill>
                <a:effectLst/>
                <a:uLnTx/>
                <a:uFillTx/>
                <a:latin typeface="Helvetica Neue" panose="02000503000000020004" pitchFamily="2" charset="0"/>
                <a:ea typeface="Helvetica Neue" panose="02000503000000020004" pitchFamily="2" charset="0"/>
                <a:cs typeface="Helvetica Neue" panose="02000503000000020004" pitchFamily="2" charset="0"/>
              </a:rPr>
              <a:t>Bowel and Bladder</a:t>
            </a:r>
            <a:r>
              <a:rPr kumimoji="0" lang="en-CA" sz="4400" b="1" i="0" u="none" strike="noStrike" kern="1200" cap="none" spc="0" normalizeH="0" baseline="0" noProof="0" dirty="0">
                <a:ln>
                  <a:noFill/>
                </a:ln>
                <a:solidFill>
                  <a:srgbClr val="8071B3"/>
                </a:solidFill>
                <a:effectLst/>
                <a:uLnTx/>
                <a:uFillTx/>
                <a:latin typeface="Helvetica Neue" panose="02000503000000020004" pitchFamily="2" charset="0"/>
                <a:ea typeface="Helvetica Neue" panose="02000503000000020004" pitchFamily="2" charset="0"/>
                <a:cs typeface="Helvetica Neue" panose="02000503000000020004"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8" name="Picture 7" descr="A person holding an old person's hand&#10;&#10;Description automatically generated">
            <a:extLst>
              <a:ext uri="{FF2B5EF4-FFF2-40B4-BE49-F238E27FC236}">
                <a16:creationId xmlns:a16="http://schemas.microsoft.com/office/drawing/2014/main" id="{86B8855A-2130-7A30-3ED1-380F7B6ABD35}"/>
              </a:ext>
            </a:extLst>
          </p:cNvPr>
          <p:cNvPicPr>
            <a:picLocks noChangeAspect="1"/>
          </p:cNvPicPr>
          <p:nvPr/>
        </p:nvPicPr>
        <p:blipFill>
          <a:blip r:embed="rId4"/>
          <a:stretch>
            <a:fillRect/>
          </a:stretch>
        </p:blipFill>
        <p:spPr>
          <a:xfrm>
            <a:off x="662888" y="2529127"/>
            <a:ext cx="3497461" cy="3705073"/>
          </a:xfrm>
          <a:prstGeom prst="rect">
            <a:avLst/>
          </a:prstGeom>
        </p:spPr>
      </p:pic>
    </p:spTree>
    <p:extLst>
      <p:ext uri="{BB962C8B-B14F-4D97-AF65-F5344CB8AC3E}">
        <p14:creationId xmlns:p14="http://schemas.microsoft.com/office/powerpoint/2010/main" val="40572631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1215</Words>
  <Application>Microsoft Office PowerPoint</Application>
  <PresentationFormat>Widescreen</PresentationFormat>
  <Paragraphs>149</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Helvetica Neue</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Trillium Health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Traetto, Maggie</dc:creator>
  <cp:lastModifiedBy>Jenkins, Heather</cp:lastModifiedBy>
  <cp:revision>8</cp:revision>
  <dcterms:created xsi:type="dcterms:W3CDTF">2024-01-22T17:47:12Z</dcterms:created>
  <dcterms:modified xsi:type="dcterms:W3CDTF">2024-05-13T17:41:14Z</dcterms:modified>
</cp:coreProperties>
</file>