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50" r:id="rId2"/>
    <p:sldId id="339" r:id="rId3"/>
    <p:sldId id="340" r:id="rId4"/>
    <p:sldId id="351" r:id="rId5"/>
    <p:sldId id="341" r:id="rId6"/>
    <p:sldId id="347" r:id="rId7"/>
    <p:sldId id="342" r:id="rId8"/>
    <p:sldId id="352" r:id="rId9"/>
    <p:sldId id="343" r:id="rId10"/>
    <p:sldId id="349" r:id="rId11"/>
    <p:sldId id="34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C5BFC9-4CFB-ECC4-2475-97B4ED2259C0}" name="Jenkins, Heather" initials="JH" userId="S::Heather.Jenkins@kingstonhsc.ca::61300e71-c8ae-4187-8c13-0100eae96b0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596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74853" autoAdjust="0"/>
  </p:normalViewPr>
  <p:slideViewPr>
    <p:cSldViewPr snapToGrid="0">
      <p:cViewPr varScale="1">
        <p:scale>
          <a:sx n="85" d="100"/>
          <a:sy n="85" d="100"/>
        </p:scale>
        <p:origin x="152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139401-6E5E-4BEF-AF12-A415327CB7F0}" type="datetimeFigureOut">
              <a:rPr lang="en-US" smtClean="0"/>
              <a:t>2024/05/13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26685D-F779-439F-B048-7B5CFA819C1C}" type="slidenum">
              <a:rPr lang="en-US" smtClean="0"/>
              <a:t>‹#›</a:t>
            </a:fld>
            <a:endParaRPr lang="en-US"/>
          </a:p>
        </p:txBody>
      </p:sp>
    </p:spTree>
    <p:extLst>
      <p:ext uri="{BB962C8B-B14F-4D97-AF65-F5344CB8AC3E}">
        <p14:creationId xmlns:p14="http://schemas.microsoft.com/office/powerpoint/2010/main" val="105910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2980201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59670"/>
              </a:buClr>
              <a:buSzTx/>
              <a:buFont typeface="Arial" panose="020B0604020202020204" pitchFamily="34" charset="0"/>
              <a:buNone/>
              <a:tabLst/>
              <a:defRP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These strategies pertain to activities of daily living (ADL’s)</a:t>
            </a:r>
            <a:endParaRPr lang="en-CA" b="1" u="sng" dirty="0">
              <a:effectLst/>
              <a:latin typeface="Helvetica Neue" panose="02000503000000020004" pitchFamily="2" charset="0"/>
              <a:ea typeface="Helvetica Neue" panose="02000503000000020004" pitchFamily="2" charset="0"/>
              <a:cs typeface="Helvetica Neue" panose="02000503000000020004" pitchFamily="2" charset="0"/>
            </a:endParaRPr>
          </a:p>
          <a:p>
            <a:pPr marL="0" indent="0">
              <a:buClr>
                <a:srgbClr val="F5967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Be careful to always support the hemiplegic arm</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Move the arm and hand slowly and gently.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is especially important during tasks like bathing and dressing</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Monitor persons with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high tone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that have a clenched hand for hygiene and skin health.</a:t>
            </a:r>
          </a:p>
          <a:p>
            <a:pPr marL="285750" indent="-285750">
              <a:spcBef>
                <a:spcPts val="600"/>
              </a:spcBef>
              <a:buClr>
                <a:srgbClr val="F59670"/>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Look for finger nails digging in the palm (may need trimming), and cleanliness between the fingers</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Do not raise the arm above shoulder level unless the person can do so themselves.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If asked “Why not”?</a:t>
            </a:r>
          </a:p>
          <a:p>
            <a:pPr marL="742950" marR="0" lvl="1"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1" dirty="0">
                <a:effectLst/>
                <a:highlight>
                  <a:srgbClr val="FFFF00"/>
                </a:highlight>
                <a:latin typeface="Arial" panose="020B0604020202020204" pitchFamily="34" charset="0"/>
                <a:ea typeface="Arial" panose="020B0604020202020204" pitchFamily="34" charset="0"/>
              </a:rPr>
              <a:t>Shoulder movement is complex and involves more than just the shoulder joint</a:t>
            </a:r>
          </a:p>
          <a:p>
            <a:pPr marL="742950" marR="0" lvl="1"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1" dirty="0">
                <a:effectLst/>
                <a:highlight>
                  <a:srgbClr val="FFFF00"/>
                </a:highlight>
                <a:latin typeface="Arial" panose="020B0604020202020204" pitchFamily="34" charset="0"/>
                <a:ea typeface="Arial" panose="020B0604020202020204" pitchFamily="34" charset="0"/>
              </a:rPr>
              <a:t>The scapula (shoulder blade) has to move for the arm to move, especially as you move beyond 90 degrees of abduction and flexion. So, if the scapula is stuck (against the bed, high tone) and you move too far, you can cause injury</a:t>
            </a:r>
            <a:endParaRPr lang="en-US" sz="1800" b="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effectLst/>
                <a:highlight>
                  <a:srgbClr val="FFFF00"/>
                </a:highlight>
                <a:latin typeface="Arial" panose="020B0604020202020204" pitchFamily="34" charset="0"/>
                <a:ea typeface="Arial" panose="020B0604020202020204" pitchFamily="34" charset="0"/>
              </a:rPr>
              <a:t> </a:t>
            </a:r>
            <a:endParaRPr lang="en-US" sz="1800" b="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effectLst/>
                <a:highlight>
                  <a:srgbClr val="FFFF00"/>
                </a:highlight>
                <a:latin typeface="Arial" panose="020B0604020202020204" pitchFamily="34" charset="0"/>
                <a:ea typeface="Arial" panose="020B0604020202020204" pitchFamily="34" charset="0"/>
              </a:rPr>
              <a:t>Never do exercises with the UE unless recommended by a therapist. </a:t>
            </a:r>
          </a:p>
          <a:p>
            <a:pPr marL="0" marR="0">
              <a:lnSpc>
                <a:spcPct val="115000"/>
              </a:lnSpc>
              <a:spcBef>
                <a:spcPts val="0"/>
              </a:spcBef>
              <a:spcAft>
                <a:spcPts val="0"/>
              </a:spcAft>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Dressing rule for stroke: hemiplegic arm should be “first on; last off”</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10</a:t>
            </a:fld>
            <a:endParaRPr lang="en-US"/>
          </a:p>
        </p:txBody>
      </p:sp>
    </p:spTree>
    <p:extLst>
      <p:ext uri="{BB962C8B-B14F-4D97-AF65-F5344CB8AC3E}">
        <p14:creationId xmlns:p14="http://schemas.microsoft.com/office/powerpoint/2010/main" val="2261537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F59670"/>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All team members have a role to play in caring for the affected arm and hand</a:t>
            </a:r>
          </a:p>
          <a:p>
            <a:pPr marL="285750" indent="-285750">
              <a:buClr>
                <a:srgbClr val="F59670"/>
              </a:buClr>
              <a:buFont typeface="Wingdings" pitchFamily="2" charset="2"/>
              <a:buChar char="ü"/>
            </a:pPr>
            <a:endParaRPr lang="en-CA" sz="12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and Physiotherapists are experts in hemiplegia.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It may be helpful to involve them in the person’s care</a:t>
            </a:r>
          </a:p>
          <a:p>
            <a:endParaRPr lang="en-US" dirty="0"/>
          </a:p>
        </p:txBody>
      </p:sp>
      <p:sp>
        <p:nvSpPr>
          <p:cNvPr id="4" name="Slide Number Placeholder 3"/>
          <p:cNvSpPr>
            <a:spLocks noGrp="1"/>
          </p:cNvSpPr>
          <p:nvPr>
            <p:ph type="sldNum" sz="quarter" idx="5"/>
          </p:nvPr>
        </p:nvSpPr>
        <p:spPr/>
        <p:txBody>
          <a:bodyPr/>
          <a:lstStyle/>
          <a:p>
            <a:fld id="{3326685D-F779-439F-B048-7B5CFA819C1C}" type="slidenum">
              <a:rPr lang="en-US" smtClean="0"/>
              <a:t>11</a:t>
            </a:fld>
            <a:endParaRPr lang="en-US"/>
          </a:p>
        </p:txBody>
      </p:sp>
    </p:spTree>
    <p:extLst>
      <p:ext uri="{BB962C8B-B14F-4D97-AF65-F5344CB8AC3E}">
        <p14:creationId xmlns:p14="http://schemas.microsoft.com/office/powerpoint/2010/main" val="305725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A stroke can cause weakness (hemiplegia) on the affected side. </a:t>
            </a:r>
          </a:p>
          <a:p>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This can impact the ability to move the arm and hand, carry out functional tasks or protect the arm from injury. </a:t>
            </a:r>
          </a:p>
          <a:p>
            <a:endParaRPr lang="en-CA" sz="1200" dirty="0">
              <a:latin typeface="Helvetica Neue" panose="02000503000000020004" pitchFamily="2" charset="0"/>
              <a:ea typeface="Helvetica Neue" panose="02000503000000020004" pitchFamily="2" charset="0"/>
              <a:cs typeface="Helvetica Neue" panose="02000503000000020004" pitchFamily="2" charset="0"/>
            </a:endParaRPr>
          </a:p>
          <a:p>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Careful handling and care of the arm and hand can reduce pain and prevent complications. </a:t>
            </a:r>
          </a:p>
          <a:p>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is important because once it starts, pain in the arm and/or hand can become chronic and difficult to treat.</a:t>
            </a:r>
          </a:p>
          <a:p>
            <a:endParaRPr lang="en-US" dirty="0"/>
          </a:p>
        </p:txBody>
      </p:sp>
      <p:sp>
        <p:nvSpPr>
          <p:cNvPr id="4" name="Slide Number Placeholder 3"/>
          <p:cNvSpPr>
            <a:spLocks noGrp="1"/>
          </p:cNvSpPr>
          <p:nvPr>
            <p:ph type="sldNum" sz="quarter" idx="5"/>
          </p:nvPr>
        </p:nvSpPr>
        <p:spPr/>
        <p:txBody>
          <a:bodyPr/>
          <a:lstStyle/>
          <a:p>
            <a:fld id="{3326685D-F779-439F-B048-7B5CFA819C1C}" type="slidenum">
              <a:rPr lang="en-US" smtClean="0"/>
              <a:t>2</a:t>
            </a:fld>
            <a:endParaRPr lang="en-US"/>
          </a:p>
        </p:txBody>
      </p:sp>
    </p:spTree>
    <p:extLst>
      <p:ext uri="{BB962C8B-B14F-4D97-AF65-F5344CB8AC3E}">
        <p14:creationId xmlns:p14="http://schemas.microsoft.com/office/powerpoint/2010/main" val="85158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F59670"/>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The shoulder is made up of small muscles and ligaments which support the joint.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Many important nerves and blood vessels pass through it, making the shoulder, arm and hand vulnerable to injury</a:t>
            </a:r>
          </a:p>
          <a:p>
            <a:pPr marL="0" marR="0">
              <a:lnSpc>
                <a:spcPct val="115000"/>
              </a:lnSpc>
              <a:spcBef>
                <a:spcPts val="0"/>
              </a:spcBef>
              <a:spcAft>
                <a:spcPts val="0"/>
              </a:spcAft>
            </a:pPr>
            <a:endParaRPr lang="en-US" sz="1800" b="1" dirty="0">
              <a:effectLst/>
              <a:highlight>
                <a:srgbClr val="FFFF00"/>
              </a:highligh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effectLst/>
                <a:highlight>
                  <a:srgbClr val="FFFF00"/>
                </a:highlight>
                <a:latin typeface="Arial" panose="020B0604020202020204" pitchFamily="34" charset="0"/>
                <a:ea typeface="Arial" panose="020B0604020202020204" pitchFamily="34" charset="0"/>
              </a:rPr>
              <a:t>Anatomy-</a:t>
            </a:r>
            <a:endParaRPr lang="en-US" sz="1800" b="1"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b="1" dirty="0">
                <a:effectLst/>
                <a:highlight>
                  <a:srgbClr val="FFFF00"/>
                </a:highlight>
                <a:latin typeface="Arial" panose="020B0604020202020204" pitchFamily="34" charset="0"/>
                <a:ea typeface="Arial" panose="020B0604020202020204" pitchFamily="34" charset="0"/>
              </a:rPr>
              <a:t>Shoulder socket is very shallow- this allows it to be the most mobile joint in the body, But this also makes it the least stable as it is supported only by muscles and ligaments- </a:t>
            </a: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CA" sz="1800" b="1" dirty="0">
                <a:effectLst/>
                <a:highlight>
                  <a:srgbClr val="FFFF00"/>
                </a:highlight>
                <a:latin typeface="Arial" panose="020B0604020202020204" pitchFamily="34" charset="0"/>
                <a:ea typeface="Arial" panose="020B0604020202020204" pitchFamily="34" charset="0"/>
              </a:rPr>
              <a:t>Effects of a stroke can reduce the strength and tone of the muscles supporting the shoulder joint.  </a:t>
            </a:r>
            <a:endParaRPr lang="en-US" sz="1800" b="1"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CA" sz="1800" b="1" dirty="0">
                <a:effectLst/>
                <a:highlight>
                  <a:srgbClr val="FFFF00"/>
                </a:highlight>
                <a:latin typeface="Arial" panose="020B0604020202020204" pitchFamily="34" charset="0"/>
                <a:ea typeface="Arial" panose="020B0604020202020204" pitchFamily="34" charset="0"/>
              </a:rPr>
              <a:t>As a result, gravity can drag the head of the humerus down, overstretching the weakened muscles. </a:t>
            </a:r>
            <a:endParaRPr lang="en-US" sz="1800" b="1" dirty="0">
              <a:effectLst/>
              <a:latin typeface="Arial" panose="020B0604020202020204" pitchFamily="34" charset="0"/>
              <a:ea typeface="Arial" panose="020B0604020202020204" pitchFamily="34" charset="0"/>
            </a:endParaRPr>
          </a:p>
          <a:p>
            <a:pPr marL="285750" indent="-285750">
              <a:buClr>
                <a:srgbClr val="F59670"/>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More than half of persons with hemiplegia will experience pain in their affected arm and/or hand.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Pain may occur more frequently in persons who are dependent on others for transfers. </a:t>
            </a:r>
          </a:p>
          <a:p>
            <a:pPr marL="285750" indent="-285750">
              <a:buClr>
                <a:srgbClr val="F59670"/>
              </a:buClr>
              <a:buFont typeface="Wingdings" pitchFamily="2" charset="2"/>
              <a:buChar char="ü"/>
            </a:pPr>
            <a:endParaRPr lang="en-CA"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Wingdings" pitchFamily="2" charset="2"/>
              <a:buChar char="ü"/>
            </a:pPr>
            <a:r>
              <a:rPr lang="en-CA" b="0" dirty="0">
                <a:effectLst/>
                <a:latin typeface="Helvetica Neue" panose="02000503000000020004" pitchFamily="2" charset="0"/>
                <a:ea typeface="Helvetica Neue" panose="02000503000000020004" pitchFamily="2" charset="0"/>
                <a:cs typeface="Helvetica Neue" panose="02000503000000020004" pitchFamily="2" charset="0"/>
              </a:rPr>
              <a:t>The hand is likely to develop swelling if not well supported.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a:t>
            </a:r>
            <a:r>
              <a:rPr lang="en-US" sz="1200" b="1" dirty="0" err="1">
                <a:effectLst/>
                <a:highlight>
                  <a:srgbClr val="FFFF00"/>
                </a:highlight>
                <a:latin typeface="Arial" panose="020B0604020202020204" pitchFamily="34" charset="0"/>
                <a:ea typeface="Arial" panose="020B0604020202020204" pitchFamily="34" charset="0"/>
              </a:rPr>
              <a:t>levation</a:t>
            </a:r>
            <a:r>
              <a:rPr lang="en-US" sz="1200" b="1" dirty="0">
                <a:effectLst/>
                <a:highlight>
                  <a:srgbClr val="FFFF00"/>
                </a:highlight>
                <a:latin typeface="Arial" panose="020B0604020202020204" pitchFamily="34" charset="0"/>
                <a:ea typeface="Arial" panose="020B0604020202020204" pitchFamily="34" charset="0"/>
              </a:rPr>
              <a:t> and loosening/ removal of restricting items would be helpful to reduce this if observed- seek additional advice if this is a new problem</a:t>
            </a:r>
            <a:endParaRPr lang="en-CA" b="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0" indent="0">
              <a:buClr>
                <a:srgbClr val="F59670"/>
              </a:buClr>
              <a:buFont typeface="Wingdings" pitchFamily="2" charset="2"/>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3</a:t>
            </a:fld>
            <a:endParaRPr lang="en-US"/>
          </a:p>
        </p:txBody>
      </p:sp>
    </p:spTree>
    <p:extLst>
      <p:ext uri="{BB962C8B-B14F-4D97-AF65-F5344CB8AC3E}">
        <p14:creationId xmlns:p14="http://schemas.microsoft.com/office/powerpoint/2010/main" val="649447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
                <a:srgbClr val="F59670"/>
              </a:buClr>
              <a:buSzTx/>
              <a:buFont typeface="Wingdings" pitchFamily="2" charset="2"/>
              <a:buChar char="ü"/>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Pain can interfere with mood, sleep, day to day activities, and overall quality of life</a:t>
            </a:r>
          </a:p>
          <a:p>
            <a:pPr marL="285750" marR="0" lvl="0" indent="-285750" algn="l" defTabSz="914400" rtl="0" eaLnBrk="1" fontAlgn="auto" latinLnBrk="0" hangingPunct="1">
              <a:lnSpc>
                <a:spcPct val="100000"/>
              </a:lnSpc>
              <a:spcBef>
                <a:spcPts val="0"/>
              </a:spcBef>
              <a:spcAft>
                <a:spcPts val="0"/>
              </a:spcAft>
              <a:buClr>
                <a:srgbClr val="F59670"/>
              </a:buClr>
              <a:buSzTx/>
              <a:buFont typeface="Wingdings" pitchFamily="2" charset="2"/>
              <a:buChar char="ü"/>
              <a:tabLst/>
              <a:defRPr/>
            </a:pPr>
            <a:endParaRPr lang="en-CA"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59670"/>
              </a:buClr>
              <a:buSzTx/>
              <a:buFont typeface="Wingdings" pitchFamily="2" charset="2"/>
              <a:buChar char="ü"/>
              <a:tabLst/>
              <a:defRP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A stroke can also cause altered sensation and perception (neglect) of the arm. As a result, a person with stroke can be unaware of the position of their arm.</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This can increase risk of injury.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For example the arm could hang over the side of the wheelchair, injuring the shoulder as well as risking fingers getting caught in the wheel</a:t>
            </a:r>
          </a:p>
          <a:p>
            <a:pPr marL="285750" indent="-285750">
              <a:buClr>
                <a:srgbClr val="F59670"/>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Wingdings" pitchFamily="2" charset="2"/>
              <a:buChar char="ü"/>
            </a:pPr>
            <a:r>
              <a:rPr lang="en-CA" u="none" dirty="0">
                <a:effectLst/>
                <a:latin typeface="Helvetica Neue" panose="02000503000000020004" pitchFamily="2" charset="0"/>
                <a:ea typeface="Helvetica Neue" panose="02000503000000020004" pitchFamily="2" charset="0"/>
                <a:cs typeface="Helvetica Neue" panose="02000503000000020004" pitchFamily="2" charset="0"/>
              </a:rPr>
              <a:t>Following a stroke the arm and hand can have altered muscle tone. </a:t>
            </a:r>
            <a:r>
              <a:rPr lang="en-CA" b="1" u="none" dirty="0">
                <a:effectLst/>
                <a:latin typeface="Helvetica Neue" panose="02000503000000020004" pitchFamily="2" charset="0"/>
                <a:ea typeface="Helvetica Neue" panose="02000503000000020004" pitchFamily="2" charset="0"/>
                <a:cs typeface="Helvetica Neue" panose="02000503000000020004" pitchFamily="2" charset="0"/>
              </a:rPr>
              <a:t>Both high tone and</a:t>
            </a:r>
            <a:r>
              <a:rPr lang="en-CA" b="1" u="none" dirty="0">
                <a:latin typeface="Helvetica Neue" panose="02000503000000020004" pitchFamily="2" charset="0"/>
                <a:ea typeface="Helvetica Neue" panose="02000503000000020004" pitchFamily="2" charset="0"/>
                <a:cs typeface="Helvetica Neue" panose="02000503000000020004" pitchFamily="2" charset="0"/>
              </a:rPr>
              <a:t> </a:t>
            </a:r>
            <a:r>
              <a:rPr lang="en-CA" b="1" u="none" dirty="0">
                <a:effectLst/>
                <a:latin typeface="Helvetica Neue" panose="02000503000000020004" pitchFamily="2" charset="0"/>
                <a:ea typeface="Helvetica Neue" panose="02000503000000020004" pitchFamily="2" charset="0"/>
                <a:cs typeface="Helvetica Neue" panose="02000503000000020004" pitchFamily="2" charset="0"/>
              </a:rPr>
              <a:t>low tone limbs can cause pain</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4</a:t>
            </a:fld>
            <a:endParaRPr lang="en-US"/>
          </a:p>
        </p:txBody>
      </p:sp>
    </p:spTree>
    <p:extLst>
      <p:ext uri="{BB962C8B-B14F-4D97-AF65-F5344CB8AC3E}">
        <p14:creationId xmlns:p14="http://schemas.microsoft.com/office/powerpoint/2010/main" val="1535785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 </a:t>
            </a:r>
            <a:r>
              <a:rPr lang="en-CA" b="0" dirty="0">
                <a:effectLst/>
                <a:latin typeface="Helvetica Neue" panose="02000503000000020004" pitchFamily="2" charset="0"/>
                <a:ea typeface="Helvetica Neue" panose="02000503000000020004" pitchFamily="2" charset="0"/>
                <a:cs typeface="Helvetica Neue" panose="02000503000000020004" pitchFamily="2" charset="0"/>
              </a:rPr>
              <a:t>low tone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limb will feel </a:t>
            </a:r>
            <a:r>
              <a:rPr lang="en-CA" b="0" dirty="0">
                <a:effectLst/>
                <a:latin typeface="Helvetica Neue" panose="02000503000000020004" pitchFamily="2" charset="0"/>
                <a:ea typeface="Helvetica Neue" panose="02000503000000020004" pitchFamily="2" charset="0"/>
                <a:cs typeface="Helvetica Neue" panose="02000503000000020004" pitchFamily="2" charset="0"/>
              </a:rPr>
              <a:t>limp and heavy.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A low tone hemiplegic arm is at risk of overstretching or tearing weakened muscles. This may cause a partial dislocation (subluxation of the shoulder), which is not correctable.</a:t>
            </a:r>
          </a:p>
          <a:p>
            <a:endParaRPr lang="en-US" dirty="0"/>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CA" sz="1200" b="1" dirty="0">
                <a:effectLst/>
                <a:highlight>
                  <a:srgbClr val="FFFF00"/>
                </a:highlight>
                <a:latin typeface="Arial" panose="020B0604020202020204" pitchFamily="34" charset="0"/>
                <a:ea typeface="Arial" panose="020B0604020202020204" pitchFamily="34" charset="0"/>
              </a:rPr>
              <a:t>Effects of a stroke can reduce the strength and tone of the muscles supporting the shallow shoulder joint.  </a:t>
            </a:r>
            <a:endParaRPr lang="en-US" sz="1200" b="1"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Times New Roman" panose="02020603050405020304" pitchFamily="18" charset="0"/>
              <a:buChar char="•"/>
              <a:tabLst>
                <a:tab pos="457200" algn="l"/>
              </a:tabLst>
            </a:pPr>
            <a:r>
              <a:rPr lang="en-CA" sz="1200" b="1" dirty="0">
                <a:effectLst/>
                <a:highlight>
                  <a:srgbClr val="FFFF00"/>
                </a:highlight>
                <a:latin typeface="Arial" panose="020B0604020202020204" pitchFamily="34" charset="0"/>
                <a:ea typeface="Arial" panose="020B0604020202020204" pitchFamily="34" charset="0"/>
              </a:rPr>
              <a:t>As a result, gravity can drag the head of the humerus down, overstretching the weakened muscles. </a:t>
            </a:r>
            <a:endParaRPr lang="en-US" sz="1200" b="1" dirty="0">
              <a:effectLst/>
              <a:latin typeface="Arial" panose="020B0604020202020204" pitchFamily="34"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326685D-F779-439F-B048-7B5CFA819C1C}" type="slidenum">
              <a:rPr lang="en-US" smtClean="0"/>
              <a:t>5</a:t>
            </a:fld>
            <a:endParaRPr lang="en-US"/>
          </a:p>
        </p:txBody>
      </p:sp>
    </p:spTree>
    <p:extLst>
      <p:ext uri="{BB962C8B-B14F-4D97-AF65-F5344CB8AC3E}">
        <p14:creationId xmlns:p14="http://schemas.microsoft.com/office/powerpoint/2010/main" val="4143662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ffectLst/>
                <a:latin typeface="Helvetica Neue" panose="02000503000000020004" pitchFamily="2" charset="0"/>
                <a:ea typeface="Helvetica Neue" panose="02000503000000020004" pitchFamily="2" charset="0"/>
                <a:cs typeface="Helvetica Neue" panose="02000503000000020004" pitchFamily="2" charset="0"/>
              </a:rPr>
              <a:t>A high tone limb will feel stiff and tight.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High muscle tone can pull the arm toward the chest wall, with a bent wrist and clenched hand</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It can be very difficult to move the arm or hand, and to provide care. This can contribute to:</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Skin breakdown (underarm, hand)</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Difficulty in assisting with hygiene and dressing</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Limited range of motion (contractures)</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Shoulder pain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highlight>
                  <a:srgbClr val="FFFF00"/>
                </a:highlight>
                <a:latin typeface="Arial" panose="020B0604020202020204" pitchFamily="34" charset="0"/>
                <a:ea typeface="Arial" panose="020B0604020202020204" pitchFamily="34" charset="0"/>
              </a:rPr>
              <a:t>With high tone UE, move carefully, slowly, do not force movement</a:t>
            </a:r>
            <a:r>
              <a:rPr lang="en-US" sz="1800" dirty="0">
                <a:effectLst/>
                <a:highlight>
                  <a:srgbClr val="FFFF00"/>
                </a:highlight>
                <a:latin typeface="Arial" panose="020B0604020202020204" pitchFamily="34" charset="0"/>
                <a:ea typeface="Arial" panose="020B0604020202020204" pitchFamily="34" charset="0"/>
              </a:rPr>
              <a:t>. </a:t>
            </a:r>
            <a:r>
              <a:rPr lang="en-US" sz="1800" b="1" dirty="0">
                <a:effectLst/>
                <a:highlight>
                  <a:srgbClr val="FFFF00"/>
                </a:highlight>
                <a:latin typeface="Arial" panose="020B0604020202020204" pitchFamily="34" charset="0"/>
                <a:ea typeface="Arial" panose="020B0604020202020204" pitchFamily="34" charset="0"/>
              </a:rPr>
              <a:t>If care is becoming increasingly difficult, seek the advice of a therapist</a:t>
            </a:r>
            <a:endParaRPr lang="en-US" sz="1800" b="1" dirty="0">
              <a:effectLst/>
              <a:latin typeface="Arial" panose="020B0604020202020204" pitchFamily="34"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326685D-F779-439F-B048-7B5CFA819C1C}" type="slidenum">
              <a:rPr lang="en-US" smtClean="0"/>
              <a:t>6</a:t>
            </a:fld>
            <a:endParaRPr lang="en-US"/>
          </a:p>
        </p:txBody>
      </p:sp>
    </p:spTree>
    <p:extLst>
      <p:ext uri="{BB962C8B-B14F-4D97-AF65-F5344CB8AC3E}">
        <p14:creationId xmlns:p14="http://schemas.microsoft.com/office/powerpoint/2010/main" val="327452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59670"/>
              </a:buClr>
              <a:buSzTx/>
              <a:buFont typeface="Arial" panose="020B0604020202020204" pitchFamily="34" charset="0"/>
              <a:buNone/>
              <a:tabLst/>
              <a:defRPr/>
            </a:pPr>
            <a:r>
              <a:rPr lang="en-CA" sz="1200" b="0"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a:t>
            </a:r>
          </a:p>
          <a:p>
            <a:pPr marL="0" indent="0">
              <a:buClr>
                <a:srgbClr val="F5967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0" indent="0">
              <a:buClr>
                <a:srgbClr val="F59670"/>
              </a:buClr>
              <a:buFont typeface="Arial" panose="020B0604020202020204" pitchFamily="34" charset="0"/>
              <a:buNone/>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These strategies pertain to positioning of the hemiplegic arm:</a:t>
            </a:r>
          </a:p>
          <a:p>
            <a:pPr marL="0" indent="0">
              <a:buClr>
                <a:srgbClr val="F5967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Be gentle when moving the arm or hand. Avoid pulling on the limb</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Ensure the affected arm and hand are always supported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using pillows or other equipment when recommended in the care plan</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In every position, ensure the elbow and forearm are placed away from the body. Keep the wrist straight or slightly extended and place the hand palm down with fingers open as much as possible</a:t>
            </a:r>
          </a:p>
          <a:p>
            <a:pPr marL="0" indent="0">
              <a:spcBef>
                <a:spcPts val="600"/>
              </a:spcBef>
              <a:buClr>
                <a:srgbClr val="F5967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buClr>
                <a:srgbClr val="F59670"/>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See Smart Tips for Positioning in Chair/Wheelchair After Stroke and Positioning in Bed After Stroke</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7</a:t>
            </a:fld>
            <a:endParaRPr lang="en-US"/>
          </a:p>
        </p:txBody>
      </p:sp>
    </p:spTree>
    <p:extLst>
      <p:ext uri="{BB962C8B-B14F-4D97-AF65-F5344CB8AC3E}">
        <p14:creationId xmlns:p14="http://schemas.microsoft.com/office/powerpoint/2010/main" val="187258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59670"/>
              </a:buClr>
              <a:buSzTx/>
              <a:buFont typeface="Arial" panose="020B0604020202020204" pitchFamily="34" charset="0"/>
              <a:buNone/>
              <a:tabLst/>
              <a:defRPr/>
            </a:pPr>
            <a:r>
              <a:rPr lang="en-CA" sz="12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This slide is optional- offers additional information pertaining to previous slide</a:t>
            </a:r>
          </a:p>
          <a:p>
            <a:pPr marL="0" marR="0" lvl="0" indent="0" algn="l" defTabSz="914400" rtl="0" eaLnBrk="1" fontAlgn="auto" latinLnBrk="0" hangingPunct="1">
              <a:lnSpc>
                <a:spcPct val="100000"/>
              </a:lnSpc>
              <a:spcBef>
                <a:spcPts val="0"/>
              </a:spcBef>
              <a:spcAft>
                <a:spcPts val="0"/>
              </a:spcAft>
              <a:buClr>
                <a:srgbClr val="F59670"/>
              </a:buClr>
              <a:buSzTx/>
              <a:buFont typeface="Arial" panose="020B0604020202020204" pitchFamily="34" charset="0"/>
              <a:buNone/>
              <a:tabLst/>
              <a:defRPr/>
            </a:pPr>
            <a:endParaRPr lang="en-CA" sz="12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59670"/>
              </a:buClr>
              <a:buSzTx/>
              <a:buFont typeface="Arial" panose="020B0604020202020204" pitchFamily="34" charset="0"/>
              <a:buNone/>
              <a:tabLst/>
              <a:defRPr/>
            </a:pPr>
            <a:r>
              <a:rPr lang="en-CA" sz="12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a:t>
            </a:r>
          </a:p>
          <a:p>
            <a:pPr marL="0" indent="0">
              <a:buClr>
                <a:srgbClr val="F5967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342900" marR="0" lvl="0" indent="-342900">
              <a:lnSpc>
                <a:spcPct val="115000"/>
              </a:lnSpc>
              <a:spcBef>
                <a:spcPts val="0"/>
              </a:spcBef>
              <a:spcAft>
                <a:spcPts val="0"/>
              </a:spcAft>
              <a:buFont typeface="Arial" panose="020B0604020202020204" pitchFamily="34" charset="0"/>
              <a:buChar char="●"/>
            </a:pPr>
            <a:r>
              <a:rPr lang="en-US" sz="1800" b="0" u="none" strike="noStrike" dirty="0">
                <a:effectLst/>
                <a:highlight>
                  <a:srgbClr val="FFFF00"/>
                </a:highlight>
                <a:latin typeface="Arial" panose="020B0604020202020204" pitchFamily="34" charset="0"/>
                <a:ea typeface="Arial" panose="020B0604020202020204" pitchFamily="34" charset="0"/>
              </a:rPr>
              <a:t>The goal is to maintain 30 degrees of wrist extension, 30 degrees of flexion through digits, consider use of splints/ rolls to maintain this position</a:t>
            </a:r>
            <a:endParaRPr lang="en-US" sz="1800" b="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b="0" u="none" strike="noStrike" dirty="0">
                <a:effectLst/>
                <a:highlight>
                  <a:srgbClr val="FFFF00"/>
                </a:highlight>
                <a:latin typeface="Arial" panose="020B0604020202020204" pitchFamily="34" charset="0"/>
                <a:ea typeface="Arial" panose="020B0604020202020204" pitchFamily="34" charset="0"/>
              </a:rPr>
              <a:t>Careful positioning can help with reducing the high tone (spasticity), and maintain joint ROM</a:t>
            </a:r>
            <a:endParaRPr lang="en-US" sz="1800" b="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b="1" u="none" strike="noStrike" dirty="0">
                <a:effectLst/>
                <a:highlight>
                  <a:srgbClr val="FFFF00"/>
                </a:highlight>
                <a:latin typeface="Arial" panose="020B0604020202020204" pitchFamily="34" charset="0"/>
                <a:ea typeface="Arial" panose="020B0604020202020204" pitchFamily="34" charset="0"/>
              </a:rPr>
              <a:t>It is important to consider the position and alignment of all the joints of the UE when looking at any one joint that is limited</a:t>
            </a:r>
            <a:endParaRPr lang="en-US" sz="1800" b="1" u="none" strike="noStrike" dirty="0">
              <a:effectLst/>
              <a:latin typeface="Arial" panose="020B0604020202020204" pitchFamily="34" charset="0"/>
              <a:ea typeface="Arial" panose="020B0604020202020204" pitchFamily="34" charset="0"/>
            </a:endParaRPr>
          </a:p>
          <a:p>
            <a:pPr marL="285750" indent="-285750">
              <a:spcBef>
                <a:spcPts val="600"/>
              </a:spcBef>
              <a:buClr>
                <a:srgbClr val="F5967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buClr>
                <a:srgbClr val="F59670"/>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See Smart Tips for Positioning in Chair/Wheelchair After Stroke and Positioning in Bed After Stroke</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8</a:t>
            </a:fld>
            <a:endParaRPr lang="en-US"/>
          </a:p>
        </p:txBody>
      </p:sp>
    </p:spTree>
    <p:extLst>
      <p:ext uri="{BB962C8B-B14F-4D97-AF65-F5344CB8AC3E}">
        <p14:creationId xmlns:p14="http://schemas.microsoft.com/office/powerpoint/2010/main" val="288240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59670"/>
              </a:buClr>
              <a:buSzTx/>
              <a:buFont typeface="Arial" panose="020B0604020202020204" pitchFamily="34" charset="0"/>
              <a:buNone/>
              <a:tabLst/>
              <a:defRP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These strategies pertain to supporting the hemiplegic arm during </a:t>
            </a:r>
            <a:r>
              <a:rPr lang="en-CA" b="1" u="sng" dirty="0">
                <a:effectLst/>
                <a:latin typeface="Helvetica Neue" panose="02000503000000020004" pitchFamily="2" charset="0"/>
                <a:ea typeface="Helvetica Neue" panose="02000503000000020004" pitchFamily="2" charset="0"/>
                <a:cs typeface="Helvetica Neue" panose="02000503000000020004" pitchFamily="2" charset="0"/>
              </a:rPr>
              <a:t>functional mobility</a:t>
            </a:r>
          </a:p>
          <a:p>
            <a:pPr marL="0" indent="0">
              <a:buClr>
                <a:srgbClr val="F5967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Never pull on the person’s affected arm or lift from the underarm. Encourage the person to participate as much as they safely can.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(See Smart Tips for Stroke Care - Mobility after Stroke and Transfers after Stroke)</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When using a lifting device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floor lift, ceiling lift)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ensure the affected arm is positioned inside the lift sling, and supported in front of the body</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Ensure the arm is supported when the person is standing, transferring or ambulating</a:t>
            </a:r>
          </a:p>
          <a:p>
            <a:pPr marL="285750" indent="-285750">
              <a:spcBef>
                <a:spcPts val="600"/>
              </a:spcBef>
              <a:buClr>
                <a:srgbClr val="F5967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If recommended by a therapist, apply an arm sling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support the weight of their hemiplegic arm during mobility activities</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9</a:t>
            </a:fld>
            <a:endParaRPr lang="en-US"/>
          </a:p>
        </p:txBody>
      </p:sp>
    </p:spTree>
    <p:extLst>
      <p:ext uri="{BB962C8B-B14F-4D97-AF65-F5344CB8AC3E}">
        <p14:creationId xmlns:p14="http://schemas.microsoft.com/office/powerpoint/2010/main" val="316735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D287-4A3D-4A9E-94AD-7DFD40B712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471863-A532-41AE-A1BD-2D7A09C5BD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141702-8E22-40A2-BEFA-1E5BAA3B2A1F}"/>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5" name="Footer Placeholder 4">
            <a:extLst>
              <a:ext uri="{FF2B5EF4-FFF2-40B4-BE49-F238E27FC236}">
                <a16:creationId xmlns:a16="http://schemas.microsoft.com/office/drawing/2014/main" id="{B111E50C-8CDA-454B-8019-DC9D112E62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9C67D-1BEE-4848-BA3C-1F3BD285E26D}"/>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420303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2CD68-A27A-4C89-9A95-99EB1658B3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5869E1-246B-492C-BEBB-0011386FAD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B33B5-709D-49E4-A20B-8D316F1B40E1}"/>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5" name="Footer Placeholder 4">
            <a:extLst>
              <a:ext uri="{FF2B5EF4-FFF2-40B4-BE49-F238E27FC236}">
                <a16:creationId xmlns:a16="http://schemas.microsoft.com/office/drawing/2014/main" id="{06339280-0FBE-4834-BBB3-7DE651771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59870-34C8-49B2-B317-FD25D4078CF9}"/>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63471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45E020-C691-4A75-96D5-8A450060D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5D482-5647-45F6-9D9A-42BA95379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531C1-C9C5-4088-8F51-E125A81C0DAF}"/>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5" name="Footer Placeholder 4">
            <a:extLst>
              <a:ext uri="{FF2B5EF4-FFF2-40B4-BE49-F238E27FC236}">
                <a16:creationId xmlns:a16="http://schemas.microsoft.com/office/drawing/2014/main" id="{92866D10-B012-4A28-81D2-735F5C4BD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CDBA39-7F9A-424B-BCF9-3B4660348C9F}"/>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231244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17AA-E005-4A2C-9DE5-DF0316BFD9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C1D6A8-516C-4A79-BE59-02019C58F0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C74A5-319E-4C0E-98BB-304EB6D2434D}"/>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5" name="Footer Placeholder 4">
            <a:extLst>
              <a:ext uri="{FF2B5EF4-FFF2-40B4-BE49-F238E27FC236}">
                <a16:creationId xmlns:a16="http://schemas.microsoft.com/office/drawing/2014/main" id="{0EB251B2-CB73-408A-8346-82F103275E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DE073-8BA2-4ED6-9CAD-4CD75A7E8177}"/>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175967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386CD-6794-41C2-8C4B-A19DB717A8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4DB055-EBA9-4914-B0EE-E965C73A0C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0D893E-7A73-4BCA-B192-B272AF588267}"/>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5" name="Footer Placeholder 4">
            <a:extLst>
              <a:ext uri="{FF2B5EF4-FFF2-40B4-BE49-F238E27FC236}">
                <a16:creationId xmlns:a16="http://schemas.microsoft.com/office/drawing/2014/main" id="{018D99A7-A8B8-48F8-B066-362B2EDD8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48FAD-7BF0-459F-A436-F880F86C2E0A}"/>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16147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D57D-BF7D-4582-9306-FE94CD5D9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A282B-F3C7-4CC8-8D29-B99CE8FCA0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2AF46E-AE89-4116-BFF5-4E37358FA0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FB1323-E588-4927-AE78-6E3FCF6B8B41}"/>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6" name="Footer Placeholder 5">
            <a:extLst>
              <a:ext uri="{FF2B5EF4-FFF2-40B4-BE49-F238E27FC236}">
                <a16:creationId xmlns:a16="http://schemas.microsoft.com/office/drawing/2014/main" id="{A405F081-0237-40CD-B862-9B0B7A493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A5FCE4-FD4E-4076-8EF9-B24443B41904}"/>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3668534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D63D2-8EA6-4565-A625-D7D431EF07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42DD4E-3C96-4099-A1F1-21881DAE23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81ECF-9500-46E6-8328-CD1E738F91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D83472-39D7-4024-B5E0-B5981844CF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C926CD-38F6-428E-9D94-0D5871CE68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E6CA61-0B2B-4F4E-9228-C93E2379A5A3}"/>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8" name="Footer Placeholder 7">
            <a:extLst>
              <a:ext uri="{FF2B5EF4-FFF2-40B4-BE49-F238E27FC236}">
                <a16:creationId xmlns:a16="http://schemas.microsoft.com/office/drawing/2014/main" id="{521C286B-B9BA-47E4-B30D-F629152387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2F2CBA-39B0-48DB-A7F0-9DB95881F0D0}"/>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196000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C1F98-24FA-4597-81C4-368FFB6D95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AF3878-0FA0-4235-B7BC-D7D12D5D5638}"/>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4" name="Footer Placeholder 3">
            <a:extLst>
              <a:ext uri="{FF2B5EF4-FFF2-40B4-BE49-F238E27FC236}">
                <a16:creationId xmlns:a16="http://schemas.microsoft.com/office/drawing/2014/main" id="{2AB91C5F-17C2-46AB-AE6B-0E8985B097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9814C7-D2C3-404B-A33F-FB01E6FB6759}"/>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133580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5160FE-5B4E-49DD-9339-FF45C6FD5E72}"/>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3" name="Footer Placeholder 2">
            <a:extLst>
              <a:ext uri="{FF2B5EF4-FFF2-40B4-BE49-F238E27FC236}">
                <a16:creationId xmlns:a16="http://schemas.microsoft.com/office/drawing/2014/main" id="{FA9D415E-4793-4E4A-8089-D2D7B25CA7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562403-24EA-4354-8D09-FA2598C8B3DD}"/>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32270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155E-F097-4940-8D1D-EF3C70AF8A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4FF882-0501-4470-9605-E11E1556B2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192E01-C103-4F2D-AA73-42AD7B6B1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CC1BA-A137-41B9-B8F2-26BB7CB17D5A}"/>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6" name="Footer Placeholder 5">
            <a:extLst>
              <a:ext uri="{FF2B5EF4-FFF2-40B4-BE49-F238E27FC236}">
                <a16:creationId xmlns:a16="http://schemas.microsoft.com/office/drawing/2014/main" id="{BD779958-0935-46A3-9797-FAE9E16B5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B4520-93C1-44B0-85B7-6F695601BC35}"/>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71445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6DF3E-483E-4B78-B8FE-F0E4F42FBD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488C37-3BA2-454D-8854-A3D868C220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F3984D-8AA9-487B-877B-8B99477FB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38545-1875-4A84-8311-0C37EB00951A}"/>
              </a:ext>
            </a:extLst>
          </p:cNvPr>
          <p:cNvSpPr>
            <a:spLocks noGrp="1"/>
          </p:cNvSpPr>
          <p:nvPr>
            <p:ph type="dt" sz="half" idx="10"/>
          </p:nvPr>
        </p:nvSpPr>
        <p:spPr/>
        <p:txBody>
          <a:bodyPr/>
          <a:lstStyle/>
          <a:p>
            <a:fld id="{EF8F806A-DC69-4FC0-BEBC-C7B60635628E}" type="datetimeFigureOut">
              <a:rPr lang="en-US" smtClean="0"/>
              <a:t>2024/05/13</a:t>
            </a:fld>
            <a:endParaRPr lang="en-US"/>
          </a:p>
        </p:txBody>
      </p:sp>
      <p:sp>
        <p:nvSpPr>
          <p:cNvPr id="6" name="Footer Placeholder 5">
            <a:extLst>
              <a:ext uri="{FF2B5EF4-FFF2-40B4-BE49-F238E27FC236}">
                <a16:creationId xmlns:a16="http://schemas.microsoft.com/office/drawing/2014/main" id="{1B93309B-85DD-41FC-B5DF-1750D4FF8E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7BCFE-161A-4C0C-93A4-19FCBC4E2F39}"/>
              </a:ext>
            </a:extLst>
          </p:cNvPr>
          <p:cNvSpPr>
            <a:spLocks noGrp="1"/>
          </p:cNvSpPr>
          <p:nvPr>
            <p:ph type="sldNum" sz="quarter" idx="12"/>
          </p:nvPr>
        </p:nvSpPr>
        <p:spPr/>
        <p:txBody>
          <a:bodyPr/>
          <a:lstStyle/>
          <a:p>
            <a:fld id="{97A689CD-F12A-42BA-93B1-A72C97C5FCB6}" type="slidenum">
              <a:rPr lang="en-US" smtClean="0"/>
              <a:t>‹#›</a:t>
            </a:fld>
            <a:endParaRPr lang="en-US"/>
          </a:p>
        </p:txBody>
      </p:sp>
    </p:spTree>
    <p:extLst>
      <p:ext uri="{BB962C8B-B14F-4D97-AF65-F5344CB8AC3E}">
        <p14:creationId xmlns:p14="http://schemas.microsoft.com/office/powerpoint/2010/main" val="351035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073421-E3CD-4626-B94A-26214BB2A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88A3B1-EC9C-4573-A61E-EA6F193CB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A58242-D0AA-47B1-9CF2-48F7F38E6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F806A-DC69-4FC0-BEBC-C7B60635628E}" type="datetimeFigureOut">
              <a:rPr lang="en-US" smtClean="0"/>
              <a:t>2024/05/13</a:t>
            </a:fld>
            <a:endParaRPr lang="en-US"/>
          </a:p>
        </p:txBody>
      </p:sp>
      <p:sp>
        <p:nvSpPr>
          <p:cNvPr id="5" name="Footer Placeholder 4">
            <a:extLst>
              <a:ext uri="{FF2B5EF4-FFF2-40B4-BE49-F238E27FC236}">
                <a16:creationId xmlns:a16="http://schemas.microsoft.com/office/drawing/2014/main" id="{0FC2B3AE-4FAA-4ED2-9328-AEE020A8E1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8F0209-3818-473C-8F02-94B1DA8E5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689CD-F12A-42BA-93B1-A72C97C5FCB6}" type="slidenum">
              <a:rPr lang="en-US" smtClean="0"/>
              <a:t>‹#›</a:t>
            </a:fld>
            <a:endParaRPr lang="en-US"/>
          </a:p>
        </p:txBody>
      </p:sp>
    </p:spTree>
    <p:extLst>
      <p:ext uri="{BB962C8B-B14F-4D97-AF65-F5344CB8AC3E}">
        <p14:creationId xmlns:p14="http://schemas.microsoft.com/office/powerpoint/2010/main" val="3790150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C80168-3D2B-4F7F-96EA-6837401F1CAC}"/>
              </a:ext>
            </a:extLst>
          </p:cNvPr>
          <p:cNvSpPr/>
          <p:nvPr/>
        </p:nvSpPr>
        <p:spPr>
          <a:xfrm>
            <a:off x="-225286" y="-92766"/>
            <a:ext cx="12443790" cy="6977270"/>
          </a:xfrm>
          <a:prstGeom prst="rect">
            <a:avLst/>
          </a:prstGeom>
          <a:solidFill>
            <a:srgbClr val="F596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286FE0A-33C5-DCE2-7AAC-73D83DCCE85F}"/>
              </a:ext>
            </a:extLst>
          </p:cNvPr>
          <p:cNvSpPr txBox="1"/>
          <p:nvPr/>
        </p:nvSpPr>
        <p:spPr>
          <a:xfrm>
            <a:off x="626906" y="2332915"/>
            <a:ext cx="7788615" cy="3785652"/>
          </a:xfrm>
          <a:prstGeom prst="rect">
            <a:avLst/>
          </a:prstGeom>
          <a:noFill/>
        </p:spPr>
        <p:txBody>
          <a:bodyPr wrap="square" anchor="t">
            <a:spAutoFit/>
          </a:bodyPr>
          <a:lstStyle/>
          <a:p>
            <a:pPr>
              <a:spcBef>
                <a:spcPts val="1800"/>
              </a:spcBef>
            </a:pPr>
            <a: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 After Stroke</a:t>
            </a:r>
            <a:endParaRPr lang="en-CA" sz="80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854068"/>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1804989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10</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134336" y="2520021"/>
            <a:ext cx="6159471" cy="3354765"/>
          </a:xfrm>
          <a:prstGeom prst="rect">
            <a:avLst/>
          </a:prstGeom>
          <a:noFill/>
        </p:spPr>
        <p:txBody>
          <a:bodyPr wrap="square" anchor="t">
            <a:spAutoFit/>
          </a:bodyPr>
          <a:lstStyle/>
          <a:p>
            <a:pPr marL="285750" indent="-285750">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Always support the hemiplegic arm</a:t>
            </a:r>
          </a:p>
          <a:p>
            <a:pPr marL="285750" indent="-285750">
              <a:spcBef>
                <a:spcPts val="600"/>
              </a:spcBef>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Move the arm and hand slowly and gently</a:t>
            </a:r>
          </a:p>
          <a:p>
            <a:pPr marL="285750" indent="-285750">
              <a:spcBef>
                <a:spcPts val="600"/>
              </a:spcBef>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Monitor clenched hand for hygiene and skin health</a:t>
            </a:r>
          </a:p>
          <a:p>
            <a:pPr marL="285750" indent="-285750">
              <a:spcBef>
                <a:spcPts val="600"/>
              </a:spcBef>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Do not raise the arm above shoulder level unless the person can do so themselves</a:t>
            </a:r>
          </a:p>
          <a:p>
            <a:pPr marL="285750" indent="-285750">
              <a:spcBef>
                <a:spcPts val="600"/>
              </a:spcBef>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Dressing rule for stroke: hemiplegic arm should be “first on; last off”</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2DBF84FE-4116-253C-ED6D-A6ED1EEBA0FE}"/>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EFF85F50-E2DA-CA63-3451-F73A7E669909}"/>
              </a:ext>
            </a:extLst>
          </p:cNvPr>
          <p:cNvPicPr>
            <a:picLocks noChangeAspect="1"/>
          </p:cNvPicPr>
          <p:nvPr/>
        </p:nvPicPr>
        <p:blipFill>
          <a:blip r:embed="rId3"/>
          <a:stretch>
            <a:fillRect/>
          </a:stretch>
        </p:blipFill>
        <p:spPr>
          <a:xfrm>
            <a:off x="8901840" y="259725"/>
            <a:ext cx="2070100" cy="800100"/>
          </a:xfrm>
          <a:prstGeom prst="rect">
            <a:avLst/>
          </a:prstGeom>
        </p:spPr>
      </p:pic>
      <p:pic>
        <p:nvPicPr>
          <p:cNvPr id="6" name="Picture 5" descr="A hand holding a pen and clipboard&#10;&#10;Description automatically generated">
            <a:extLst>
              <a:ext uri="{FF2B5EF4-FFF2-40B4-BE49-F238E27FC236}">
                <a16:creationId xmlns:a16="http://schemas.microsoft.com/office/drawing/2014/main" id="{ABB967D7-A7B1-5890-5E4C-430DC30538DD}"/>
              </a:ext>
            </a:extLst>
          </p:cNvPr>
          <p:cNvPicPr>
            <a:picLocks noChangeAspect="1"/>
          </p:cNvPicPr>
          <p:nvPr/>
        </p:nvPicPr>
        <p:blipFill>
          <a:blip r:embed="rId4"/>
          <a:stretch>
            <a:fillRect/>
          </a:stretch>
        </p:blipFill>
        <p:spPr>
          <a:xfrm>
            <a:off x="675634" y="2538480"/>
            <a:ext cx="4224170" cy="3414055"/>
          </a:xfrm>
          <a:prstGeom prst="rect">
            <a:avLst/>
          </a:prstGeom>
        </p:spPr>
      </p:pic>
    </p:spTree>
    <p:extLst>
      <p:ext uri="{BB962C8B-B14F-4D97-AF65-F5344CB8AC3E}">
        <p14:creationId xmlns:p14="http://schemas.microsoft.com/office/powerpoint/2010/main" val="2475558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11</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569753" y="2827407"/>
            <a:ext cx="9908372" cy="1938992"/>
          </a:xfrm>
          <a:prstGeom prst="rect">
            <a:avLst/>
          </a:prstGeom>
          <a:noFill/>
        </p:spPr>
        <p:txBody>
          <a:bodyPr wrap="square">
            <a:spAutoFit/>
          </a:bodyPr>
          <a:lstStyle/>
          <a:p>
            <a:pPr marL="285750" indent="-285750">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All team members have a role to play in caring for the affected arm and hand</a:t>
            </a:r>
          </a:p>
          <a:p>
            <a:pPr marL="285750" indent="-285750">
              <a:buClr>
                <a:srgbClr val="F59670"/>
              </a:buClr>
              <a:buFont typeface="Wingdings" pitchFamily="2" charset="2"/>
              <a:buChar char="ü"/>
            </a:pP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and Physiotherapists </a:t>
            </a:r>
            <a:r>
              <a:rPr lang="en-CA" sz="2400">
                <a:effectLst/>
                <a:latin typeface="Helvetica Neue" panose="02000503000000020004" pitchFamily="2" charset="0"/>
                <a:ea typeface="Helvetica Neue" panose="02000503000000020004" pitchFamily="2" charset="0"/>
                <a:cs typeface="Helvetica Neue" panose="02000503000000020004" pitchFamily="2" charset="0"/>
              </a:rPr>
              <a:t>are skilled </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in hemiplegia</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846538"/>
            <a:ext cx="6098058" cy="523220"/>
          </a:xfrm>
          <a:prstGeom prst="rect">
            <a:avLst/>
          </a:prstGeom>
          <a:noFill/>
        </p:spPr>
        <p:txBody>
          <a:bodyPr wrap="square">
            <a:spAutoFit/>
          </a:bodyPr>
          <a:lstStyle/>
          <a:p>
            <a:r>
              <a:rPr lang="en-CA" sz="28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sp>
        <p:nvSpPr>
          <p:cNvPr id="3" name="TextBox 2">
            <a:extLst>
              <a:ext uri="{FF2B5EF4-FFF2-40B4-BE49-F238E27FC236}">
                <a16:creationId xmlns:a16="http://schemas.microsoft.com/office/drawing/2014/main" id="{A87FA721-2E82-C415-6454-F0CC297117A4}"/>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 close up of a sign&#10;&#10;Description automatically generated">
            <a:extLst>
              <a:ext uri="{FF2B5EF4-FFF2-40B4-BE49-F238E27FC236}">
                <a16:creationId xmlns:a16="http://schemas.microsoft.com/office/drawing/2014/main" id="{CB5F8870-1BFB-D62D-C721-57A6434B0561}"/>
              </a:ext>
            </a:extLst>
          </p:cNvPr>
          <p:cNvPicPr>
            <a:picLocks noChangeAspect="1"/>
          </p:cNvPicPr>
          <p:nvPr/>
        </p:nvPicPr>
        <p:blipFill>
          <a:blip r:embed="rId3"/>
          <a:stretch>
            <a:fillRect/>
          </a:stretch>
        </p:blipFill>
        <p:spPr>
          <a:xfrm>
            <a:off x="8901840" y="259725"/>
            <a:ext cx="2070100" cy="800100"/>
          </a:xfrm>
          <a:prstGeom prst="rect">
            <a:avLst/>
          </a:prstGeom>
        </p:spPr>
      </p:pic>
    </p:spTree>
    <p:extLst>
      <p:ext uri="{BB962C8B-B14F-4D97-AF65-F5344CB8AC3E}">
        <p14:creationId xmlns:p14="http://schemas.microsoft.com/office/powerpoint/2010/main" val="53259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569753" y="2019128"/>
            <a:ext cx="10402188" cy="3741592"/>
          </a:xfrm>
          <a:prstGeom prst="rect">
            <a:avLst/>
          </a:prstGeom>
          <a:solidFill>
            <a:srgbClr val="F5967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6BA45"/>
              </a:solidFill>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11426" y="2181764"/>
            <a:ext cx="10118842" cy="3447098"/>
          </a:xfrm>
          <a:prstGeom prst="rect">
            <a:avLst/>
          </a:prstGeom>
          <a:noFill/>
        </p:spPr>
        <p:txBody>
          <a:bodyPr wrap="square">
            <a:spAutoFit/>
          </a:bodyPr>
          <a:lstStyle/>
          <a:p>
            <a:pPr>
              <a:spcBef>
                <a:spcPts val="600"/>
              </a:spcBef>
              <a:spcAft>
                <a:spcPts val="600"/>
              </a:spcAft>
            </a:pP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A stroke can cause weakness (hemiplegia) on the affected side. </a:t>
            </a:r>
          </a:p>
          <a:p>
            <a:pPr>
              <a:spcBef>
                <a:spcPts val="600"/>
              </a:spcBef>
              <a:spcAft>
                <a:spcPts val="600"/>
              </a:spcAft>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This can impact the ability to:</a:t>
            </a: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move the arm and hand</a:t>
            </a: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carry out functional tasks</a:t>
            </a: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protect the arm from injury</a:t>
            </a:r>
          </a:p>
          <a:p>
            <a:pPr>
              <a:spcBef>
                <a:spcPts val="600"/>
              </a:spcBef>
              <a:spcAft>
                <a:spcPts val="600"/>
              </a:spcAft>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Careful handling and care of the arm and hand can reduce pain and prevent complications. </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59670"/>
              </a:solidFill>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pic>
        <p:nvPicPr>
          <p:cNvPr id="5" name="Picture 4" descr="A close up of a sign&#10;&#10;Description automatically generated">
            <a:extLst>
              <a:ext uri="{FF2B5EF4-FFF2-40B4-BE49-F238E27FC236}">
                <a16:creationId xmlns:a16="http://schemas.microsoft.com/office/drawing/2014/main" id="{C5B3DC72-8E59-612E-CA5B-073D0CBF9A82}"/>
              </a:ext>
            </a:extLst>
          </p:cNvPr>
          <p:cNvPicPr>
            <a:picLocks noChangeAspect="1"/>
          </p:cNvPicPr>
          <p:nvPr/>
        </p:nvPicPr>
        <p:blipFill>
          <a:blip r:embed="rId3"/>
          <a:stretch>
            <a:fillRect/>
          </a:stretch>
        </p:blipFill>
        <p:spPr>
          <a:xfrm>
            <a:off x="8901840" y="259725"/>
            <a:ext cx="2070100" cy="800100"/>
          </a:xfrm>
          <a:prstGeom prst="rect">
            <a:avLst/>
          </a:prstGeom>
        </p:spPr>
      </p:pic>
    </p:spTree>
    <p:extLst>
      <p:ext uri="{BB962C8B-B14F-4D97-AF65-F5344CB8AC3E}">
        <p14:creationId xmlns:p14="http://schemas.microsoft.com/office/powerpoint/2010/main" val="277383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444669" y="2509474"/>
            <a:ext cx="10157347" cy="2631490"/>
          </a:xfrm>
          <a:prstGeom prst="rect">
            <a:avLst/>
          </a:prstGeom>
          <a:noFill/>
        </p:spPr>
        <p:txBody>
          <a:bodyPr wrap="square">
            <a:spAutoFit/>
          </a:bodyPr>
          <a:lstStyle/>
          <a:p>
            <a:pPr marL="285750" indent="-285750">
              <a:spcBef>
                <a:spcPts val="600"/>
              </a:spcBef>
              <a:spcAft>
                <a:spcPts val="600"/>
              </a:spcAft>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The shoulder is made up of small muscles and ligaments which support the joint</a:t>
            </a:r>
          </a:p>
          <a:p>
            <a:pPr marL="285750" indent="-285750">
              <a:spcBef>
                <a:spcPts val="600"/>
              </a:spcBef>
              <a:spcAft>
                <a:spcPts val="600"/>
              </a:spcAft>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&gt;50% persons with hemiplegia will experience pain in their affected arm and/or hand</a:t>
            </a:r>
          </a:p>
          <a:p>
            <a:pPr marL="285750" indent="-285750">
              <a:spcBef>
                <a:spcPts val="600"/>
              </a:spcBef>
              <a:spcAft>
                <a:spcPts val="600"/>
              </a:spcAft>
              <a:buClr>
                <a:srgbClr val="F59670"/>
              </a:buClr>
              <a:buFont typeface="Wingdings" pitchFamily="2" charset="2"/>
              <a:buChar char="ü"/>
            </a:pPr>
            <a:r>
              <a:rPr lang="en-CA" sz="2400" dirty="0">
                <a:latin typeface="Helvetica Neue" panose="02000503000000020004" pitchFamily="2" charset="0"/>
                <a:ea typeface="Helvetica Neue" panose="02000503000000020004" pitchFamily="2" charset="0"/>
                <a:cs typeface="Helvetica Neue" panose="02000503000000020004" pitchFamily="2" charset="0"/>
              </a:rPr>
              <a:t>Swelling in t</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he hand is likely to develop if not well supported</a:t>
            </a:r>
          </a:p>
          <a:p>
            <a:pPr>
              <a:buClr>
                <a:srgbClr val="F59670"/>
              </a:buClr>
            </a:pPr>
            <a:endParaRPr lang="en-CA" sz="20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7" y="1827608"/>
            <a:ext cx="6098058" cy="523220"/>
          </a:xfrm>
          <a:prstGeom prst="rect">
            <a:avLst/>
          </a:prstGeom>
          <a:noFill/>
        </p:spPr>
        <p:txBody>
          <a:bodyPr wrap="square">
            <a:spAutoFit/>
          </a:bodyPr>
          <a:lstStyle/>
          <a:p>
            <a:r>
              <a:rPr lang="en-CA" sz="28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sp>
        <p:nvSpPr>
          <p:cNvPr id="2" name="TextBox 1">
            <a:extLst>
              <a:ext uri="{FF2B5EF4-FFF2-40B4-BE49-F238E27FC236}">
                <a16:creationId xmlns:a16="http://schemas.microsoft.com/office/drawing/2014/main" id="{43502804-B4D2-8580-CAD2-F5675A9766B2}"/>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C2D3D279-8076-BB8B-F31F-264C66483E90}"/>
              </a:ext>
            </a:extLst>
          </p:cNvPr>
          <p:cNvPicPr>
            <a:picLocks noChangeAspect="1"/>
          </p:cNvPicPr>
          <p:nvPr/>
        </p:nvPicPr>
        <p:blipFill>
          <a:blip r:embed="rId3"/>
          <a:stretch>
            <a:fillRect/>
          </a:stretch>
        </p:blipFill>
        <p:spPr>
          <a:xfrm>
            <a:off x="8901840" y="259725"/>
            <a:ext cx="2070100" cy="800100"/>
          </a:xfrm>
          <a:prstGeom prst="rect">
            <a:avLst/>
          </a:prstGeom>
        </p:spPr>
      </p:pic>
    </p:spTree>
    <p:extLst>
      <p:ext uri="{BB962C8B-B14F-4D97-AF65-F5344CB8AC3E}">
        <p14:creationId xmlns:p14="http://schemas.microsoft.com/office/powerpoint/2010/main" val="214290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444669" y="2509474"/>
            <a:ext cx="10157347" cy="2246769"/>
          </a:xfrm>
          <a:prstGeom prst="rect">
            <a:avLst/>
          </a:prstGeom>
          <a:noFill/>
        </p:spPr>
        <p:txBody>
          <a:bodyPr wrap="square">
            <a:spAutoFit/>
          </a:bodyPr>
          <a:lstStyle/>
          <a:p>
            <a:pPr marL="285750" indent="-285750">
              <a:spcBef>
                <a:spcPts val="600"/>
              </a:spcBef>
              <a:spcAft>
                <a:spcPts val="600"/>
              </a:spcAft>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Pain can interfere with mood, sleep, day to day activities, and overall quality of life</a:t>
            </a:r>
          </a:p>
          <a:p>
            <a:pPr marL="285750" indent="-285750">
              <a:spcBef>
                <a:spcPts val="600"/>
              </a:spcBef>
              <a:spcAft>
                <a:spcPts val="600"/>
              </a:spcAft>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Altered sensation can make a person with stroke unaware of the position of their arm</a:t>
            </a:r>
            <a:r>
              <a:rPr lang="en-CA" sz="2400" b="1" dirty="0">
                <a:latin typeface="Helvetica Neue" panose="02000503000000020004" pitchFamily="2" charset="0"/>
                <a:ea typeface="Helvetica Neue" panose="02000503000000020004" pitchFamily="2" charset="0"/>
                <a:cs typeface="Helvetica Neue" panose="02000503000000020004" pitchFamily="2" charset="0"/>
              </a:rPr>
              <a:t> </a:t>
            </a:r>
            <a:r>
              <a:rPr lang="en-CA" sz="2400" dirty="0">
                <a:latin typeface="Helvetica Neue" panose="02000503000000020004" pitchFamily="2" charset="0"/>
                <a:ea typeface="Helvetica Neue" panose="02000503000000020004" pitchFamily="2" charset="0"/>
                <a:cs typeface="Helvetica Neue" panose="02000503000000020004" pitchFamily="2" charset="0"/>
              </a:rPr>
              <a:t>and</a:t>
            </a:r>
            <a:r>
              <a:rPr lang="en-CA" sz="2400" b="1" dirty="0">
                <a:latin typeface="Helvetica Neue" panose="02000503000000020004" pitchFamily="2" charset="0"/>
                <a:ea typeface="Helvetica Neue" panose="02000503000000020004" pitchFamily="2" charset="0"/>
                <a:cs typeface="Helvetica Neue" panose="02000503000000020004" pitchFamily="2" charset="0"/>
              </a:rPr>
              <a:t> </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can increase risk of injury</a:t>
            </a:r>
          </a:p>
          <a:p>
            <a:pPr marL="285750" indent="-285750">
              <a:spcBef>
                <a:spcPts val="600"/>
              </a:spcBef>
              <a:spcAft>
                <a:spcPts val="600"/>
              </a:spcAft>
              <a:buClr>
                <a:srgbClr val="F5967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The affected arm and hand can have altered muscle tone (low or high) </a:t>
            </a: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7" y="1827608"/>
            <a:ext cx="6098058" cy="523220"/>
          </a:xfrm>
          <a:prstGeom prst="rect">
            <a:avLst/>
          </a:prstGeom>
          <a:noFill/>
        </p:spPr>
        <p:txBody>
          <a:bodyPr wrap="square">
            <a:spAutoFit/>
          </a:bodyPr>
          <a:lstStyle/>
          <a:p>
            <a:r>
              <a:rPr lang="en-CA" sz="28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sp>
        <p:nvSpPr>
          <p:cNvPr id="2" name="TextBox 1">
            <a:extLst>
              <a:ext uri="{FF2B5EF4-FFF2-40B4-BE49-F238E27FC236}">
                <a16:creationId xmlns:a16="http://schemas.microsoft.com/office/drawing/2014/main" id="{43502804-B4D2-8580-CAD2-F5675A9766B2}"/>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C2D3D279-8076-BB8B-F31F-264C66483E90}"/>
              </a:ext>
            </a:extLst>
          </p:cNvPr>
          <p:cNvPicPr>
            <a:picLocks noChangeAspect="1"/>
          </p:cNvPicPr>
          <p:nvPr/>
        </p:nvPicPr>
        <p:blipFill>
          <a:blip r:embed="rId3"/>
          <a:stretch>
            <a:fillRect/>
          </a:stretch>
        </p:blipFill>
        <p:spPr>
          <a:xfrm>
            <a:off x="8901840" y="259725"/>
            <a:ext cx="2070100" cy="800100"/>
          </a:xfrm>
          <a:prstGeom prst="rect">
            <a:avLst/>
          </a:prstGeom>
        </p:spPr>
      </p:pic>
    </p:spTree>
    <p:extLst>
      <p:ext uri="{BB962C8B-B14F-4D97-AF65-F5344CB8AC3E}">
        <p14:creationId xmlns:p14="http://schemas.microsoft.com/office/powerpoint/2010/main" val="120773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968296" y="2425964"/>
            <a:ext cx="5319211" cy="3354765"/>
          </a:xfrm>
          <a:prstGeom prst="rect">
            <a:avLst/>
          </a:prstGeom>
          <a:noFill/>
        </p:spPr>
        <p:txBody>
          <a:bodyPr wrap="square">
            <a:spAutoFit/>
          </a:bodyPr>
          <a:lstStyle/>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low tone </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limb will feel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limp and heavy.</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 </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 low tone hemiplegic arm is at risk of overstretching or tearing weakened muscles. </a:t>
            </a:r>
          </a:p>
          <a:p>
            <a:pPr marL="800100" lvl="1"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This may cause a partial dislocation (subluxation) which is not correctable.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51E2B076-ED52-9C87-6574-BE3E18F754D6}"/>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34FC6F32-F42E-8B8A-12AB-20D8312A2744}"/>
              </a:ext>
            </a:extLst>
          </p:cNvPr>
          <p:cNvPicPr>
            <a:picLocks noChangeAspect="1"/>
          </p:cNvPicPr>
          <p:nvPr/>
        </p:nvPicPr>
        <p:blipFill>
          <a:blip r:embed="rId3"/>
          <a:stretch>
            <a:fillRect/>
          </a:stretch>
        </p:blipFill>
        <p:spPr>
          <a:xfrm>
            <a:off x="8901840" y="259725"/>
            <a:ext cx="2070100" cy="800100"/>
          </a:xfrm>
          <a:prstGeom prst="rect">
            <a:avLst/>
          </a:prstGeom>
        </p:spPr>
      </p:pic>
      <p:pic>
        <p:nvPicPr>
          <p:cNvPr id="9" name="Picture 8" descr="A diagram of the shoulder joint&#10;&#10;Description automatically generated">
            <a:extLst>
              <a:ext uri="{FF2B5EF4-FFF2-40B4-BE49-F238E27FC236}">
                <a16:creationId xmlns:a16="http://schemas.microsoft.com/office/drawing/2014/main" id="{2AFBDAB3-2357-CD01-392C-B21E67AF00F6}"/>
              </a:ext>
            </a:extLst>
          </p:cNvPr>
          <p:cNvPicPr>
            <a:picLocks noChangeAspect="1"/>
          </p:cNvPicPr>
          <p:nvPr/>
        </p:nvPicPr>
        <p:blipFill>
          <a:blip r:embed="rId4"/>
          <a:stretch>
            <a:fillRect/>
          </a:stretch>
        </p:blipFill>
        <p:spPr>
          <a:xfrm>
            <a:off x="515006" y="2687576"/>
            <a:ext cx="5180437" cy="2831543"/>
          </a:xfrm>
          <a:prstGeom prst="rect">
            <a:avLst/>
          </a:prstGeom>
        </p:spPr>
      </p:pic>
    </p:spTree>
    <p:extLst>
      <p:ext uri="{BB962C8B-B14F-4D97-AF65-F5344CB8AC3E}">
        <p14:creationId xmlns:p14="http://schemas.microsoft.com/office/powerpoint/2010/main" val="313001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476236" y="2016700"/>
            <a:ext cx="6896552" cy="4708981"/>
          </a:xfrm>
          <a:prstGeom prst="rect">
            <a:avLst/>
          </a:prstGeom>
          <a:noFill/>
        </p:spPr>
        <p:txBody>
          <a:bodyPr wrap="square">
            <a:spAutoFit/>
          </a:bodyPr>
          <a:lstStyle/>
          <a:p>
            <a:pPr>
              <a:spcBef>
                <a:spcPts val="600"/>
              </a:spcBef>
              <a:spcAft>
                <a:spcPts val="600"/>
              </a:spcAft>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high tone</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 limb will feel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stiff and tight</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 It can be very difficult to move the arm or hand, and to provide care. </a:t>
            </a:r>
          </a:p>
          <a:p>
            <a:pPr>
              <a:spcBef>
                <a:spcPts val="600"/>
              </a:spcBef>
              <a:spcAft>
                <a:spcPts val="600"/>
              </a:spcAft>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This can contribute to:</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Skin breakdown (underarm, hand)</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Difficulty in assisting with hygiene and dressing</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Limited range of motion (contractures)</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Shoulder pain</a:t>
            </a:r>
          </a:p>
          <a:p>
            <a:pPr>
              <a:spcBef>
                <a:spcPts val="600"/>
              </a:spcBef>
              <a:spcAft>
                <a:spcPts val="600"/>
              </a:spcAft>
              <a:buClr>
                <a:srgbClr val="F59670"/>
              </a:buClr>
            </a:pP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Move the limb </a:t>
            </a:r>
            <a:r>
              <a:rPr lang="en-CA" sz="2400" b="1" dirty="0">
                <a:latin typeface="Helvetica Neue" panose="02000503000000020004" pitchFamily="2" charset="0"/>
                <a:ea typeface="Helvetica Neue" panose="02000503000000020004" pitchFamily="2" charset="0"/>
                <a:cs typeface="Helvetica Neue" panose="02000503000000020004" pitchFamily="2" charset="0"/>
              </a:rPr>
              <a:t>carefully and slowly - d</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o not force movement!</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51E2B076-ED52-9C87-6574-BE3E18F754D6}"/>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34FC6F32-F42E-8B8A-12AB-20D8312A2744}"/>
              </a:ext>
            </a:extLst>
          </p:cNvPr>
          <p:cNvPicPr>
            <a:picLocks noChangeAspect="1"/>
          </p:cNvPicPr>
          <p:nvPr/>
        </p:nvPicPr>
        <p:blipFill>
          <a:blip r:embed="rId3"/>
          <a:stretch>
            <a:fillRect/>
          </a:stretch>
        </p:blipFill>
        <p:spPr>
          <a:xfrm>
            <a:off x="8901840" y="259725"/>
            <a:ext cx="2070100" cy="800100"/>
          </a:xfrm>
          <a:prstGeom prst="rect">
            <a:avLst/>
          </a:prstGeom>
        </p:spPr>
      </p:pic>
      <p:pic>
        <p:nvPicPr>
          <p:cNvPr id="5" name="Picture 4" descr="A person wearing a white shirt&#10;&#10;Description automatically generated">
            <a:extLst>
              <a:ext uri="{FF2B5EF4-FFF2-40B4-BE49-F238E27FC236}">
                <a16:creationId xmlns:a16="http://schemas.microsoft.com/office/drawing/2014/main" id="{00F05C12-82A0-58F3-F508-2EB18A804487}"/>
              </a:ext>
            </a:extLst>
          </p:cNvPr>
          <p:cNvPicPr>
            <a:picLocks noChangeAspect="1"/>
          </p:cNvPicPr>
          <p:nvPr/>
        </p:nvPicPr>
        <p:blipFill>
          <a:blip r:embed="rId4"/>
          <a:stretch>
            <a:fillRect/>
          </a:stretch>
        </p:blipFill>
        <p:spPr>
          <a:xfrm>
            <a:off x="426595" y="2197144"/>
            <a:ext cx="3894091" cy="3564585"/>
          </a:xfrm>
          <a:prstGeom prst="rect">
            <a:avLst/>
          </a:prstGeom>
        </p:spPr>
      </p:pic>
    </p:spTree>
    <p:extLst>
      <p:ext uri="{BB962C8B-B14F-4D97-AF65-F5344CB8AC3E}">
        <p14:creationId xmlns:p14="http://schemas.microsoft.com/office/powerpoint/2010/main" val="2755141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838481" y="2440555"/>
            <a:ext cx="6689858" cy="4031873"/>
          </a:xfrm>
          <a:prstGeom prst="rect">
            <a:avLst/>
          </a:prstGeom>
          <a:noFill/>
        </p:spPr>
        <p:txBody>
          <a:bodyPr wrap="square">
            <a:spAutoFit/>
          </a:bodyPr>
          <a:lstStyle/>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gentle when moving the arm or hand. Avoid pulling on the limb</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the affected arm and hand are always supported. Try to:</a:t>
            </a:r>
          </a:p>
          <a:p>
            <a:pPr marL="742950" lvl="1"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the elbow and forearm are placed away from the body</a:t>
            </a:r>
          </a:p>
          <a:p>
            <a:pPr marL="742950" lvl="1" indent="-285750">
              <a:spcBef>
                <a:spcPts val="600"/>
              </a:spcBef>
              <a:spcAft>
                <a:spcPts val="600"/>
              </a:spcAft>
              <a:buClr>
                <a:srgbClr val="F59670"/>
              </a:buClr>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k</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eep the wrist straight or slightly extended </a:t>
            </a:r>
          </a:p>
          <a:p>
            <a:pPr marL="742950" lvl="1"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place the hand palm down with fingers open as much as possible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30768FDB-7703-6F33-0AEE-55CB293EEA9C}"/>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E830F892-1B52-58E8-569F-223629A5E0EE}"/>
              </a:ext>
            </a:extLst>
          </p:cNvPr>
          <p:cNvPicPr>
            <a:picLocks noChangeAspect="1"/>
          </p:cNvPicPr>
          <p:nvPr/>
        </p:nvPicPr>
        <p:blipFill>
          <a:blip r:embed="rId3"/>
          <a:stretch>
            <a:fillRect/>
          </a:stretch>
        </p:blipFill>
        <p:spPr>
          <a:xfrm>
            <a:off x="8901840" y="259725"/>
            <a:ext cx="2070100" cy="800100"/>
          </a:xfrm>
          <a:prstGeom prst="rect">
            <a:avLst/>
          </a:prstGeom>
        </p:spPr>
      </p:pic>
      <p:pic>
        <p:nvPicPr>
          <p:cNvPr id="9" name="Picture 8" descr="A hand on a wall&#10;&#10;Description automatically generated with medium confidence">
            <a:extLst>
              <a:ext uri="{FF2B5EF4-FFF2-40B4-BE49-F238E27FC236}">
                <a16:creationId xmlns:a16="http://schemas.microsoft.com/office/drawing/2014/main" id="{105D09D3-7AA4-8723-F065-DD54AAB6960C}"/>
              </a:ext>
            </a:extLst>
          </p:cNvPr>
          <p:cNvPicPr>
            <a:picLocks noChangeAspect="1"/>
          </p:cNvPicPr>
          <p:nvPr/>
        </p:nvPicPr>
        <p:blipFill>
          <a:blip r:embed="rId4"/>
          <a:stretch>
            <a:fillRect/>
          </a:stretch>
        </p:blipFill>
        <p:spPr>
          <a:xfrm>
            <a:off x="347590" y="2563665"/>
            <a:ext cx="4212692" cy="3231654"/>
          </a:xfrm>
          <a:prstGeom prst="rect">
            <a:avLst/>
          </a:prstGeom>
        </p:spPr>
      </p:pic>
      <p:sp>
        <p:nvSpPr>
          <p:cNvPr id="10" name="TextBox 9">
            <a:extLst>
              <a:ext uri="{FF2B5EF4-FFF2-40B4-BE49-F238E27FC236}">
                <a16:creationId xmlns:a16="http://schemas.microsoft.com/office/drawing/2014/main" id="{2ED4B39B-262F-48D1-B6DB-530970612741}"/>
              </a:ext>
            </a:extLst>
          </p:cNvPr>
          <p:cNvSpPr txBox="1"/>
          <p:nvPr/>
        </p:nvSpPr>
        <p:spPr>
          <a:xfrm>
            <a:off x="345154" y="1854703"/>
            <a:ext cx="6098058" cy="523220"/>
          </a:xfrm>
          <a:prstGeom prst="rect">
            <a:avLst/>
          </a:prstGeom>
          <a:noFill/>
        </p:spPr>
        <p:txBody>
          <a:bodyPr wrap="square">
            <a:spAutoFit/>
          </a:bodyPr>
          <a:lstStyle/>
          <a:p>
            <a:r>
              <a:rPr lang="en-CA" sz="28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Smart Tips:</a:t>
            </a:r>
            <a:endParaRPr lang="en-CA" sz="2800"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06219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919887" y="2563665"/>
            <a:ext cx="6244824" cy="2604559"/>
          </a:xfrm>
          <a:prstGeom prst="rect">
            <a:avLst/>
          </a:prstGeom>
          <a:noFill/>
        </p:spPr>
        <p:txBody>
          <a:bodyPr wrap="square">
            <a:spAutoFit/>
          </a:bodyPr>
          <a:lstStyle/>
          <a:p>
            <a:pPr marL="342900" marR="0" lvl="0" indent="-342900">
              <a:lnSpc>
                <a:spcPct val="115000"/>
              </a:lnSpc>
              <a:spcBef>
                <a:spcPts val="0"/>
              </a:spcBef>
              <a:spcAft>
                <a:spcPts val="0"/>
              </a:spcAft>
              <a:buClr>
                <a:srgbClr val="F59670"/>
              </a:buClr>
              <a:buFont typeface="Arial" panose="020B0604020202020204" pitchFamily="34" charset="0"/>
              <a:buChar char="•"/>
            </a:pPr>
            <a:r>
              <a:rPr lang="en-US" sz="2400" dirty="0">
                <a:latin typeface="Arial" panose="020B0604020202020204" pitchFamily="34" charset="0"/>
                <a:ea typeface="Arial" panose="020B0604020202020204" pitchFamily="34" charset="0"/>
              </a:rPr>
              <a:t>G</a:t>
            </a:r>
            <a:r>
              <a:rPr lang="en-US" sz="2400" u="none" strike="noStrike" dirty="0">
                <a:effectLst/>
                <a:latin typeface="Arial" panose="020B0604020202020204" pitchFamily="34" charset="0"/>
                <a:ea typeface="Arial" panose="020B0604020202020204" pitchFamily="34" charset="0"/>
              </a:rPr>
              <a:t>oal: 30 degrees of wrist extension, 30 degrees of flexion through digits</a:t>
            </a:r>
          </a:p>
          <a:p>
            <a:pPr marL="342900" marR="0" lvl="0" indent="-342900">
              <a:lnSpc>
                <a:spcPct val="115000"/>
              </a:lnSpc>
              <a:spcBef>
                <a:spcPts val="0"/>
              </a:spcBef>
              <a:spcAft>
                <a:spcPts val="0"/>
              </a:spcAft>
              <a:buClr>
                <a:srgbClr val="F59670"/>
              </a:buClr>
              <a:buFont typeface="Arial" panose="020B0604020202020204" pitchFamily="34" charset="0"/>
              <a:buChar char="•"/>
            </a:pPr>
            <a:r>
              <a:rPr lang="en-US" sz="2400" dirty="0">
                <a:latin typeface="Arial" panose="020B0604020202020204" pitchFamily="34" charset="0"/>
                <a:ea typeface="Arial" panose="020B0604020202020204" pitchFamily="34" charset="0"/>
              </a:rPr>
              <a:t>C</a:t>
            </a:r>
            <a:r>
              <a:rPr lang="en-US" sz="2400" u="none" strike="noStrike" dirty="0">
                <a:effectLst/>
                <a:latin typeface="Arial" panose="020B0604020202020204" pitchFamily="34" charset="0"/>
                <a:ea typeface="Arial" panose="020B0604020202020204" pitchFamily="34" charset="0"/>
              </a:rPr>
              <a:t>onsider use of splints/ rolls</a:t>
            </a:r>
          </a:p>
          <a:p>
            <a:pPr marL="342900" marR="0" lvl="0" indent="-342900">
              <a:lnSpc>
                <a:spcPct val="115000"/>
              </a:lnSpc>
              <a:spcBef>
                <a:spcPts val="0"/>
              </a:spcBef>
              <a:spcAft>
                <a:spcPts val="0"/>
              </a:spcAft>
              <a:buClr>
                <a:srgbClr val="F59670"/>
              </a:buClr>
              <a:buFont typeface="Arial" panose="020B0604020202020204" pitchFamily="34" charset="0"/>
              <a:buChar char="•"/>
            </a:pPr>
            <a:r>
              <a:rPr lang="en-US" sz="2400" u="none" strike="noStrike" dirty="0">
                <a:effectLst/>
                <a:latin typeface="Arial" panose="020B0604020202020204" pitchFamily="34" charset="0"/>
                <a:ea typeface="Arial" panose="020B0604020202020204" pitchFamily="34" charset="0"/>
              </a:rPr>
              <a:t>Careful positioning can help with reducing the high tone (spasticity), and maintain joint ROM</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30768FDB-7703-6F33-0AEE-55CB293EEA9C}"/>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E830F892-1B52-58E8-569F-223629A5E0EE}"/>
              </a:ext>
            </a:extLst>
          </p:cNvPr>
          <p:cNvPicPr>
            <a:picLocks noChangeAspect="1"/>
          </p:cNvPicPr>
          <p:nvPr/>
        </p:nvPicPr>
        <p:blipFill>
          <a:blip r:embed="rId3"/>
          <a:stretch>
            <a:fillRect/>
          </a:stretch>
        </p:blipFill>
        <p:spPr>
          <a:xfrm>
            <a:off x="8901840" y="259725"/>
            <a:ext cx="2070100" cy="800100"/>
          </a:xfrm>
          <a:prstGeom prst="rect">
            <a:avLst/>
          </a:prstGeom>
        </p:spPr>
      </p:pic>
      <p:pic>
        <p:nvPicPr>
          <p:cNvPr id="9" name="Picture 8" descr="A hand on a wall&#10;&#10;Description automatically generated with medium confidence">
            <a:extLst>
              <a:ext uri="{FF2B5EF4-FFF2-40B4-BE49-F238E27FC236}">
                <a16:creationId xmlns:a16="http://schemas.microsoft.com/office/drawing/2014/main" id="{105D09D3-7AA4-8723-F065-DD54AAB6960C}"/>
              </a:ext>
            </a:extLst>
          </p:cNvPr>
          <p:cNvPicPr>
            <a:picLocks noChangeAspect="1"/>
          </p:cNvPicPr>
          <p:nvPr/>
        </p:nvPicPr>
        <p:blipFill>
          <a:blip r:embed="rId4"/>
          <a:stretch>
            <a:fillRect/>
          </a:stretch>
        </p:blipFill>
        <p:spPr>
          <a:xfrm>
            <a:off x="345154" y="2563665"/>
            <a:ext cx="4212692" cy="3231654"/>
          </a:xfrm>
          <a:prstGeom prst="rect">
            <a:avLst/>
          </a:prstGeom>
        </p:spPr>
      </p:pic>
    </p:spTree>
    <p:extLst>
      <p:ext uri="{BB962C8B-B14F-4D97-AF65-F5344CB8AC3E}">
        <p14:creationId xmlns:p14="http://schemas.microsoft.com/office/powerpoint/2010/main" val="1480323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596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794253" y="2416810"/>
            <a:ext cx="6598097" cy="4031873"/>
          </a:xfrm>
          <a:prstGeom prst="rect">
            <a:avLst/>
          </a:prstGeom>
          <a:noFill/>
        </p:spPr>
        <p:txBody>
          <a:bodyPr wrap="square" anchor="t">
            <a:spAutoFit/>
          </a:bodyPr>
          <a:lstStyle/>
          <a:p>
            <a:pPr marL="285750" indent="-285750">
              <a:spcBef>
                <a:spcPts val="600"/>
              </a:spcBef>
              <a:spcAft>
                <a:spcPts val="600"/>
              </a:spcAft>
              <a:buClr>
                <a:srgbClr val="F59670"/>
              </a:buClr>
              <a:buFont typeface="Arial" panose="020B0604020202020204" pitchFamily="34" charset="0"/>
              <a:buChar char="•"/>
            </a:pP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Never pull </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on the person’s affected arm or lift from the underarm</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participation</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When using a lifting device, ensure the affected arm is positioned inside the lift sling and in front of the body</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Support the arm when the person is standing, transferring or ambulating</a:t>
            </a:r>
          </a:p>
          <a:p>
            <a:pPr marL="285750" indent="-285750">
              <a:spcBef>
                <a:spcPts val="600"/>
              </a:spcBef>
              <a:spcAft>
                <a:spcPts val="600"/>
              </a:spcAft>
              <a:buClr>
                <a:srgbClr val="F5967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Use a sling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if recommended by a therapist</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2DBF84FE-4116-253C-ED6D-A6ED1EEBA0FE}"/>
              </a:ext>
            </a:extLst>
          </p:cNvPr>
          <p:cNvSpPr txBox="1"/>
          <p:nvPr/>
        </p:nvSpPr>
        <p:spPr>
          <a:xfrm>
            <a:off x="515007" y="345523"/>
            <a:ext cx="7830434" cy="1323439"/>
          </a:xfrm>
          <a:prstGeom prst="rect">
            <a:avLst/>
          </a:prstGeom>
          <a:noFill/>
        </p:spPr>
        <p:txBody>
          <a:bodyPr wrap="square">
            <a:spAutoFit/>
          </a:bodyPr>
          <a:lstStyle/>
          <a:p>
            <a:r>
              <a:rPr lang="en-CA" sz="4000" b="1" dirty="0">
                <a:solidFill>
                  <a:srgbClr val="F59670"/>
                </a:solidFill>
                <a:effectLst/>
                <a:latin typeface="Helvetica Neue" panose="02000503000000020004" pitchFamily="2" charset="0"/>
                <a:ea typeface="Helvetica Neue" panose="02000503000000020004" pitchFamily="2" charset="0"/>
                <a:cs typeface="Helvetica Neue" panose="02000503000000020004" pitchFamily="2" charset="0"/>
              </a:rPr>
              <a:t>The Hemiplegic Arm and Hand</a:t>
            </a:r>
            <a:endParaRPr lang="en-CA" sz="4000" b="1" dirty="0">
              <a:solidFill>
                <a:srgbClr val="F59670"/>
              </a:solidFill>
              <a:latin typeface="Helvetica Neue" panose="02000503000000020004" pitchFamily="2" charset="0"/>
              <a:ea typeface="Helvetica Neue" panose="02000503000000020004" pitchFamily="2" charset="0"/>
              <a:cs typeface="Helvetica Neue" panose="02000503000000020004" pitchFamily="2" charset="0"/>
            </a:endParaRP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3" name="Picture 2" descr="A close up of a sign&#10;&#10;Description automatically generated">
            <a:extLst>
              <a:ext uri="{FF2B5EF4-FFF2-40B4-BE49-F238E27FC236}">
                <a16:creationId xmlns:a16="http://schemas.microsoft.com/office/drawing/2014/main" id="{EFF85F50-E2DA-CA63-3451-F73A7E669909}"/>
              </a:ext>
            </a:extLst>
          </p:cNvPr>
          <p:cNvPicPr>
            <a:picLocks noChangeAspect="1"/>
          </p:cNvPicPr>
          <p:nvPr/>
        </p:nvPicPr>
        <p:blipFill>
          <a:blip r:embed="rId3"/>
          <a:stretch>
            <a:fillRect/>
          </a:stretch>
        </p:blipFill>
        <p:spPr>
          <a:xfrm>
            <a:off x="8901840" y="259725"/>
            <a:ext cx="2070100" cy="800100"/>
          </a:xfrm>
          <a:prstGeom prst="rect">
            <a:avLst/>
          </a:prstGeom>
        </p:spPr>
      </p:pic>
      <p:pic>
        <p:nvPicPr>
          <p:cNvPr id="9" name="Picture 8" descr="A cartoon of a person with a arm sling&#10;&#10;Description automatically generated">
            <a:extLst>
              <a:ext uri="{FF2B5EF4-FFF2-40B4-BE49-F238E27FC236}">
                <a16:creationId xmlns:a16="http://schemas.microsoft.com/office/drawing/2014/main" id="{941F7726-AEB9-C2B9-D966-404FEF523F32}"/>
              </a:ext>
            </a:extLst>
          </p:cNvPr>
          <p:cNvPicPr>
            <a:picLocks noChangeAspect="1"/>
          </p:cNvPicPr>
          <p:nvPr/>
        </p:nvPicPr>
        <p:blipFill>
          <a:blip r:embed="rId4"/>
          <a:stretch>
            <a:fillRect/>
          </a:stretch>
        </p:blipFill>
        <p:spPr>
          <a:xfrm>
            <a:off x="594394" y="2538479"/>
            <a:ext cx="3983486" cy="3583319"/>
          </a:xfrm>
          <a:prstGeom prst="rect">
            <a:avLst/>
          </a:prstGeom>
        </p:spPr>
      </p:pic>
    </p:spTree>
    <p:extLst>
      <p:ext uri="{BB962C8B-B14F-4D97-AF65-F5344CB8AC3E}">
        <p14:creationId xmlns:p14="http://schemas.microsoft.com/office/powerpoint/2010/main" val="4222249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1735</Words>
  <Application>Microsoft Office PowerPoint</Application>
  <PresentationFormat>Widescreen</PresentationFormat>
  <Paragraphs>164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Jenkins, Heather</dc:creator>
  <cp:lastModifiedBy>Jenkins, Heather</cp:lastModifiedBy>
  <cp:revision>7</cp:revision>
  <dcterms:created xsi:type="dcterms:W3CDTF">2024-02-02T15:34:41Z</dcterms:created>
  <dcterms:modified xsi:type="dcterms:W3CDTF">2024-05-13T17:18:33Z</dcterms:modified>
</cp:coreProperties>
</file>